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67" r:id="rId3"/>
    <p:sldId id="261" r:id="rId4"/>
    <p:sldId id="364" r:id="rId5"/>
    <p:sldId id="365" r:id="rId6"/>
    <p:sldId id="366" r:id="rId7"/>
    <p:sldId id="368" r:id="rId8"/>
    <p:sldId id="265" r:id="rId9"/>
    <p:sldId id="362" r:id="rId10"/>
    <p:sldId id="369" r:id="rId11"/>
    <p:sldId id="370" r:id="rId12"/>
    <p:sldId id="371" r:id="rId13"/>
    <p:sldId id="372" r:id="rId14"/>
    <p:sldId id="373" r:id="rId15"/>
    <p:sldId id="374" r:id="rId16"/>
    <p:sldId id="376" r:id="rId17"/>
    <p:sldId id="259" r:id="rId18"/>
    <p:sldId id="260" r:id="rId19"/>
    <p:sldId id="3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2"/>
    <p:restoredTop sz="96973"/>
  </p:normalViewPr>
  <p:slideViewPr>
    <p:cSldViewPr snapToGrid="0" snapToObjects="1">
      <p:cViewPr varScale="1">
        <p:scale>
          <a:sx n="157" d="100"/>
          <a:sy n="157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6771002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6771002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4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8a21613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8a21613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9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a21613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a21613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24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71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28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60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24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09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7a566c5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7a566c5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947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7a566c5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7a566c5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587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7a566c5f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7a566c5f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46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06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Feb 4, Java Loops &amp; Arrays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= 999;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("Did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change?" +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[2]);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</p:txBody>
      </p:sp>
      <p:sp>
        <p:nvSpPr>
          <p:cNvPr id="9" name="Google Shape;134;p23">
            <a:extLst>
              <a:ext uri="{FF2B5EF4-FFF2-40B4-BE49-F238E27FC236}">
                <a16:creationId xmlns:a16="http://schemas.microsoft.com/office/drawing/2014/main" id="{6D33FDD6-DF7C-314B-BC8B-9D0F37650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Arrays in memory, idea 2: "arrays go on the </a:t>
            </a:r>
            <a:r>
              <a:rPr lang="en" sz="3600" b="1" dirty="0"/>
              <a:t>heap</a:t>
            </a:r>
            <a:r>
              <a:rPr lang="en" sz="3600" dirty="0"/>
              <a:t>, references to arrays on the heap are a kind of value"</a:t>
            </a:r>
            <a:endParaRPr sz="3600" dirty="0"/>
          </a:p>
        </p:txBody>
      </p:sp>
      <p:graphicFrame>
        <p:nvGraphicFramePr>
          <p:cNvPr id="10" name="Google Shape;136;p23">
            <a:extLst>
              <a:ext uri="{FF2B5EF4-FFF2-40B4-BE49-F238E27FC236}">
                <a16:creationId xmlns:a16="http://schemas.microsoft.com/office/drawing/2014/main" id="{772A6CAD-2188-724B-82A5-CB4EC931F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688398"/>
              </p:ext>
            </p:extLst>
          </p:nvPr>
        </p:nvGraphicFramePr>
        <p:xfrm>
          <a:off x="4250083" y="5232440"/>
          <a:ext cx="3691833" cy="1625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type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ints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37;p23">
            <a:extLst>
              <a:ext uri="{FF2B5EF4-FFF2-40B4-BE49-F238E27FC236}">
                <a16:creationId xmlns:a16="http://schemas.microsoft.com/office/drawing/2014/main" id="{EEBE9EA2-6C01-7E4F-9892-A30C074F7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56940"/>
              </p:ext>
            </p:extLst>
          </p:nvPr>
        </p:nvGraphicFramePr>
        <p:xfrm>
          <a:off x="8093333" y="5232440"/>
          <a:ext cx="3766367" cy="1483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0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reference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56,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999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Google Shape;138;p23">
            <a:extLst>
              <a:ext uri="{FF2B5EF4-FFF2-40B4-BE49-F238E27FC236}">
                <a16:creationId xmlns:a16="http://schemas.microsoft.com/office/drawing/2014/main" id="{2EDFB26D-C5C3-D849-A20F-00351575877C}"/>
              </a:ext>
            </a:extLst>
          </p:cNvPr>
          <p:cNvSpPr txBox="1"/>
          <p:nvPr/>
        </p:nvSpPr>
        <p:spPr>
          <a:xfrm>
            <a:off x="8565516" y="4586590"/>
            <a:ext cx="2320956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The Heap</a:t>
            </a:r>
            <a:endParaRPr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6EA9A-35DE-0445-95A6-DD9FAF2F4355}"/>
              </a:ext>
            </a:extLst>
          </p:cNvPr>
          <p:cNvSpPr/>
          <p:nvPr/>
        </p:nvSpPr>
        <p:spPr>
          <a:xfrm>
            <a:off x="7628389" y="2087342"/>
            <a:ext cx="351219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ArrayExamples.java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java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ArrayExamples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56	100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 change?999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[I@71e7a66b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[I@71e7a66b</a:t>
            </a:r>
          </a:p>
        </p:txBody>
      </p:sp>
    </p:spTree>
    <p:extLst>
      <p:ext uri="{BB962C8B-B14F-4D97-AF65-F5344CB8AC3E}">
        <p14:creationId xmlns:p14="http://schemas.microsoft.com/office/powerpoint/2010/main" val="244386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4764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{letters[0],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3993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letters;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2825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letters[0];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1878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letters[0];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letters[0]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8945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E423-A29C-D146-9138-A3F79C2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code is in 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02CD-4987-2C4F-8CA4-9E9732333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letters = {"a", "b", "c"};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{"a", "b", "c"};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letters[0];</a:t>
            </a:r>
          </a:p>
          <a:p>
            <a:pPr marL="152396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"Z";</a:t>
            </a:r>
          </a:p>
          <a:p>
            <a:pPr marL="152396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System.out.println(letters[0] + "\t"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lettersAgain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52396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Google Shape;92;p18">
            <a:extLst>
              <a:ext uri="{FF2B5EF4-FFF2-40B4-BE49-F238E27FC236}">
                <a16:creationId xmlns:a16="http://schemas.microsoft.com/office/drawing/2014/main" id="{77CBFF52-80A5-0348-8A16-D7B23BEC439A}"/>
              </a:ext>
            </a:extLst>
          </p:cNvPr>
          <p:cNvSpPr txBox="1"/>
          <p:nvPr/>
        </p:nvSpPr>
        <p:spPr>
          <a:xfrm>
            <a:off x="7225166" y="3516659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a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Z	a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C: a	Z</a:t>
            </a:r>
            <a:endParaRPr sz="2400"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Z	Z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837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endParaRPr sz="1867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801" y="3327267"/>
            <a:ext cx="9430465" cy="283656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 rot="-2119140">
            <a:off x="6574205" y="2744313"/>
            <a:ext cx="3801232" cy="574455"/>
          </a:xfrm>
          <a:prstGeom prst="leftArrow">
            <a:avLst>
              <a:gd name="adj1" fmla="val 50000"/>
              <a:gd name="adj2" fmla="val 52088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Louder: greater amplitude</a:t>
            </a:r>
            <a:endParaRPr sz="2400"/>
          </a:p>
        </p:txBody>
      </p:sp>
      <p:sp>
        <p:nvSpPr>
          <p:cNvPr id="82" name="Google Shape;82;p16"/>
          <p:cNvSpPr/>
          <p:nvPr/>
        </p:nvSpPr>
        <p:spPr>
          <a:xfrm rot="1768540">
            <a:off x="8362715" y="5604083"/>
            <a:ext cx="3801211" cy="574435"/>
          </a:xfrm>
          <a:prstGeom prst="leftArrow">
            <a:avLst>
              <a:gd name="adj1" fmla="val 50000"/>
              <a:gd name="adj2" fmla="val 52088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/>
              <a:t>Higher pitch: greater frequency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01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72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r>
              <a:rPr lang="en" sz="1867" b="1"/>
              <a:t>Digitizing sound: sampling (measuring) pressure and converting pressure level to positive / negative voltage.</a:t>
            </a:r>
            <a:endParaRPr sz="1867" b="1"/>
          </a:p>
          <a:p>
            <a:pPr marL="0" indent="0">
              <a:buNone/>
            </a:pPr>
            <a:endParaRPr sz="1867" b="1"/>
          </a:p>
          <a:p>
            <a:pPr marL="0" indent="0">
              <a:buNone/>
            </a:pPr>
            <a:r>
              <a:rPr lang="en" sz="1867" b="1">
                <a:latin typeface="Roboto Mono"/>
                <a:ea typeface="Roboto Mono"/>
                <a:cs typeface="Roboto Mono"/>
                <a:sym typeface="Roboto Mono"/>
              </a:rPr>
              <a:t>int[]</a:t>
            </a:r>
            <a:r>
              <a:rPr lang="en" sz="1867" b="1"/>
              <a:t> array representing a sound will have (sampling rate * number of seconds in the sound) many entries</a:t>
            </a:r>
            <a:endParaRPr sz="1867" b="1"/>
          </a:p>
          <a:p>
            <a:pPr marL="0" indent="0">
              <a:buNone/>
            </a:pPr>
            <a:endParaRPr sz="1867" b="1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/>
              <a:t>Typical sampling rates are 22050 Hz (samples/second), 44100 Hz</a:t>
            </a:r>
            <a:endParaRPr sz="1867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201" y="5262000"/>
            <a:ext cx="5306068" cy="15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1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Sound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Pattern of waves of increasing / decreasing air pressure produces sound</a:t>
            </a:r>
            <a:endParaRPr sz="1867"/>
          </a:p>
          <a:p>
            <a:pPr marL="0" indent="0">
              <a:buNone/>
            </a:pPr>
            <a:r>
              <a:rPr lang="en" sz="1867" b="1"/>
              <a:t>Amplitude</a:t>
            </a:r>
            <a:r>
              <a:rPr lang="en" sz="1867"/>
              <a:t> (height of waves) determines volume (loudness)</a:t>
            </a:r>
            <a:endParaRPr sz="1867"/>
          </a:p>
          <a:p>
            <a:pPr marL="0" indent="0">
              <a:buNone/>
            </a:pPr>
            <a:r>
              <a:rPr lang="en" sz="1867" b="1"/>
              <a:t>Frequency</a:t>
            </a:r>
            <a:r>
              <a:rPr lang="en" sz="1867"/>
              <a:t> (number of up/down cycles per second) determines pitch</a:t>
            </a:r>
            <a:endParaRPr sz="1867"/>
          </a:p>
          <a:p>
            <a:pPr marL="0" indent="0">
              <a:buNone/>
            </a:pPr>
            <a:r>
              <a:rPr lang="en" sz="1867" b="1"/>
              <a:t>Digitizing sound: sampling (measuring) pressure and converting pressure level to positive / negative voltage.</a:t>
            </a:r>
            <a:endParaRPr sz="1867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FC4A36-4120-E64A-BD03-E69181C10CA9}"/>
              </a:ext>
            </a:extLst>
          </p:cNvPr>
          <p:cNvSpPr/>
          <p:nvPr/>
        </p:nvSpPr>
        <p:spPr>
          <a:xfrm>
            <a:off x="0" y="3266361"/>
            <a:ext cx="814571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1 public class Sounds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2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3  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4       int[] sound = CSE8ALib.readSound("sounds/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UpbeatFunk.wav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5       CSE8ALib.explore(sound);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6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7       for(int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1000;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8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(sound[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+ " ");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9   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10 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12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01D70-8A58-5049-98C4-54D5D8668BC8}"/>
              </a:ext>
            </a:extLst>
          </p:cNvPr>
          <p:cNvSpPr txBox="1"/>
          <p:nvPr/>
        </p:nvSpPr>
        <p:spPr>
          <a:xfrm>
            <a:off x="7092986" y="5636240"/>
            <a:ext cx="10527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Sounds.java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6EB4E0-3C43-B840-9160-95EDD2FB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48" y="3123899"/>
            <a:ext cx="4396239" cy="13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2 Tonight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PA5 (sounds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released today, due Tuesday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Array update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7714566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7706333" y="3461692"/>
            <a:ext cx="4485667" cy="30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/>
              <a:t>What prints in the print statement?</a:t>
            </a:r>
            <a:endParaRPr sz="2400" dirty="0"/>
          </a:p>
          <a:p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A: 56	56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B: 100	100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C: 56	100</a:t>
            </a:r>
            <a:endParaRPr sz="2400" dirty="0"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D: 100	 56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dirty="0">
                <a:latin typeface="Roboto Mono"/>
                <a:ea typeface="Roboto Mono"/>
                <a:cs typeface="Roboto Mono"/>
                <a:sym typeface="Roboto Mono"/>
              </a:rPr>
              <a:t>E: </a:t>
            </a:r>
            <a:r>
              <a:rPr lang="en" sz="2400" dirty="0"/>
              <a:t>None of the above</a:t>
            </a:r>
            <a:endParaRPr sz="2400" dirty="0"/>
          </a:p>
        </p:txBody>
      </p:sp>
      <p:sp>
        <p:nvSpPr>
          <p:cNvPr id="93" name="Google Shape;93;p18"/>
          <p:cNvSpPr txBox="1"/>
          <p:nvPr/>
        </p:nvSpPr>
        <p:spPr>
          <a:xfrm>
            <a:off x="9119467" y="593367"/>
            <a:ext cx="24588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latin typeface="Roboto Mono"/>
                <a:ea typeface="Roboto Mono"/>
                <a:cs typeface="Roboto Mono"/>
                <a:sym typeface="Roboto Mono"/>
              </a:rPr>
              <a:t>a[</a:t>
            </a:r>
            <a:r>
              <a:rPr lang="en" sz="3200" b="1" dirty="0" err="1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3200" b="1" dirty="0">
                <a:latin typeface="Roboto Mono"/>
                <a:ea typeface="Roboto Mono"/>
                <a:cs typeface="Roboto Mono"/>
                <a:sym typeface="Roboto Mono"/>
              </a:rPr>
              <a:t>] = e</a:t>
            </a:r>
            <a:endParaRPr sz="32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706333" y="1209634"/>
            <a:ext cx="4349197" cy="1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Array update </a:t>
            </a:r>
            <a:r>
              <a:rPr lang="en" sz="2400" dirty="0"/>
              <a:t>or</a:t>
            </a:r>
            <a:r>
              <a:rPr lang="en" sz="2400" b="1" dirty="0"/>
              <a:t> array assignment </a:t>
            </a:r>
            <a:r>
              <a:rPr lang="en" sz="2400" dirty="0"/>
              <a:t>expression</a:t>
            </a:r>
            <a:r>
              <a:rPr lang="en" sz="2400" b="1" dirty="0"/>
              <a:t>:</a:t>
            </a:r>
            <a:endParaRPr sz="2400" b="1" dirty="0"/>
          </a:p>
          <a:p>
            <a:r>
              <a:rPr lang="en" sz="2400" dirty="0"/>
              <a:t>update the element at index </a:t>
            </a:r>
            <a:r>
              <a:rPr lang="en" sz="2400" b="1" dirty="0" err="1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2400" dirty="0"/>
              <a:t> in the array referenced by </a:t>
            </a:r>
            <a:r>
              <a:rPr lang="en" sz="2400" b="1" dirty="0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2400" dirty="0"/>
              <a:t> to hold the value that </a:t>
            </a:r>
            <a:r>
              <a:rPr lang="en" sz="2400" b="1" dirty="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2400" dirty="0"/>
              <a:t> evaluates to.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39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Arrays in memory, idea 1:</a:t>
            </a:r>
            <a:br>
              <a:rPr lang="en-US" dirty="0"/>
            </a:br>
            <a:r>
              <a:rPr lang="en-US" dirty="0"/>
              <a:t>"the whole array is in the variable"</a:t>
            </a: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" name="Google Shape;102;p19">
            <a:extLst>
              <a:ext uri="{FF2B5EF4-FFF2-40B4-BE49-F238E27FC236}">
                <a16:creationId xmlns:a16="http://schemas.microsoft.com/office/drawing/2014/main" id="{11C9EE93-F3B9-1641-9DC3-C57B40CD9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439300"/>
              </p:ext>
            </p:extLst>
          </p:nvPr>
        </p:nvGraphicFramePr>
        <p:xfrm>
          <a:off x="6767534" y="1975140"/>
          <a:ext cx="5424466" cy="2133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type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numsAt1After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r>
                        <a:rPr lang="en" sz="1600" strike="no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100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0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Arrays in memory, idea 1:</a:t>
            </a:r>
            <a:br>
              <a:rPr lang="en-US" dirty="0"/>
            </a:br>
            <a:r>
              <a:rPr lang="en-US" dirty="0"/>
              <a:t>"the whole array is in the variable"</a:t>
            </a: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" name="Google Shape;102;p19">
            <a:extLst>
              <a:ext uri="{FF2B5EF4-FFF2-40B4-BE49-F238E27FC236}">
                <a16:creationId xmlns:a16="http://schemas.microsoft.com/office/drawing/2014/main" id="{11C9EE93-F3B9-1641-9DC3-C57B40CD9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839868"/>
              </p:ext>
            </p:extLst>
          </p:nvPr>
        </p:nvGraphicFramePr>
        <p:xfrm>
          <a:off x="6767534" y="1975140"/>
          <a:ext cx="5424466" cy="2865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type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numsAt1After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r>
                        <a:rPr lang="en" sz="1600" strike="no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100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1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85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Arrays in memory, idea 1:</a:t>
            </a:r>
            <a:br>
              <a:rPr lang="en-US" dirty="0"/>
            </a:br>
            <a:r>
              <a:rPr lang="en-US" dirty="0"/>
              <a:t>"the whole array is in the variable"</a:t>
            </a: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" name="Google Shape;102;p19">
            <a:extLst>
              <a:ext uri="{FF2B5EF4-FFF2-40B4-BE49-F238E27FC236}">
                <a16:creationId xmlns:a16="http://schemas.microsoft.com/office/drawing/2014/main" id="{11C9EE93-F3B9-1641-9DC3-C57B40CD9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882329"/>
              </p:ext>
            </p:extLst>
          </p:nvPr>
        </p:nvGraphicFramePr>
        <p:xfrm>
          <a:off x="6767534" y="1975140"/>
          <a:ext cx="5424466" cy="2865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type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numsAt1After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r>
                        <a:rPr lang="en" sz="1600" strike="no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100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</a:t>
                      </a: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19975"/>
                  </a:ext>
                </a:extLst>
              </a:tr>
            </a:tbl>
          </a:graphicData>
        </a:graphic>
      </p:graphicFrame>
      <p:sp>
        <p:nvSpPr>
          <p:cNvPr id="6" name="Google Shape;117;p21">
            <a:extLst>
              <a:ext uri="{FF2B5EF4-FFF2-40B4-BE49-F238E27FC236}">
                <a16:creationId xmlns:a16="http://schemas.microsoft.com/office/drawing/2014/main" id="{3C9351F0-90A5-AF47-B989-71BF563543EC}"/>
              </a:ext>
            </a:extLst>
          </p:cNvPr>
          <p:cNvSpPr txBox="1"/>
          <p:nvPr/>
        </p:nvSpPr>
        <p:spPr>
          <a:xfrm>
            <a:off x="415600" y="5033733"/>
            <a:ext cx="11144800" cy="1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EXPERIMENT:</a:t>
            </a:r>
            <a:endParaRPr sz="2400" b="1" dirty="0">
              <a:solidFill>
                <a:srgbClr val="FF0000"/>
              </a:solidFill>
            </a:endParaRPr>
          </a:p>
          <a:p>
            <a:r>
              <a:rPr lang="en" sz="2400" b="1" dirty="0">
                <a:solidFill>
                  <a:srgbClr val="FF0000"/>
                </a:solidFill>
              </a:rPr>
              <a:t>What happens if we do array update on </a:t>
            </a:r>
            <a:r>
              <a:rPr lang="en" sz="24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2400" b="1" dirty="0">
                <a:solidFill>
                  <a:srgbClr val="FF0000"/>
                </a:solidFill>
              </a:rPr>
              <a:t> using </a:t>
            </a:r>
            <a:r>
              <a:rPr lang="en" sz="24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2400" b="1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[2] = 999</a:t>
            </a:r>
            <a:r>
              <a:rPr lang="en" sz="2400" b="1" dirty="0">
                <a:solidFill>
                  <a:srgbClr val="FF0000"/>
                </a:solidFill>
              </a:rPr>
              <a:t>?</a:t>
            </a:r>
            <a:endParaRPr sz="2400" b="1" dirty="0">
              <a:solidFill>
                <a:srgbClr val="FF0000"/>
              </a:solidFill>
            </a:endParaRPr>
          </a:p>
          <a:p>
            <a:r>
              <a:rPr lang="en" sz="2400" b="1" dirty="0">
                <a:solidFill>
                  <a:schemeClr val="dk1"/>
                </a:solidFill>
              </a:rPr>
              <a:t>Hypothesis A: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chemeClr val="dk1"/>
                </a:solidFill>
              </a:rPr>
              <a:t>shows no change: 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{42, 100, 77}</a:t>
            </a:r>
            <a:endParaRPr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b="1" dirty="0">
                <a:solidFill>
                  <a:schemeClr val="dk1"/>
                </a:solidFill>
              </a:rPr>
              <a:t>Hypothesis B: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chemeClr val="dk1"/>
                </a:solidFill>
              </a:rPr>
              <a:t>shows the change: 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{42, 100, 999}</a:t>
            </a:r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Arrays in memory, idea 1:</a:t>
            </a:r>
            <a:br>
              <a:rPr lang="en-US" dirty="0"/>
            </a:br>
            <a:r>
              <a:rPr lang="en-US" dirty="0"/>
              <a:t>"the whole array is in the variable"</a:t>
            </a:r>
            <a:endParaRPr dirty="0"/>
          </a:p>
        </p:txBody>
      </p:sp>
      <p:sp>
        <p:nvSpPr>
          <p:cNvPr id="91" name="Google Shape;91;p18"/>
          <p:cNvSpPr txBox="1"/>
          <p:nvPr/>
        </p:nvSpPr>
        <p:spPr>
          <a:xfrm>
            <a:off x="482666" y="1896900"/>
            <a:ext cx="6606031" cy="4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{42, 56, 77};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 = 100;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 numsAt1After =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[1];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(numsAt1 + "\t" + numsAt1After);</a:t>
            </a:r>
          </a:p>
          <a:p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int[]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maybeCopy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= 999;</a:t>
            </a:r>
          </a:p>
          <a:p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("Did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change?" + </a:t>
            </a:r>
            <a:r>
              <a:rPr lang="en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[2]);</a:t>
            </a:r>
            <a:endParaRPr lang="en" sz="16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r>
              <a:rPr lang="en" sz="1600" dirty="0"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</a:p>
        </p:txBody>
      </p:sp>
      <p:graphicFrame>
        <p:nvGraphicFramePr>
          <p:cNvPr id="7" name="Google Shape;102;p19">
            <a:extLst>
              <a:ext uri="{FF2B5EF4-FFF2-40B4-BE49-F238E27FC236}">
                <a16:creationId xmlns:a16="http://schemas.microsoft.com/office/drawing/2014/main" id="{11C9EE93-F3B9-1641-9DC3-C57B40CD9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304771"/>
              </p:ext>
            </p:extLst>
          </p:nvPr>
        </p:nvGraphicFramePr>
        <p:xfrm>
          <a:off x="7306810" y="1975140"/>
          <a:ext cx="4885189" cy="2641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2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type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numsAt1After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56</a:t>
                      </a:r>
                      <a:r>
                        <a:rPr lang="en" sz="1600" strike="no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100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77}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19975"/>
                  </a:ext>
                </a:extLst>
              </a:tr>
            </a:tbl>
          </a:graphicData>
        </a:graphic>
      </p:graphicFrame>
      <p:sp>
        <p:nvSpPr>
          <p:cNvPr id="6" name="Google Shape;117;p21">
            <a:extLst>
              <a:ext uri="{FF2B5EF4-FFF2-40B4-BE49-F238E27FC236}">
                <a16:creationId xmlns:a16="http://schemas.microsoft.com/office/drawing/2014/main" id="{3C9351F0-90A5-AF47-B989-71BF563543EC}"/>
              </a:ext>
            </a:extLst>
          </p:cNvPr>
          <p:cNvSpPr txBox="1"/>
          <p:nvPr/>
        </p:nvSpPr>
        <p:spPr>
          <a:xfrm>
            <a:off x="415600" y="5234873"/>
            <a:ext cx="11144800" cy="1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rgbClr val="FF0000"/>
                </a:solidFill>
              </a:rPr>
              <a:t>EXPERIMENT:</a:t>
            </a:r>
            <a:endParaRPr sz="2400" b="1" dirty="0">
              <a:solidFill>
                <a:srgbClr val="FF0000"/>
              </a:solidFill>
            </a:endParaRPr>
          </a:p>
          <a:p>
            <a:r>
              <a:rPr lang="en" sz="2400" b="1" dirty="0">
                <a:solidFill>
                  <a:srgbClr val="FF0000"/>
                </a:solidFill>
              </a:rPr>
              <a:t>What happens if we do array update on </a:t>
            </a:r>
            <a:r>
              <a:rPr lang="en" sz="24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2400" b="1" dirty="0">
                <a:solidFill>
                  <a:srgbClr val="FF0000"/>
                </a:solidFill>
              </a:rPr>
              <a:t> using </a:t>
            </a:r>
            <a:r>
              <a:rPr lang="en" sz="24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2400" b="1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[2] = 999</a:t>
            </a:r>
            <a:r>
              <a:rPr lang="en" sz="2400" b="1" dirty="0">
                <a:solidFill>
                  <a:srgbClr val="FF0000"/>
                </a:solidFill>
              </a:rPr>
              <a:t>?</a:t>
            </a:r>
            <a:endParaRPr sz="2400" b="1" dirty="0">
              <a:solidFill>
                <a:srgbClr val="FF0000"/>
              </a:solidFill>
            </a:endParaRPr>
          </a:p>
          <a:p>
            <a:r>
              <a:rPr lang="en" sz="2400" b="1" dirty="0">
                <a:solidFill>
                  <a:schemeClr val="dk1"/>
                </a:solidFill>
              </a:rPr>
              <a:t>Hypothesis A: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chemeClr val="dk1"/>
                </a:solidFill>
              </a:rPr>
              <a:t>shows no change, so </a:t>
            </a:r>
            <a:r>
              <a:rPr lang="en" sz="2400" dirty="0" err="1">
                <a:solidFill>
                  <a:schemeClr val="dk1"/>
                </a:solidFill>
              </a:rPr>
              <a:t>nums</a:t>
            </a:r>
            <a:r>
              <a:rPr lang="en" sz="2400" dirty="0">
                <a:solidFill>
                  <a:schemeClr val="dk1"/>
                </a:solidFill>
              </a:rPr>
              <a:t>[2] prints as 77</a:t>
            </a:r>
            <a:endParaRPr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2400" b="1" dirty="0">
                <a:solidFill>
                  <a:schemeClr val="dk1"/>
                </a:solidFill>
              </a:rPr>
              <a:t>Hypothesis B: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 dirty="0">
                <a:solidFill>
                  <a:schemeClr val="dk1"/>
                </a:solidFill>
              </a:rPr>
              <a:t>shows the change, so </a:t>
            </a:r>
            <a:r>
              <a:rPr lang="en" sz="2400" dirty="0" err="1">
                <a:solidFill>
                  <a:schemeClr val="dk1"/>
                </a:solidFill>
              </a:rPr>
              <a:t>nums</a:t>
            </a:r>
            <a:r>
              <a:rPr lang="en" sz="2400" dirty="0">
                <a:solidFill>
                  <a:schemeClr val="dk1"/>
                </a:solidFill>
              </a:rPr>
              <a:t>[2] prints as 999</a:t>
            </a:r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3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Arrays in memory, idea 1:</a:t>
            </a:r>
            <a:endParaRPr/>
          </a:p>
          <a:p>
            <a:r>
              <a:rPr lang="en"/>
              <a:t>"the whole array is in the variable"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6311533" y="2106367"/>
            <a:ext cx="6084000" cy="4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>
                <a:solidFill>
                  <a:srgbClr val="FF0000"/>
                </a:solidFill>
              </a:rPr>
              <a:t>EXPERIMENT: What happens if we do array update on </a:t>
            </a:r>
            <a:r>
              <a:rPr lang="en" sz="1600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maybeCopy</a:t>
            </a:r>
            <a:r>
              <a:rPr lang="en" sz="1600" b="1" dirty="0">
                <a:solidFill>
                  <a:srgbClr val="FF0000"/>
                </a:solidFill>
              </a:rPr>
              <a:t>?</a:t>
            </a:r>
            <a:endParaRPr sz="1600" b="1" dirty="0">
              <a:solidFill>
                <a:srgbClr val="FF0000"/>
              </a:solidFill>
            </a:endParaRPr>
          </a:p>
          <a:p>
            <a:endParaRPr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$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javac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ArrayExamples.java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$ java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ArrayExamples</a:t>
            </a:r>
            <a:endParaRPr lang="en-US" sz="16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56 100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Did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nums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[2] change? 999</a:t>
            </a: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24" name="Google Shape;124;p22"/>
          <p:cNvGraphicFramePr/>
          <p:nvPr>
            <p:extLst>
              <p:ext uri="{D42A27DB-BD31-4B8C-83A1-F6EECF244321}">
                <p14:modId xmlns:p14="http://schemas.microsoft.com/office/powerpoint/2010/main" val="4092920420"/>
              </p:ext>
            </p:extLst>
          </p:nvPr>
        </p:nvGraphicFramePr>
        <p:xfrm>
          <a:off x="415600" y="2552633"/>
          <a:ext cx="5731200" cy="1625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type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ints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</a:t>
                      </a:r>
                      <a:r>
                        <a:rPr lang="en" sz="1600" strike="sngStrike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</a:t>
                      </a: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999</a:t>
                      </a: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600" dirty="0">
                        <a:highlight>
                          <a:srgbClr val="FFFF00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100, </a:t>
                      </a:r>
                      <a:r>
                        <a:rPr lang="en" sz="1600" strike="sngStrike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</a:t>
                      </a: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999</a:t>
                      </a:r>
                      <a:r>
                        <a:rPr lang="en" sz="1600" dirty="0">
                          <a:highlight>
                            <a:srgbClr val="FFFF00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600" dirty="0">
                        <a:highlight>
                          <a:srgbClr val="FFFF00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5" name="Google Shape;125;p22"/>
          <p:cNvCxnSpPr/>
          <p:nvPr/>
        </p:nvCxnSpPr>
        <p:spPr>
          <a:xfrm>
            <a:off x="163933" y="1220400"/>
            <a:ext cx="8087600" cy="50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2"/>
          <p:cNvCxnSpPr/>
          <p:nvPr/>
        </p:nvCxnSpPr>
        <p:spPr>
          <a:xfrm rot="10800000" flipH="1">
            <a:off x="358033" y="1220400"/>
            <a:ext cx="8112000" cy="640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2"/>
          <p:cNvSpPr txBox="1"/>
          <p:nvPr/>
        </p:nvSpPr>
        <p:spPr>
          <a:xfrm>
            <a:off x="658200" y="4490000"/>
            <a:ext cx="5488400" cy="1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"The whole array is in the variable" is not an accurate or useful model of how Java works.</a:t>
            </a:r>
            <a:endParaRPr b="1" dirty="0"/>
          </a:p>
          <a:p>
            <a:endParaRPr dirty="0"/>
          </a:p>
          <a:p>
            <a:r>
              <a:rPr lang="en" dirty="0"/>
              <a:t>This experiment is evidence of that.</a:t>
            </a:r>
            <a:endParaRPr dirty="0"/>
          </a:p>
          <a:p>
            <a:endParaRPr dirty="0"/>
          </a:p>
          <a:p>
            <a:r>
              <a:rPr lang="en" dirty="0"/>
              <a:t>We need a better model to understand arrays.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71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4189567" y="1924300"/>
            <a:ext cx="7920400" cy="27820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23"/>
          <p:cNvSpPr txBox="1"/>
          <p:nvPr/>
        </p:nvSpPr>
        <p:spPr>
          <a:xfrm>
            <a:off x="415600" y="5382567"/>
            <a:ext cx="11360800" cy="1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>
                <a:solidFill>
                  <a:schemeClr val="dk1"/>
                </a:solidFill>
              </a:rPr>
              <a:t>References </a:t>
            </a:r>
            <a:r>
              <a:rPr lang="en" sz="1600" dirty="0">
                <a:solidFill>
                  <a:schemeClr val="dk1"/>
                </a:solidFill>
              </a:rPr>
              <a:t>are a kind of value; other examples of values are specific numbers like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 dirty="0">
                <a:solidFill>
                  <a:schemeClr val="dk1"/>
                </a:solidFill>
              </a:rPr>
              <a:t> or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26</a:t>
            </a:r>
            <a:r>
              <a:rPr lang="en" sz="1600" dirty="0">
                <a:solidFill>
                  <a:schemeClr val="dk1"/>
                </a:solidFill>
              </a:rPr>
              <a:t>, the </a:t>
            </a:r>
            <a:r>
              <a:rPr lang="en" sz="1600" dirty="0" err="1">
                <a:solidFill>
                  <a:schemeClr val="dk1"/>
                </a:solidFill>
              </a:rPr>
              <a:t>booleans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 dirty="0">
                <a:solidFill>
                  <a:schemeClr val="dk1"/>
                </a:solidFill>
              </a:rPr>
              <a:t> and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600" dirty="0">
                <a:solidFill>
                  <a:schemeClr val="dk1"/>
                </a:solidFill>
              </a:rPr>
              <a:t>, and specific strings like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6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abcd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600" dirty="0">
                <a:solidFill>
                  <a:schemeClr val="dk1"/>
                </a:solidFill>
              </a:rPr>
              <a:t> or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r>
              <a:rPr lang="en" sz="1600" b="1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We will write references as </a:t>
            </a:r>
            <a:r>
              <a:rPr lang="en" sz="1600" b="1" dirty="0">
                <a:solidFill>
                  <a:schemeClr val="dk1"/>
                </a:solidFill>
              </a:rPr>
              <a:t>@A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sz="16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1600" dirty="0">
                <a:solidFill>
                  <a:schemeClr val="dk1"/>
                </a:solidFill>
              </a:rPr>
              <a:t>Like those values, they can be stored in variables of the appropriate type or passed as arguments to methods.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31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/>
              <a:t>Arrays in memory, idea 2: "arrays go on the </a:t>
            </a:r>
            <a:r>
              <a:rPr lang="en" sz="3600" b="1" dirty="0"/>
              <a:t>heap</a:t>
            </a:r>
            <a:r>
              <a:rPr lang="en" sz="3600" dirty="0"/>
              <a:t>, references to arrays on the heap are a kind of value"</a:t>
            </a:r>
            <a:endParaRPr sz="3600" dirty="0"/>
          </a:p>
        </p:txBody>
      </p:sp>
      <p:graphicFrame>
        <p:nvGraphicFramePr>
          <p:cNvPr id="136" name="Google Shape;136;p23"/>
          <p:cNvGraphicFramePr/>
          <p:nvPr>
            <p:extLst>
              <p:ext uri="{D42A27DB-BD31-4B8C-83A1-F6EECF244321}">
                <p14:modId xmlns:p14="http://schemas.microsoft.com/office/powerpoint/2010/main" val="528096407"/>
              </p:ext>
            </p:extLst>
          </p:nvPr>
        </p:nvGraphicFramePr>
        <p:xfrm>
          <a:off x="4369967" y="2666417"/>
          <a:ext cx="3691833" cy="1625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type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name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value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nums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maybeCopy</a:t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7" name="Google Shape;137;p23"/>
          <p:cNvGraphicFramePr/>
          <p:nvPr>
            <p:extLst>
              <p:ext uri="{D42A27DB-BD31-4B8C-83A1-F6EECF244321}">
                <p14:modId xmlns:p14="http://schemas.microsoft.com/office/powerpoint/2010/main" val="3563275352"/>
              </p:ext>
            </p:extLst>
          </p:nvPr>
        </p:nvGraphicFramePr>
        <p:xfrm>
          <a:off x="8213217" y="2666417"/>
          <a:ext cx="3766367" cy="1483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0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reference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value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@A</a:t>
                      </a:r>
                      <a:endParaRPr sz="16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{42, 56, </a:t>
                      </a:r>
                      <a:r>
                        <a:rPr lang="en" sz="1600" strike="sngStrik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999</a:t>
                      </a:r>
                      <a:r>
                        <a:rPr lang="en" sz="16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6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8" name="Google Shape;138;p23"/>
          <p:cNvSpPr txBox="1"/>
          <p:nvPr/>
        </p:nvSpPr>
        <p:spPr>
          <a:xfrm>
            <a:off x="8685400" y="2020567"/>
            <a:ext cx="2320956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The Heap</a:t>
            </a:r>
            <a:endParaRPr sz="2400" dirty="0"/>
          </a:p>
        </p:txBody>
      </p:sp>
      <p:sp>
        <p:nvSpPr>
          <p:cNvPr id="8" name="Google Shape;138;p23">
            <a:extLst>
              <a:ext uri="{FF2B5EF4-FFF2-40B4-BE49-F238E27FC236}">
                <a16:creationId xmlns:a16="http://schemas.microsoft.com/office/drawing/2014/main" id="{E9442E7D-3300-4E49-A5D3-CD83EACA6D25}"/>
              </a:ext>
            </a:extLst>
          </p:cNvPr>
          <p:cNvSpPr txBox="1"/>
          <p:nvPr/>
        </p:nvSpPr>
        <p:spPr>
          <a:xfrm>
            <a:off x="5055405" y="1967634"/>
            <a:ext cx="2320956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The Stack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6153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26113</TotalTime>
  <Words>2050</Words>
  <Application>Microsoft Macintosh PowerPoint</Application>
  <PresentationFormat>Widescreen</PresentationFormat>
  <Paragraphs>326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Roboto Mono</vt:lpstr>
      <vt:lpstr>Office Theme</vt:lpstr>
      <vt:lpstr>Introduction to Programming I in Java (CSE8A)</vt:lpstr>
      <vt:lpstr>Upcoming Due Dates</vt:lpstr>
      <vt:lpstr>Array update</vt:lpstr>
      <vt:lpstr>Arrays in memory, idea 1: "the whole array is in the variable"</vt:lpstr>
      <vt:lpstr>Arrays in memory, idea 1: "the whole array is in the variable"</vt:lpstr>
      <vt:lpstr>Arrays in memory, idea 1: "the whole array is in the variable"</vt:lpstr>
      <vt:lpstr>Arrays in memory, idea 1: "the whole array is in the variable"</vt:lpstr>
      <vt:lpstr>Arrays in memory, idea 1: "the whole array is in the variable"</vt:lpstr>
      <vt:lpstr>Arrays in memory, idea 2: "arrays go on the heap, references to arrays on the heap are a kind of value"</vt:lpstr>
      <vt:lpstr>Arrays in memory, idea 2: "arrays go on the heap, references to arrays on the heap are a kind of value"</vt:lpstr>
      <vt:lpstr>Assume the code is in main</vt:lpstr>
      <vt:lpstr>Assume the code is in main</vt:lpstr>
      <vt:lpstr>Assume the code is in main</vt:lpstr>
      <vt:lpstr>Assume the code is in main</vt:lpstr>
      <vt:lpstr>Assume the code is in main</vt:lpstr>
      <vt:lpstr>Assume the code is in main</vt:lpstr>
      <vt:lpstr>Sound</vt:lpstr>
      <vt:lpstr>Sound</vt:lpstr>
      <vt:lpstr>Sound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555</cp:revision>
  <dcterms:created xsi:type="dcterms:W3CDTF">2020-01-06T20:28:19Z</dcterms:created>
  <dcterms:modified xsi:type="dcterms:W3CDTF">2020-02-06T17:04:10Z</dcterms:modified>
</cp:coreProperties>
</file>