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4"/>
    <p:restoredTop sz="95588"/>
  </p:normalViewPr>
  <p:slideViewPr>
    <p:cSldViewPr snapToGrid="0" snapToObjects="1">
      <p:cViewPr varScale="1">
        <p:scale>
          <a:sx n="114" d="100"/>
          <a:sy n="114" d="100"/>
        </p:scale>
        <p:origin x="3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DC70F880-E19A-1C4C-BA13-2A5D532A2A46}"/>
              </a:ext>
            </a:extLst>
          </p:cNvPr>
          <p:cNvSpPr txBox="1"/>
          <p:nvPr/>
        </p:nvSpPr>
        <p:spPr>
          <a:xfrm>
            <a:off x="200723" y="951343"/>
            <a:ext cx="322827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Example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66862-5EC5-2E48-A61E-09831EDF25F9}"/>
              </a:ext>
            </a:extLst>
          </p:cNvPr>
          <p:cNvSpPr txBox="1"/>
          <p:nvPr/>
        </p:nvSpPr>
        <p:spPr>
          <a:xfrm>
            <a:off x="3440150" y="949597"/>
            <a:ext cx="33063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java Example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93668-57E4-A345-ADC3-B90AC11F2B73}"/>
              </a:ext>
            </a:extLst>
          </p:cNvPr>
          <p:cNvSpPr txBox="1"/>
          <p:nvPr/>
        </p:nvSpPr>
        <p:spPr>
          <a:xfrm>
            <a:off x="2559851" y="703376"/>
            <a:ext cx="8691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Example.java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4E23B-16D8-724E-95E8-01B7B36A8931}"/>
              </a:ext>
            </a:extLst>
          </p:cNvPr>
          <p:cNvSpPr txBox="1"/>
          <p:nvPr/>
        </p:nvSpPr>
        <p:spPr>
          <a:xfrm>
            <a:off x="200723" y="4265514"/>
            <a:ext cx="322827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Example2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int square(int n)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x * x;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("Should be 100: 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(square(10));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square(10) == 100;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square(5) == 25;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11244A-56C9-C748-B767-57BEBC392301}"/>
              </a:ext>
            </a:extLst>
          </p:cNvPr>
          <p:cNvSpPr txBox="1"/>
          <p:nvPr/>
        </p:nvSpPr>
        <p:spPr>
          <a:xfrm>
            <a:off x="3429000" y="4274919"/>
            <a:ext cx="330633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Example2.java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java –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Example2   #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means "enable assertions"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86E4F4-6676-4541-8D69-7D6B15E3329C}"/>
              </a:ext>
            </a:extLst>
          </p:cNvPr>
          <p:cNvSpPr txBox="1"/>
          <p:nvPr/>
        </p:nvSpPr>
        <p:spPr>
          <a:xfrm>
            <a:off x="5965455" y="4265514"/>
            <a:ext cx="7713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F0FE-6A6F-A14B-990E-9571A38C720E}"/>
              </a:ext>
            </a:extLst>
          </p:cNvPr>
          <p:cNvSpPr txBox="1"/>
          <p:nvPr/>
        </p:nvSpPr>
        <p:spPr>
          <a:xfrm>
            <a:off x="5975122" y="944320"/>
            <a:ext cx="7713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678B7-61A7-BC49-8F95-5A4106CF5018}"/>
              </a:ext>
            </a:extLst>
          </p:cNvPr>
          <p:cNvSpPr/>
          <p:nvPr/>
        </p:nvSpPr>
        <p:spPr>
          <a:xfrm>
            <a:off x="211874" y="262645"/>
            <a:ext cx="1362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55FA5-6F41-3D40-A205-ED530E166CA6}"/>
              </a:ext>
            </a:extLst>
          </p:cNvPr>
          <p:cNvSpPr/>
          <p:nvPr/>
        </p:nvSpPr>
        <p:spPr>
          <a:xfrm>
            <a:off x="200723" y="473332"/>
            <a:ext cx="32282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value v and prints it. v can be any value – number, String,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BCF4B-9A33-F14A-A4AA-C9CEF084EAF1}"/>
              </a:ext>
            </a:extLst>
          </p:cNvPr>
          <p:cNvSpPr/>
          <p:nvPr/>
        </p:nvSpPr>
        <p:spPr>
          <a:xfrm>
            <a:off x="360789" y="2213838"/>
            <a:ext cx="2633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// Our code starts running here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680-31EF-4245-9847-826A3DBB225E}"/>
              </a:ext>
            </a:extLst>
          </p:cNvPr>
          <p:cNvSpPr txBox="1"/>
          <p:nvPr/>
        </p:nvSpPr>
        <p:spPr>
          <a:xfrm>
            <a:off x="3428999" y="2035662"/>
            <a:ext cx="330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Java code (we will write) is always in a file.</a:t>
            </a:r>
          </a:p>
          <a:p>
            <a:endParaRPr lang="en-US" sz="800" dirty="0"/>
          </a:p>
          <a:p>
            <a:r>
              <a:rPr lang="en-US" sz="800" dirty="0"/>
              <a:t>There should always be a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800" dirty="0"/>
              <a:t> that has the same name as the file –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800" dirty="0"/>
              <a:t> is defined in the file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ClassName.java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r>
              <a:rPr lang="en-US" sz="800" dirty="0"/>
              <a:t>Within a few weeks we'll understand what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800" dirty="0"/>
              <a:t>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800" dirty="0"/>
              <a:t>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800" dirty="0"/>
              <a:t>, and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dirty="0"/>
              <a:t> mean, but Java requires that we use all of them with a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800" dirty="0"/>
              <a:t> method to get a program running so we have to shove them in here with little explanation to get started. Sorry.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1547D4-CC5E-284F-829C-0CE19E9A6A1E}"/>
              </a:ext>
            </a:extLst>
          </p:cNvPr>
          <p:cNvSpPr/>
          <p:nvPr/>
        </p:nvSpPr>
        <p:spPr>
          <a:xfrm>
            <a:off x="1276695" y="3489511"/>
            <a:ext cx="801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x = 10;</a:t>
            </a:r>
            <a:endParaRPr lang="en-US" sz="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20CD-7B34-E841-827A-202BEADB96F7}"/>
              </a:ext>
            </a:extLst>
          </p:cNvPr>
          <p:cNvCxnSpPr/>
          <p:nvPr/>
        </p:nvCxnSpPr>
        <p:spPr>
          <a:xfrm>
            <a:off x="200723" y="3249775"/>
            <a:ext cx="65346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111F41-57B4-EE4E-B9B8-36AE48FFF84F}"/>
              </a:ext>
            </a:extLst>
          </p:cNvPr>
          <p:cNvSpPr txBox="1"/>
          <p:nvPr/>
        </p:nvSpPr>
        <p:spPr>
          <a:xfrm>
            <a:off x="3417848" y="3342261"/>
            <a:ext cx="330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Variable definitions in Java come with an extra piece – an </a:t>
            </a:r>
            <a:r>
              <a:rPr lang="en-US" sz="800" b="1" dirty="0"/>
              <a:t>explicit type annotation</a:t>
            </a:r>
            <a:r>
              <a:rPr lang="en-US" sz="800" dirty="0"/>
              <a:t> that tells Java what datatype will be stored in the variable. Java enforces that only values of that type can be stored in the variable (in Joe's opinion this is a good thing!)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B91B6-423D-0143-AFAD-3B48C3947829}"/>
              </a:ext>
            </a:extLst>
          </p:cNvPr>
          <p:cNvSpPr txBox="1"/>
          <p:nvPr/>
        </p:nvSpPr>
        <p:spPr>
          <a:xfrm>
            <a:off x="2505279" y="4023421"/>
            <a:ext cx="9348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Example2.java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BAD20-73D5-DD4B-9710-2D3DBA8C4441}"/>
              </a:ext>
            </a:extLst>
          </p:cNvPr>
          <p:cNvSpPr/>
          <p:nvPr/>
        </p:nvSpPr>
        <p:spPr>
          <a:xfrm>
            <a:off x="3495907" y="169863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5E162-BADB-F549-8B07-AA7364942A39}"/>
              </a:ext>
            </a:extLst>
          </p:cNvPr>
          <p:cNvSpPr/>
          <p:nvPr/>
        </p:nvSpPr>
        <p:spPr>
          <a:xfrm>
            <a:off x="3495907" y="412620"/>
            <a:ext cx="3228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To run Java programs, we make use of the terminal (the same tool you use to start IDLE3 in the labs) and run the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java commands. We will focus on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printed output and assertions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to test our Java programs.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D2BCD3-74FD-A442-A33B-BD9B1FF588A6}"/>
              </a:ext>
            </a:extLst>
          </p:cNvPr>
          <p:cNvSpPr/>
          <p:nvPr/>
        </p:nvSpPr>
        <p:spPr>
          <a:xfrm>
            <a:off x="1756408" y="5771643"/>
            <a:ext cx="184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// Java static method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static int square(int n)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8EAB47-53B1-974F-B213-3144C283F003}"/>
              </a:ext>
            </a:extLst>
          </p:cNvPr>
          <p:cNvSpPr/>
          <p:nvPr/>
        </p:nvSpPr>
        <p:spPr>
          <a:xfrm>
            <a:off x="200723" y="5768888"/>
            <a:ext cx="155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// Python function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square(n):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n *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33417-E16F-EE42-98C4-D7DDD1988C76}"/>
              </a:ext>
            </a:extLst>
          </p:cNvPr>
          <p:cNvSpPr txBox="1"/>
          <p:nvPr/>
        </p:nvSpPr>
        <p:spPr>
          <a:xfrm>
            <a:off x="3428999" y="5710087"/>
            <a:ext cx="330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closest thing to a </a:t>
            </a:r>
            <a:r>
              <a:rPr lang="en-US" sz="800" b="1" dirty="0"/>
              <a:t>function definition</a:t>
            </a:r>
            <a:r>
              <a:rPr lang="en-US" sz="800" dirty="0"/>
              <a:t> from Python is a </a:t>
            </a:r>
            <a:r>
              <a:rPr lang="en-US" sz="800" b="1" dirty="0"/>
              <a:t>static method definition</a:t>
            </a:r>
            <a:r>
              <a:rPr lang="en-US" sz="800" dirty="0"/>
              <a:t> in Java.</a:t>
            </a:r>
          </a:p>
          <a:p>
            <a:endParaRPr lang="en-US" sz="800" dirty="0"/>
          </a:p>
          <a:p>
            <a:r>
              <a:rPr lang="en-US" sz="800" dirty="0"/>
              <a:t>The key differences are the keyword static and that each argument also has an </a:t>
            </a:r>
            <a:r>
              <a:rPr lang="en-US" sz="800" b="1" dirty="0"/>
              <a:t>explicit type annotation</a:t>
            </a:r>
            <a:r>
              <a:rPr lang="en-US" sz="800" dirty="0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24E375-AA04-8B43-99C6-A653A3A93071}"/>
              </a:ext>
            </a:extLst>
          </p:cNvPr>
          <p:cNvCxnSpPr/>
          <p:nvPr/>
        </p:nvCxnSpPr>
        <p:spPr>
          <a:xfrm>
            <a:off x="200723" y="3950815"/>
            <a:ext cx="65346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5855DC-1411-BE46-8069-22D547E34110}"/>
              </a:ext>
            </a:extLst>
          </p:cNvPr>
          <p:cNvSpPr txBox="1"/>
          <p:nvPr/>
        </p:nvSpPr>
        <p:spPr>
          <a:xfrm>
            <a:off x="211874" y="6733788"/>
            <a:ext cx="32282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StringExample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String shout(String s)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+ "!";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String eTo3(String s)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("e", "3");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(shout("a"));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(eTo3("hello"));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shout("hi").equals("HI!");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// Use .equals() with strings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shout("hi") == "HI!";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// This line should not use ==!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D06015-EE95-504C-A2D8-C4586731AABD}"/>
              </a:ext>
            </a:extLst>
          </p:cNvPr>
          <p:cNvSpPr txBox="1"/>
          <p:nvPr/>
        </p:nvSpPr>
        <p:spPr>
          <a:xfrm>
            <a:off x="3440151" y="6732042"/>
            <a:ext cx="330633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StringExample.java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java –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StringExample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AE8359-95A6-6046-A7EC-87D432104570}"/>
              </a:ext>
            </a:extLst>
          </p:cNvPr>
          <p:cNvSpPr txBox="1"/>
          <p:nvPr/>
        </p:nvSpPr>
        <p:spPr>
          <a:xfrm>
            <a:off x="5976606" y="6733788"/>
            <a:ext cx="7713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CACCDC-BB42-7243-959B-671C6F4108E8}"/>
              </a:ext>
            </a:extLst>
          </p:cNvPr>
          <p:cNvSpPr txBox="1"/>
          <p:nvPr/>
        </p:nvSpPr>
        <p:spPr>
          <a:xfrm>
            <a:off x="2262900" y="6484666"/>
            <a:ext cx="117371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StringExample.java</a:t>
            </a:r>
            <a:endParaRPr lang="en-US" sz="1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04B2E0-1129-4C4E-B19F-2C082CFC977A}"/>
              </a:ext>
            </a:extLst>
          </p:cNvPr>
          <p:cNvCxnSpPr/>
          <p:nvPr/>
        </p:nvCxnSpPr>
        <p:spPr>
          <a:xfrm>
            <a:off x="189572" y="6417973"/>
            <a:ext cx="65346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AB5E6-85CE-BE41-B93A-9231CB7CBF57}"/>
              </a:ext>
            </a:extLst>
          </p:cNvPr>
          <p:cNvSpPr/>
          <p:nvPr/>
        </p:nvSpPr>
        <p:spPr>
          <a:xfrm>
            <a:off x="3436619" y="7742588"/>
            <a:ext cx="13067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4A97AC-7764-9646-BA57-878EF26C6E06}"/>
              </a:ext>
            </a:extLst>
          </p:cNvPr>
          <p:cNvSpPr/>
          <p:nvPr/>
        </p:nvSpPr>
        <p:spPr>
          <a:xfrm>
            <a:off x="3428999" y="7885392"/>
            <a:ext cx="32282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the string in uppercase (similar to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upper()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 Python)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8333A6-32D9-1A4F-930A-AC5E6938DFCE}"/>
              </a:ext>
            </a:extLst>
          </p:cNvPr>
          <p:cNvSpPr/>
          <p:nvPr/>
        </p:nvSpPr>
        <p:spPr>
          <a:xfrm>
            <a:off x="3447770" y="8393575"/>
            <a:ext cx="992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.equals()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2D2343-C40E-4C4B-B17C-17DE7AF56225}"/>
              </a:ext>
            </a:extLst>
          </p:cNvPr>
          <p:cNvSpPr/>
          <p:nvPr/>
        </p:nvSpPr>
        <p:spPr>
          <a:xfrm>
            <a:off x="3436619" y="8604262"/>
            <a:ext cx="3228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== is untrustworthy on Strings in Java, and we'll get into the details of why. But we typically should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compare strings for equality with == in Java, but instead use the .equals() method.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55BA4A-5C21-024F-A7DF-873318971ACD}"/>
              </a:ext>
            </a:extLst>
          </p:cNvPr>
          <p:cNvSpPr/>
          <p:nvPr/>
        </p:nvSpPr>
        <p:spPr>
          <a:xfrm>
            <a:off x="3428999" y="8081853"/>
            <a:ext cx="1475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String.equals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(String 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5BA351-BAC8-024B-BA85-8ED943545F76}"/>
              </a:ext>
            </a:extLst>
          </p:cNvPr>
          <p:cNvSpPr/>
          <p:nvPr/>
        </p:nvSpPr>
        <p:spPr>
          <a:xfrm>
            <a:off x="3417848" y="8250686"/>
            <a:ext cx="32282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true if the string s has the same characters as this string.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5D4BACC-098C-4248-93DC-A678D01F043E}"/>
              </a:ext>
            </a:extLst>
          </p:cNvPr>
          <p:cNvSpPr txBox="1"/>
          <p:nvPr/>
        </p:nvSpPr>
        <p:spPr>
          <a:xfrm>
            <a:off x="200723" y="449538"/>
            <a:ext cx="32282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Example3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("We expect y to be 50: " + 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37A0B-9DF1-3842-9C89-07A30980A3A4}"/>
              </a:ext>
            </a:extLst>
          </p:cNvPr>
          <p:cNvSpPr txBox="1"/>
          <p:nvPr/>
        </p:nvSpPr>
        <p:spPr>
          <a:xfrm>
            <a:off x="2494129" y="203317"/>
            <a:ext cx="9348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Example3.java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67B170-1CD9-0248-BD54-C16B66154F4B}"/>
              </a:ext>
            </a:extLst>
          </p:cNvPr>
          <p:cNvSpPr txBox="1"/>
          <p:nvPr/>
        </p:nvSpPr>
        <p:spPr>
          <a:xfrm>
            <a:off x="3440151" y="449538"/>
            <a:ext cx="33063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Example3.java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java Example3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E0AF6-6DC9-6A4D-87C2-7B5B9AC607F0}"/>
              </a:ext>
            </a:extLst>
          </p:cNvPr>
          <p:cNvSpPr txBox="1"/>
          <p:nvPr/>
        </p:nvSpPr>
        <p:spPr>
          <a:xfrm>
            <a:off x="5975123" y="444261"/>
            <a:ext cx="7713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8CAD5-FD8D-4746-9EB3-11D2F05BE823}"/>
              </a:ext>
            </a:extLst>
          </p:cNvPr>
          <p:cNvSpPr txBox="1"/>
          <p:nvPr/>
        </p:nvSpPr>
        <p:spPr>
          <a:xfrm>
            <a:off x="200724" y="3958705"/>
            <a:ext cx="467236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FF80D9-9515-4747-8B5B-FE36DF73DC80}"/>
              </a:ext>
            </a:extLst>
          </p:cNvPr>
          <p:cNvSpPr txBox="1"/>
          <p:nvPr/>
        </p:nvSpPr>
        <p:spPr>
          <a:xfrm>
            <a:off x="4005539" y="3712484"/>
            <a:ext cx="8675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IsLonger.java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DFF7C5-4403-A64A-9521-CE3C4CD0AE45}"/>
              </a:ext>
            </a:extLst>
          </p:cNvPr>
          <p:cNvSpPr txBox="1"/>
          <p:nvPr/>
        </p:nvSpPr>
        <p:spPr>
          <a:xfrm>
            <a:off x="211874" y="1896087"/>
            <a:ext cx="3401121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Example4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 n1, int n2)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double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(double n1, double n2)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(4, 5));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(4.0, 5.0));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9A8D05-5778-9644-81AD-A7191A808450}"/>
              </a:ext>
            </a:extLst>
          </p:cNvPr>
          <p:cNvSpPr txBox="1"/>
          <p:nvPr/>
        </p:nvSpPr>
        <p:spPr>
          <a:xfrm>
            <a:off x="2505280" y="1649866"/>
            <a:ext cx="9348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Example4.java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A3189B-9ABB-9044-B631-67F88DAE23CE}"/>
              </a:ext>
            </a:extLst>
          </p:cNvPr>
          <p:cNvSpPr txBox="1"/>
          <p:nvPr/>
        </p:nvSpPr>
        <p:spPr>
          <a:xfrm>
            <a:off x="3612995" y="1896087"/>
            <a:ext cx="31334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Example4.java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❱ java Example4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706CF-6C1A-1F4D-B64D-6587775F122B}"/>
              </a:ext>
            </a:extLst>
          </p:cNvPr>
          <p:cNvSpPr txBox="1"/>
          <p:nvPr/>
        </p:nvSpPr>
        <p:spPr>
          <a:xfrm>
            <a:off x="5975123" y="1890810"/>
            <a:ext cx="7713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A83A7-7204-C84B-AF81-E42DE2558B6F}"/>
              </a:ext>
            </a:extLst>
          </p:cNvPr>
          <p:cNvSpPr/>
          <p:nvPr/>
        </p:nvSpPr>
        <p:spPr>
          <a:xfrm>
            <a:off x="4873084" y="3981499"/>
            <a:ext cx="10262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D785D5-9701-F24B-8FD9-381181353568}"/>
              </a:ext>
            </a:extLst>
          </p:cNvPr>
          <p:cNvSpPr/>
          <p:nvPr/>
        </p:nvSpPr>
        <p:spPr>
          <a:xfrm>
            <a:off x="4873085" y="4192186"/>
            <a:ext cx="1929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the number of characters in this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76B3A2-5E4D-DC4A-BD58-9A86C5D62BFF}"/>
              </a:ext>
            </a:extLst>
          </p:cNvPr>
          <p:cNvSpPr txBox="1"/>
          <p:nvPr/>
        </p:nvSpPr>
        <p:spPr>
          <a:xfrm>
            <a:off x="223025" y="6585895"/>
            <a:ext cx="46723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PA1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convertAndCompare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(____________________________________)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4B9C-3AA2-9749-BB28-1B3484F00060}"/>
              </a:ext>
            </a:extLst>
          </p:cNvPr>
          <p:cNvSpPr txBox="1"/>
          <p:nvPr/>
        </p:nvSpPr>
        <p:spPr>
          <a:xfrm>
            <a:off x="4241180" y="6339674"/>
            <a:ext cx="631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PA1.java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EA03AA-81B8-F14E-817F-DC6A6BFB5064}"/>
              </a:ext>
            </a:extLst>
          </p:cNvPr>
          <p:cNvSpPr/>
          <p:nvPr/>
        </p:nvSpPr>
        <p:spPr>
          <a:xfrm>
            <a:off x="4895385" y="6585895"/>
            <a:ext cx="1929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Challenge: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Reproduce your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convertAndCompare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program from PA1 into a Java program!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to show the results, and define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convertAndCompare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as a static method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12748</TotalTime>
  <Words>987</Words>
  <Application>Microsoft Macintosh PowerPoint</Application>
  <PresentationFormat>Letter Paper (8.5x11 in)</PresentationFormat>
  <Paragraphs>159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430</cp:revision>
  <dcterms:created xsi:type="dcterms:W3CDTF">2020-01-06T20:36:11Z</dcterms:created>
  <dcterms:modified xsi:type="dcterms:W3CDTF">2020-01-27T18:35:39Z</dcterms:modified>
</cp:coreProperties>
</file>