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0"/>
    <p:restoredTop sz="95588"/>
  </p:normalViewPr>
  <p:slideViewPr>
    <p:cSldViewPr snapToGrid="0" snapToObjects="1">
      <p:cViewPr varScale="1">
        <p:scale>
          <a:sx n="168" d="100"/>
          <a:sy n="168" d="100"/>
        </p:scale>
        <p:origin x="47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0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3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244D-4D42-E641-9DC0-EC849D2FA02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2808614-D145-EB4F-AF6E-AFA95799B0E9}"/>
              </a:ext>
            </a:extLst>
          </p:cNvPr>
          <p:cNvSpPr txBox="1"/>
          <p:nvPr/>
        </p:nvSpPr>
        <p:spPr>
          <a:xfrm>
            <a:off x="73995" y="464415"/>
            <a:ext cx="413340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1 class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ArrayExamples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2   public static void main(String[]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3     int[]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{42, 56, 77};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4     int numsAt1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5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[1] = 100;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6     int numsAt1After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7     System.out.println(numsAt1 + "\t" + numsAt1After);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8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9     int[]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maybeCopy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10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maybeCopy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[2] = 999;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11     System.out.println("Did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[2] change?" +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[2]);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12     System.out.println(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13     System.out.println(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maybeCopy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14 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15 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0125B6-84A4-D041-B36A-EFBED9EEC871}"/>
              </a:ext>
            </a:extLst>
          </p:cNvPr>
          <p:cNvSpPr txBox="1"/>
          <p:nvPr/>
        </p:nvSpPr>
        <p:spPr>
          <a:xfrm>
            <a:off x="3006433" y="2157186"/>
            <a:ext cx="120097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ArrayExamples.java</a:t>
            </a:r>
            <a:endParaRPr lang="en-US" sz="1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DE5E1A-7906-944C-A2F8-2A182B2CB7D4}"/>
              </a:ext>
            </a:extLst>
          </p:cNvPr>
          <p:cNvSpPr/>
          <p:nvPr/>
        </p:nvSpPr>
        <p:spPr>
          <a:xfrm>
            <a:off x="4273503" y="697150"/>
            <a:ext cx="2370542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ArrayExamples.java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$ java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ArrayExamples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7241F-F55B-2346-94F7-9DAEB4F994C2}"/>
              </a:ext>
            </a:extLst>
          </p:cNvPr>
          <p:cNvSpPr txBox="1"/>
          <p:nvPr/>
        </p:nvSpPr>
        <p:spPr>
          <a:xfrm>
            <a:off x="5885504" y="450929"/>
            <a:ext cx="75854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at terminal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57E32-374B-0A42-B9F0-46F481828A25}"/>
              </a:ext>
            </a:extLst>
          </p:cNvPr>
          <p:cNvSpPr/>
          <p:nvPr/>
        </p:nvSpPr>
        <p:spPr>
          <a:xfrm>
            <a:off x="73995" y="6456970"/>
            <a:ext cx="31257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&lt;array&gt;[&lt;index&gt;] = &lt;value&gt;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4E4F9C-7149-4D4C-A4F4-2560C7C31319}"/>
              </a:ext>
            </a:extLst>
          </p:cNvPr>
          <p:cNvSpPr/>
          <p:nvPr/>
        </p:nvSpPr>
        <p:spPr>
          <a:xfrm>
            <a:off x="73995" y="6831521"/>
            <a:ext cx="2877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Array update</a:t>
            </a:r>
            <a:r>
              <a:rPr lang="en-US" sz="800" dirty="0"/>
              <a:t> or </a:t>
            </a:r>
            <a:r>
              <a:rPr lang="en-US" sz="800" i="1" dirty="0"/>
              <a:t>Array assignment</a:t>
            </a:r>
            <a:r>
              <a:rPr lang="en-US" sz="800" dirty="0"/>
              <a:t>:</a:t>
            </a:r>
          </a:p>
          <a:p>
            <a:r>
              <a:rPr lang="en-US" sz="800" dirty="0"/>
              <a:t>Updates the array on the heap </a:t>
            </a:r>
            <a:r>
              <a:rPr lang="en-US" sz="800" b="1" dirty="0"/>
              <a:t>referenced by</a:t>
            </a:r>
            <a:r>
              <a:rPr lang="en-US" sz="800" dirty="0"/>
              <a:t> the &lt;array&gt; expression to have the given &lt;value&gt; at &lt;index&gt;.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41BA4C-1857-7C45-9F62-26BD1D3A5013}"/>
              </a:ext>
            </a:extLst>
          </p:cNvPr>
          <p:cNvSpPr/>
          <p:nvPr/>
        </p:nvSpPr>
        <p:spPr>
          <a:xfrm>
            <a:off x="3230751" y="6456154"/>
            <a:ext cx="37663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&lt;type&gt;[] &lt;name&gt; = { &lt;e1&gt;, &lt;e2&gt;, ... };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F6CBC7-2AF8-3348-9B53-107205083DD2}"/>
              </a:ext>
            </a:extLst>
          </p:cNvPr>
          <p:cNvSpPr/>
          <p:nvPr/>
        </p:nvSpPr>
        <p:spPr>
          <a:xfrm>
            <a:off x="3230751" y="6851293"/>
            <a:ext cx="30655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Creates an </a:t>
            </a:r>
            <a:r>
              <a:rPr lang="en-US" sz="800" b="1" dirty="0"/>
              <a:t>array</a:t>
            </a:r>
            <a:r>
              <a:rPr lang="en-US" sz="800" dirty="0"/>
              <a:t> and stores it in the variable &lt;name&gt;.</a:t>
            </a:r>
          </a:p>
          <a:p>
            <a:endParaRPr lang="en-US" sz="800" dirty="0"/>
          </a:p>
          <a:p>
            <a:r>
              <a:rPr lang="en-US" sz="800" dirty="0"/>
              <a:t>All elements e1, e2, must have the given type.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i="1" dirty="0"/>
              <a:t>Array lookup</a:t>
            </a:r>
            <a:r>
              <a:rPr lang="en-US" sz="800" dirty="0"/>
              <a:t>:</a:t>
            </a:r>
          </a:p>
          <a:p>
            <a:endParaRPr lang="en-US" sz="800" dirty="0"/>
          </a:p>
          <a:p>
            <a:r>
              <a:rPr lang="en-US" sz="800" dirty="0"/>
              <a:t>Arrays can be indexed as in Python. &lt;index&gt; should evaluate to an int, and &lt;array&gt; to an array value. Indices start at 0.</a:t>
            </a:r>
          </a:p>
          <a:p>
            <a:endParaRPr lang="en-US" sz="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613A1A-96B7-7F43-A2F0-0A83E88CD38B}"/>
              </a:ext>
            </a:extLst>
          </p:cNvPr>
          <p:cNvSpPr/>
          <p:nvPr/>
        </p:nvSpPr>
        <p:spPr>
          <a:xfrm>
            <a:off x="3230750" y="7713188"/>
            <a:ext cx="37663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&lt;array&gt;[&lt;index&gt;]</a:t>
            </a:r>
          </a:p>
        </p:txBody>
      </p:sp>
      <p:graphicFrame>
        <p:nvGraphicFramePr>
          <p:cNvPr id="17" name="Google Shape;102;p19">
            <a:extLst>
              <a:ext uri="{FF2B5EF4-FFF2-40B4-BE49-F238E27FC236}">
                <a16:creationId xmlns:a16="http://schemas.microsoft.com/office/drawing/2014/main" id="{7D9F3935-E04A-744D-BB15-90A59F9171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3529771"/>
              </p:ext>
            </p:extLst>
          </p:nvPr>
        </p:nvGraphicFramePr>
        <p:xfrm>
          <a:off x="91366" y="3067339"/>
          <a:ext cx="2588923" cy="13106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8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98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type</a:t>
                      </a:r>
                      <a:endParaRPr sz="8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name</a:t>
                      </a:r>
                      <a:endParaRPr sz="8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value</a:t>
                      </a:r>
                      <a:endParaRPr sz="800" b="1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8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numsAt1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56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8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numsAt1After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8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8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5720" marR="4572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5720" marR="4572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5720" marR="4572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519975"/>
                  </a:ext>
                </a:extLst>
              </a:tr>
            </a:tbl>
          </a:graphicData>
        </a:graphic>
      </p:graphicFrame>
      <p:graphicFrame>
        <p:nvGraphicFramePr>
          <p:cNvPr id="19" name="Google Shape;136;p23">
            <a:extLst>
              <a:ext uri="{FF2B5EF4-FFF2-40B4-BE49-F238E27FC236}">
                <a16:creationId xmlns:a16="http://schemas.microsoft.com/office/drawing/2014/main" id="{CAADD46D-43D6-0440-A908-6305756937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5817133"/>
              </p:ext>
            </p:extLst>
          </p:nvPr>
        </p:nvGraphicFramePr>
        <p:xfrm>
          <a:off x="2841543" y="3067339"/>
          <a:ext cx="1775876" cy="640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7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type</a:t>
                      </a:r>
                      <a:endParaRPr sz="800" b="1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name</a:t>
                      </a:r>
                      <a:endParaRPr sz="800" b="1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value</a:t>
                      </a:r>
                      <a:endParaRPr sz="800" b="1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err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maybeCopy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Google Shape;137;p23">
            <a:extLst>
              <a:ext uri="{FF2B5EF4-FFF2-40B4-BE49-F238E27FC236}">
                <a16:creationId xmlns:a16="http://schemas.microsoft.com/office/drawing/2014/main" id="{7A57C959-8025-5148-BDD9-4A3421FCED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114588"/>
              </p:ext>
            </p:extLst>
          </p:nvPr>
        </p:nvGraphicFramePr>
        <p:xfrm>
          <a:off x="4825939" y="3067340"/>
          <a:ext cx="1928577" cy="602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8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reference</a:t>
                      </a:r>
                      <a:endParaRPr sz="8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value</a:t>
                      </a:r>
                      <a:endParaRPr sz="800" b="1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CA2B87-3B8B-8B42-B7E6-D0979B4F205A}"/>
              </a:ext>
            </a:extLst>
          </p:cNvPr>
          <p:cNvCxnSpPr/>
          <p:nvPr/>
        </p:nvCxnSpPr>
        <p:spPr>
          <a:xfrm>
            <a:off x="2760919" y="2658630"/>
            <a:ext cx="0" cy="2301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8DAC4D-45AF-F042-88A3-BF0AFB3E6177}"/>
              </a:ext>
            </a:extLst>
          </p:cNvPr>
          <p:cNvSpPr txBox="1"/>
          <p:nvPr/>
        </p:nvSpPr>
        <p:spPr>
          <a:xfrm>
            <a:off x="711139" y="257792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044A66-5C75-AB42-A6FA-B34ADBE99EDE}"/>
              </a:ext>
            </a:extLst>
          </p:cNvPr>
          <p:cNvSpPr txBox="1"/>
          <p:nvPr/>
        </p:nvSpPr>
        <p:spPr>
          <a:xfrm>
            <a:off x="4310193" y="257792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</p:spTree>
    <p:extLst>
      <p:ext uri="{BB962C8B-B14F-4D97-AF65-F5344CB8AC3E}">
        <p14:creationId xmlns:p14="http://schemas.microsoft.com/office/powerpoint/2010/main" val="334388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59;p13">
            <a:extLst>
              <a:ext uri="{FF2B5EF4-FFF2-40B4-BE49-F238E27FC236}">
                <a16:creationId xmlns:a16="http://schemas.microsoft.com/office/drawing/2014/main" id="{608F64A9-22F0-2143-9F4A-6DE3A53A62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388057"/>
              </p:ext>
            </p:extLst>
          </p:nvPr>
        </p:nvGraphicFramePr>
        <p:xfrm>
          <a:off x="77400" y="183878"/>
          <a:ext cx="6703200" cy="2825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0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CSE8ALib.readSound</a:t>
                      </a:r>
                      <a:r>
                        <a:rPr lang="en" sz="12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2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String</a:t>
                      </a:r>
                      <a:r>
                        <a:rPr lang="en" sz="12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path)</a:t>
                      </a:r>
                      <a:endParaRPr sz="12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Takes a path to a file expected to be in .wav format and produces an int array representing the sound recorded in that file.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CSE8ALib.play</a:t>
                      </a:r>
                      <a:r>
                        <a:rPr lang="en" sz="12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(int[] sound)</a:t>
                      </a:r>
                      <a:endParaRPr sz="12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Takes an int array representing a sound and plays it (using the computer's speakers / headphones), returns true if the operation was performed successfully and false otherwise.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CSE8ALib.explore</a:t>
                      </a:r>
                      <a:r>
                        <a:rPr lang="en" sz="12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 sound)</a:t>
                      </a:r>
                      <a:endParaRPr sz="12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Takes an int array representing a sound and opens a window that displays the sound waveform along with sampled values, returns true if the operation was performed successfully and false otherwise.</a:t>
                      </a:r>
                      <a:endParaRPr sz="1200" b="1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6BA0662-8ECA-7C41-B25D-B38EC94C3173}"/>
              </a:ext>
            </a:extLst>
          </p:cNvPr>
          <p:cNvSpPr/>
          <p:nvPr/>
        </p:nvSpPr>
        <p:spPr>
          <a:xfrm>
            <a:off x="0" y="3266361"/>
            <a:ext cx="415290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1 public class Sounds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2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3     public static void main(String[]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4       int[] sound = CSE8ALib.readSound("sounds/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UpbeatFunk.wav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5       CSE8ALib.play(sound);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6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7       for(int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&lt; 1000;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+= 1)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8   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(sound[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 + " 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9     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10   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12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136D8-117E-4A43-90A4-7B1DE3EAE27C}"/>
              </a:ext>
            </a:extLst>
          </p:cNvPr>
          <p:cNvSpPr txBox="1"/>
          <p:nvPr/>
        </p:nvSpPr>
        <p:spPr>
          <a:xfrm>
            <a:off x="3347871" y="4589800"/>
            <a:ext cx="8050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Sounds.java</a:t>
            </a:r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6CA3EC-31A9-0540-A4FF-3C7FD2F7544B}"/>
              </a:ext>
            </a:extLst>
          </p:cNvPr>
          <p:cNvSpPr/>
          <p:nvPr/>
        </p:nvSpPr>
        <p:spPr>
          <a:xfrm>
            <a:off x="4152900" y="3266361"/>
            <a:ext cx="2514600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-cp lib/CSE8ALib.jar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Sounds.java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$ java -cp lib/CSE8ALib.jar:. Sounds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-15 0 24 0 48 0 -2 0 -8 0 -944 0 -3125 0 -2288 0 1988 0 5940 0 6448 0 3671 0 2240 0 3074 0 4576 0 5311 0 5048 0 1577 0 -100 0 -2206 0 639 0 4245 0 2748 0 -1465 0 -5451 0 -6461 0 -5838 0 -4646 0 -4590 0 -5454 0 -6426 0 -6092 0 -4555 0 -2967 0 -2724 0 -2955 0 -3501 0 -3235 0 -2161 0 -1275 0 -989 0 -1195 0 -1228 0 -534 0 234 0 709 0 470 0 650 0 679 0 1544 0 2239 0 2356 0 1950 0 1887 0 2173 0 2882 0 2805 0 2548 0 1943 0 2911 0 3012 0 3510 0 3212 0 4233 0 5429 0 650 0 4218 0 7176 0 3145 0 387 0 2572 0 10316 0 13406 0 11622 0 2154 0 -1661 0 -2069 0 -2513 0 842 0 -3045 0 -7782 0 -5669 0 -8454 0 61 0 7493 0 -5511 0 -15136 0 -10269 0 -1196 0 8654 0 14108 0 13306 0 10621 0 9460 0 10155 0 5706 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graphicFrame>
        <p:nvGraphicFramePr>
          <p:cNvPr id="14" name="Google Shape;70;p14">
            <a:extLst>
              <a:ext uri="{FF2B5EF4-FFF2-40B4-BE49-F238E27FC236}">
                <a16:creationId xmlns:a16="http://schemas.microsoft.com/office/drawing/2014/main" id="{1F4679DD-EB41-7C49-BB90-121A74F0E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4146181"/>
              </p:ext>
            </p:extLst>
          </p:nvPr>
        </p:nvGraphicFramePr>
        <p:xfrm>
          <a:off x="156600" y="5978135"/>
          <a:ext cx="6510900" cy="8014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dirty="0" err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reduceVolume</a:t>
                      </a:r>
                      <a:r>
                        <a:rPr lang="en" sz="12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2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200" dirty="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" sz="12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</a:t>
                      </a:r>
                      <a:r>
                        <a:rPr lang="en" sz="1200" dirty="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)</a:t>
                      </a:r>
                      <a:endParaRPr sz="1200" dirty="0"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Takes an array of integers representing a sound and returns a new array of integers representing the same sound, just quieter by a factor of 10.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3556FF-F6D5-2045-8851-4AD1F45AD99A}"/>
              </a:ext>
            </a:extLst>
          </p:cNvPr>
          <p:cNvSpPr/>
          <p:nvPr/>
        </p:nvSpPr>
        <p:spPr>
          <a:xfrm>
            <a:off x="156600" y="6854785"/>
            <a:ext cx="63017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reduceVolume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(int[] sound) {</a:t>
            </a:r>
          </a:p>
          <a:p>
            <a:pPr lvl="0"/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int size = </a:t>
            </a:r>
          </a:p>
          <a:p>
            <a:pPr lvl="0">
              <a:buClr>
                <a:schemeClr val="dk1"/>
              </a:buClr>
              <a:buSzPts val="1100"/>
            </a:pPr>
            <a:endParaRPr lang="en-US" sz="10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int[] </a:t>
            </a: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new int[size];</a:t>
            </a:r>
          </a:p>
          <a:p>
            <a:pPr lvl="0">
              <a:buClr>
                <a:schemeClr val="dk1"/>
              </a:buClr>
              <a:buSzPts val="1100"/>
            </a:pPr>
            <a:endParaRPr lang="en-US" sz="10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for(int </a:t>
            </a: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0; </a:t>
            </a: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&lt; size; </a:t>
            </a: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+= 1) {</a:t>
            </a:r>
          </a:p>
          <a:p>
            <a:pPr lvl="0"/>
            <a:endParaRPr lang="en-US" sz="10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/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</a:t>
            </a: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] = </a:t>
            </a:r>
          </a:p>
          <a:p>
            <a:pPr lvl="0">
              <a:buClr>
                <a:schemeClr val="dk1"/>
              </a:buClr>
              <a:buSzPts val="1100"/>
            </a:pPr>
            <a:endParaRPr lang="en-US" sz="10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return </a:t>
            </a: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  <a:endParaRPr lang="en-US" sz="1000" dirty="0"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08175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22842</TotalTime>
  <Words>845</Words>
  <Application>Microsoft Macintosh PowerPoint</Application>
  <PresentationFormat>Letter Paper (8.5x11 in)</PresentationFormat>
  <Paragraphs>103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Roboto Mono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552</cp:revision>
  <cp:lastPrinted>2020-02-03T18:21:07Z</cp:lastPrinted>
  <dcterms:created xsi:type="dcterms:W3CDTF">2020-01-06T20:36:11Z</dcterms:created>
  <dcterms:modified xsi:type="dcterms:W3CDTF">2020-02-06T03:06:08Z</dcterms:modified>
</cp:coreProperties>
</file>