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6" r:id="rId2"/>
    <p:sldId id="267" r:id="rId3"/>
    <p:sldId id="378" r:id="rId4"/>
    <p:sldId id="381" r:id="rId5"/>
    <p:sldId id="380" r:id="rId6"/>
    <p:sldId id="379" r:id="rId7"/>
    <p:sldId id="382" r:id="rId8"/>
    <p:sldId id="376" r:id="rId9"/>
    <p:sldId id="259" r:id="rId10"/>
    <p:sldId id="260" r:id="rId11"/>
    <p:sldId id="383" r:id="rId12"/>
    <p:sldId id="385" r:id="rId13"/>
    <p:sldId id="386" r:id="rId14"/>
    <p:sldId id="387" r:id="rId15"/>
    <p:sldId id="388" r:id="rId16"/>
    <p:sldId id="389" r:id="rId17"/>
    <p:sldId id="3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48"/>
    <p:restoredTop sz="96973"/>
  </p:normalViewPr>
  <p:slideViewPr>
    <p:cSldViewPr snapToGrid="0" snapToObjects="1">
      <p:cViewPr varScale="1">
        <p:scale>
          <a:sx n="224" d="100"/>
          <a:sy n="224" d="100"/>
        </p:scale>
        <p:origin x="27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17288-13F6-A645-A1EE-CC48E87078BF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D0062-8AE2-D946-8CA4-69235B4A7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D0062-8AE2-D946-8CA4-69235B4A7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6771002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67710029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849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68a21613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68a21613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191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6893-F9F9-3A48-ABE6-2A033B8C2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47670-8878-714E-9495-20B50CEF8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6F6D-628A-DD41-B991-D26BD275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B3F2-ED37-C447-BAF4-DF4F20C3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F225-3434-774F-BB9E-73B9BF07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1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462F-8CF5-FF4D-871D-2D0800EF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7326-270F-2743-AAE0-487BDDBCB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8FB48-26F0-AF44-8D17-BA210C3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94978-B207-5B48-9333-1D2B11B4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E176-77E9-1242-92DF-840AD4A5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0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EBF26-BEA6-B946-B1B3-29305FAC7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2752-4DDE-FC4F-AF52-C9550A7E8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14DD-5CF0-2445-A916-FA30D920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8C9D-5ED8-8542-8BBE-72035E57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DC2B3-3030-FF4B-8B45-D1194334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92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306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4ECA-6DE0-8742-B0A1-E53A85E6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239D-73C3-154A-9433-21BC7B39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8B15-3158-4F47-8EB6-6873D9BF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B9A59-204B-C548-B182-B7083C9D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DA3E-2FFF-BD4A-B7FC-D29C0AFA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8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9BAE-AA0D-FC43-B274-3C2AFA2D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A231C-3AC4-B94F-A695-8EE89FB6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74636-0868-C842-8DDD-1A54C803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388B-747A-3245-87A8-CFBE354C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4814E-9399-9247-A62B-908D4D0C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5F71-74AD-0442-8E77-76684057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DF8B-FB12-144A-8D03-BA479793F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FB49E-EECE-1D46-87A5-88F63556D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9594B-272D-8846-BE77-4C2EEC54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90507-2358-404B-9FF9-061535B1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9B5C9-6341-EB4F-B485-C2E3FFEB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9B3D-1570-3841-B48A-BD3356C7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F02D6-A19C-6A46-A8D0-37F610550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C0438-C367-BD45-99F4-AA0A1625F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E1471-F1A4-A84A-A696-BE9DBA050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227F7-5A09-A84C-AD2B-64C805BEA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BA92E-E20D-D248-B64D-E3803E0B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CAD73-94DA-C041-9FE9-0B049186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D5DAB-863F-5245-B56F-098F41D9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DF3D-BC71-AA4D-B48B-1FE863CB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152E8-CEBF-3A41-A9D8-33B9521E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B4EF7-DB4D-2C41-A573-019E9195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26E3B-3C42-D449-85F6-EC684FC4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EE874-BDCD-5D4B-B7E2-3C484307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77AAB-4729-814C-9FF3-B5607386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8FE3D-5F3B-B346-B25C-DB3C89F5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B5C1-E284-504E-AE35-E8EC2E5B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DDC0-A80F-2248-A3B4-EB8061AF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99216-269D-CD4B-A91C-42FE984FA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D7794-CD5C-0040-A4C6-BFDAB91B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1397D-EFDB-2642-BF9A-5BB171AE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42852-2655-1B42-81F7-5ED7B9DF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E51D-AF46-8845-9DEB-A822C408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25AD1-A9DF-C644-A7F6-EE8C7DF63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58E8C-1E1E-DC4A-A4AC-3FCAB70A1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DA206-CE25-6741-B287-05B93EE5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7425-0071-7A44-868E-E537C9B9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CE3B8-9F01-4E48-8CA2-3572AA98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27559-A1CD-C44F-8F22-42AEEA28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6B491-57FE-4D4D-B532-7A293562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1006-5841-8043-81C5-1BD3264CB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B51C-4A64-5C42-B93F-3A6373E2DB3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0144-34B4-5842-B47F-44DA03E1E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C94E-A516-5249-92BD-CA5AAE90F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1487-E607-BC4B-8332-15581ED52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 I in Java (CSE8A)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DEACD7A-D4DF-044D-8A6F-493DB4A0F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2020</a:t>
            </a:r>
          </a:p>
          <a:p>
            <a:r>
              <a:rPr lang="en-US" dirty="0"/>
              <a:t>Lecture Feb 11, Java Arrays &amp; Sounds</a:t>
            </a:r>
          </a:p>
        </p:txBody>
      </p:sp>
    </p:spTree>
    <p:extLst>
      <p:ext uri="{BB962C8B-B14F-4D97-AF65-F5344CB8AC3E}">
        <p14:creationId xmlns:p14="http://schemas.microsoft.com/office/powerpoint/2010/main" val="29384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Sound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72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867"/>
              <a:t>Pattern of waves of increasing / decreasing air pressure produces sound</a:t>
            </a:r>
            <a:endParaRPr sz="1867"/>
          </a:p>
          <a:p>
            <a:pPr marL="0" indent="0">
              <a:buNone/>
            </a:pPr>
            <a:r>
              <a:rPr lang="en" sz="1867" b="1"/>
              <a:t>Amplitude</a:t>
            </a:r>
            <a:r>
              <a:rPr lang="en" sz="1867"/>
              <a:t> (height of waves) determines volume (loudness)</a:t>
            </a:r>
            <a:endParaRPr sz="1867"/>
          </a:p>
          <a:p>
            <a:pPr marL="0" indent="0">
              <a:buNone/>
            </a:pPr>
            <a:r>
              <a:rPr lang="en" sz="1867" b="1"/>
              <a:t>Frequency</a:t>
            </a:r>
            <a:r>
              <a:rPr lang="en" sz="1867"/>
              <a:t> (number of up/down cycles per second) determines pitch</a:t>
            </a:r>
            <a:endParaRPr sz="1867"/>
          </a:p>
          <a:p>
            <a:pPr marL="0" indent="0">
              <a:buNone/>
            </a:pPr>
            <a:r>
              <a:rPr lang="en" sz="1867" b="1"/>
              <a:t>Digitizing sound: sampling (measuring) pressure and converting pressure level to positive / negative voltage.</a:t>
            </a:r>
            <a:endParaRPr sz="1867" b="1"/>
          </a:p>
          <a:p>
            <a:pPr marL="0" indent="0">
              <a:buNone/>
            </a:pPr>
            <a:endParaRPr sz="1867" b="1"/>
          </a:p>
          <a:p>
            <a:pPr marL="0" indent="0">
              <a:buNone/>
            </a:pPr>
            <a:r>
              <a:rPr lang="en" sz="1867" b="1">
                <a:latin typeface="Roboto Mono"/>
                <a:ea typeface="Roboto Mono"/>
                <a:cs typeface="Roboto Mono"/>
                <a:sym typeface="Roboto Mono"/>
              </a:rPr>
              <a:t>int[]</a:t>
            </a:r>
            <a:r>
              <a:rPr lang="en" sz="1867" b="1"/>
              <a:t> array representing a sound will have (sampling rate * number of seconds in the sound) many entries</a:t>
            </a:r>
            <a:endParaRPr sz="1867" b="1"/>
          </a:p>
          <a:p>
            <a:pPr marL="0" indent="0">
              <a:buNone/>
            </a:pPr>
            <a:endParaRPr sz="1867" b="1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867"/>
              <a:t>Typical sampling rates are 22050 Hz (samples/second), 44100 Hz</a:t>
            </a:r>
            <a:endParaRPr sz="1867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3201" y="5262000"/>
            <a:ext cx="5306068" cy="159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41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4FF1-9F24-A04B-B50B-BAF7764E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reduceVolume</a:t>
            </a:r>
            <a:r>
              <a:rPr lang="en-US" dirty="0"/>
              <a:t> – size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5615D-8405-7747-9F28-4CE609546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static 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reduceVolume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(int[] sound) {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soundQuiet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new int[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   FILL SIZE       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];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for(int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           ;                ;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+= 1) {</a:t>
            </a:r>
          </a:p>
          <a:p>
            <a:pPr marL="152396" lvl="0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soundQuiet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] = 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}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return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soundQuiet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}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  <a:sym typeface="Roboto Mono"/>
              </a:rPr>
              <a:t>... in main ...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beforeQuiet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{220, -1000, 40};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expect = {22, -100, 4};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quieted =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soundQuiet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startSound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("Expected:\t " +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(expect));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("Actual:\t " +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(quieted));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BBE76-F5AF-8F4C-9876-85F1881A118E}"/>
              </a:ext>
            </a:extLst>
          </p:cNvPr>
          <p:cNvSpPr txBox="1"/>
          <p:nvPr/>
        </p:nvSpPr>
        <p:spPr>
          <a:xfrm>
            <a:off x="8873067" y="1536633"/>
            <a:ext cx="2624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expression should we use for the the size of the new array?</a:t>
            </a:r>
          </a:p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3</a:t>
            </a:r>
          </a:p>
          <a:p>
            <a:pPr marL="342900" indent="-342900">
              <a:buAutoNum type="alphaUcPeriod"/>
            </a:pPr>
            <a:r>
              <a:rPr lang="en-US" dirty="0" err="1"/>
              <a:t>sound.length</a:t>
            </a:r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sound</a:t>
            </a:r>
          </a:p>
          <a:p>
            <a:pPr marL="342900" indent="-342900">
              <a:buAutoNum type="alphaUcPeriod"/>
            </a:pPr>
            <a:r>
              <a:rPr lang="en-US" dirty="0" err="1"/>
              <a:t>i</a:t>
            </a:r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945937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4FF1-9F24-A04B-B50B-BAF7764E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reduceVolume</a:t>
            </a:r>
            <a:r>
              <a:rPr lang="en-US" dirty="0"/>
              <a:t> – loop conditions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5615D-8405-7747-9F28-4CE609546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static 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reduceVolume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(int[] sound) {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soundQuiet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new int[        FILL SIZE         ];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for(int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FILL INIT;   FILL CONDITION 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;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+= 1) {</a:t>
            </a:r>
          </a:p>
          <a:p>
            <a:pPr marL="152396" lvl="0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soundQuiet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] = 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}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return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soundQuiet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}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  <a:sym typeface="Roboto Mono"/>
              </a:rPr>
              <a:t>... in main ...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beforeQuiet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{220, -1000, 40};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expect = {22, -100, 4};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quieted =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soundQuiet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startSound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("Expected:\t " +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(expect));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("Actual:\t " +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(quieted));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BBE76-F5AF-8F4C-9876-85F1881A118E}"/>
              </a:ext>
            </a:extLst>
          </p:cNvPr>
          <p:cNvSpPr txBox="1"/>
          <p:nvPr/>
        </p:nvSpPr>
        <p:spPr>
          <a:xfrm>
            <a:off x="8149820" y="1536633"/>
            <a:ext cx="3755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should the initial value of </a:t>
            </a:r>
            <a:r>
              <a:rPr lang="en-US" dirty="0" err="1"/>
              <a:t>i</a:t>
            </a:r>
            <a:r>
              <a:rPr lang="en-US" dirty="0"/>
              <a:t> be, and the stopping condition?</a:t>
            </a:r>
          </a:p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0		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sound.length</a:t>
            </a:r>
            <a:r>
              <a:rPr lang="en-US" dirty="0"/>
              <a:t> </a:t>
            </a:r>
          </a:p>
          <a:p>
            <a:pPr marL="342900" indent="-342900">
              <a:buAutoNum type="alphaUcPeriod"/>
            </a:pPr>
            <a:r>
              <a:rPr lang="en-US" dirty="0"/>
              <a:t>1		</a:t>
            </a:r>
            <a:r>
              <a:rPr lang="en-US" dirty="0" err="1"/>
              <a:t>i</a:t>
            </a:r>
            <a:r>
              <a:rPr lang="en-US" dirty="0"/>
              <a:t> &lt;= </a:t>
            </a:r>
            <a:r>
              <a:rPr lang="en-US" dirty="0" err="1"/>
              <a:t>sound.length</a:t>
            </a:r>
            <a:endParaRPr lang="en-US" dirty="0"/>
          </a:p>
          <a:p>
            <a:pPr marL="342900" indent="-342900">
              <a:buAutoNum type="alphaUcPeriod"/>
            </a:pPr>
            <a:r>
              <a:rPr lang="en-US" dirty="0" err="1"/>
              <a:t>sound.length</a:t>
            </a: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&gt; 0</a:t>
            </a:r>
          </a:p>
          <a:p>
            <a:pPr marL="342900" indent="-342900">
              <a:buAutoNum type="alphaUcPeriod"/>
            </a:pPr>
            <a:r>
              <a:rPr lang="en-US" dirty="0" err="1"/>
              <a:t>sound.length</a:t>
            </a: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&gt;= 0</a:t>
            </a:r>
          </a:p>
          <a:p>
            <a:pPr marL="342900" indent="-342900">
              <a:buAutoNum type="alphaUcPeriod"/>
            </a:pPr>
            <a:r>
              <a:rPr lang="en-US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190732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4FF1-9F24-A04B-B50B-BAF7764E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reduceVolume</a:t>
            </a:r>
            <a:r>
              <a:rPr lang="en-US" dirty="0"/>
              <a:t> – updated 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5615D-8405-7747-9F28-4CE609546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static 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reduceVolume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(int[] sound) {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soundQuiet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new int[        FILL SIZE         ];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for(int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 FILL INIT;   FILL CONDITION  ;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+= 1) {</a:t>
            </a:r>
          </a:p>
          <a:p>
            <a:pPr marL="152396" lvl="0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soundQuiet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] =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FILL NEWVAL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}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return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soundQuiet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}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  <a:sym typeface="Roboto Mono"/>
              </a:rPr>
              <a:t>... in main ...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beforeQuiet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{220, -1000, 40};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expect = {22, -100, 4};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quieted =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soundQuiet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startSound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("Expected:\t " +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(expect));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("Actual:\t " +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(quieted));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BBE76-F5AF-8F4C-9876-85F1881A118E}"/>
              </a:ext>
            </a:extLst>
          </p:cNvPr>
          <p:cNvSpPr txBox="1"/>
          <p:nvPr/>
        </p:nvSpPr>
        <p:spPr>
          <a:xfrm>
            <a:off x="8333928" y="1803724"/>
            <a:ext cx="3755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should the new value be?</a:t>
            </a:r>
          </a:p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 err="1"/>
              <a:t>i</a:t>
            </a:r>
            <a:r>
              <a:rPr lang="en-US" dirty="0"/>
              <a:t> / 10</a:t>
            </a:r>
          </a:p>
          <a:p>
            <a:pPr marL="342900" indent="-342900">
              <a:buAutoNum type="alphaUcPeriod"/>
            </a:pPr>
            <a:r>
              <a:rPr lang="en-US" dirty="0"/>
              <a:t>sound / </a:t>
            </a:r>
            <a:r>
              <a:rPr lang="en-US" dirty="0" err="1"/>
              <a:t>i</a:t>
            </a:r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sound[</a:t>
            </a:r>
            <a:r>
              <a:rPr lang="en-US" dirty="0" err="1"/>
              <a:t>i</a:t>
            </a:r>
            <a:r>
              <a:rPr lang="en-US" dirty="0"/>
              <a:t>] / 10</a:t>
            </a:r>
          </a:p>
          <a:p>
            <a:pPr marL="342900" indent="-342900">
              <a:buAutoNum type="alphaUcPeriod"/>
            </a:pPr>
            <a:r>
              <a:rPr lang="en-US" dirty="0" err="1"/>
              <a:t>soundQuiet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/ 10</a:t>
            </a:r>
          </a:p>
          <a:p>
            <a:pPr marL="342900" indent="-342900">
              <a:buAutoNum type="alphaUcPeriod"/>
            </a:pPr>
            <a:r>
              <a:rPr lang="en-US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671467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4FF1-9F24-A04B-B50B-BAF7764E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firstHalf</a:t>
            </a:r>
            <a:r>
              <a:rPr lang="en-US" dirty="0"/>
              <a:t> – size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5615D-8405-7747-9F28-4CE609546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static 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firstHalf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(int[] sound) {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halfSound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new int[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FILL SIZE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];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for(int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           ;                ;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+= 1) {</a:t>
            </a:r>
          </a:p>
          <a:p>
            <a:pPr marL="152396" lvl="0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halfSound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] = </a:t>
            </a:r>
          </a:p>
          <a:p>
            <a:pPr marL="152396" lvl="0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}</a:t>
            </a:r>
          </a:p>
          <a:p>
            <a:pPr marL="152396" lvl="0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return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halfSound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;</a:t>
            </a:r>
          </a:p>
          <a:p>
            <a:pPr marL="152396" lvl="0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}</a:t>
            </a: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  <a:sym typeface="Roboto Mono"/>
              </a:rPr>
              <a:t>... in main ...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beforeHalf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{4, 5, -3, 2, 1, 6};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halved =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firstHalf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beforeHalf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exHalf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{4, 5, -3};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("Expected:\t " +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exHalf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));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("Actual:\t " +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(halved));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BBE76-F5AF-8F4C-9876-85F1881A118E}"/>
              </a:ext>
            </a:extLst>
          </p:cNvPr>
          <p:cNvSpPr txBox="1"/>
          <p:nvPr/>
        </p:nvSpPr>
        <p:spPr>
          <a:xfrm>
            <a:off x="8333928" y="1803724"/>
            <a:ext cx="3755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should the size of the new array be?</a:t>
            </a:r>
          </a:p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 err="1"/>
              <a:t>sound.length</a:t>
            </a:r>
            <a:endParaRPr lang="en-US" dirty="0"/>
          </a:p>
          <a:p>
            <a:pPr marL="342900" indent="-342900">
              <a:buAutoNum type="alphaUcPeriod"/>
            </a:pPr>
            <a:r>
              <a:rPr lang="en-US" dirty="0" err="1"/>
              <a:t>sound.length</a:t>
            </a:r>
            <a:r>
              <a:rPr lang="en-US" dirty="0"/>
              <a:t> / 2</a:t>
            </a:r>
          </a:p>
          <a:p>
            <a:pPr marL="342900" indent="-342900">
              <a:buAutoNum type="alphaUcPeriod"/>
            </a:pPr>
            <a:r>
              <a:rPr lang="en-US" dirty="0"/>
              <a:t>3</a:t>
            </a:r>
          </a:p>
          <a:p>
            <a:pPr marL="342900" indent="-342900">
              <a:buAutoNum type="alphaUcPeriod"/>
            </a:pPr>
            <a:r>
              <a:rPr lang="en-US" dirty="0" err="1"/>
              <a:t>halfSound.length</a:t>
            </a:r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470616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4FF1-9F24-A04B-B50B-BAF7764E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firstHalf</a:t>
            </a:r>
            <a:r>
              <a:rPr lang="en-US" dirty="0"/>
              <a:t> – loop conditions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5615D-8405-7747-9F28-4CE609546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static 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firstHalf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(int[] sound) {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halfSound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new int[ FILL SIZE ];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for(int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FILL INIT;   FILL CONDITION 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;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+= 1) {</a:t>
            </a:r>
          </a:p>
          <a:p>
            <a:pPr marL="152396" lvl="0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halfSound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] = </a:t>
            </a:r>
          </a:p>
          <a:p>
            <a:pPr marL="152396" lvl="0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}</a:t>
            </a:r>
          </a:p>
          <a:p>
            <a:pPr marL="152396" lvl="0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return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halfSound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;</a:t>
            </a:r>
          </a:p>
          <a:p>
            <a:pPr marL="152396" lvl="0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}</a:t>
            </a: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  <a:sym typeface="Roboto Mono"/>
              </a:rPr>
              <a:t>... in main ...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beforeHalf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{4, 5, -3, 2, 1, 6};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halved =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firstHalf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beforeHalf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exHalf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{4, 5, -3};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("Expected:\t " +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exHalf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));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("Actual:\t " +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(halved));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BBE76-F5AF-8F4C-9876-85F1881A118E}"/>
              </a:ext>
            </a:extLst>
          </p:cNvPr>
          <p:cNvSpPr txBox="1"/>
          <p:nvPr/>
        </p:nvSpPr>
        <p:spPr>
          <a:xfrm>
            <a:off x="6867206" y="2607660"/>
            <a:ext cx="5277744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What should the initial value of </a:t>
            </a:r>
            <a:r>
              <a:rPr lang="en-US" sz="1600" dirty="0" err="1"/>
              <a:t>i</a:t>
            </a:r>
            <a:r>
              <a:rPr lang="en-US" sz="1600" dirty="0"/>
              <a:t> and the condition?</a:t>
            </a:r>
          </a:p>
          <a:p>
            <a:endParaRPr lang="en-US" sz="1600" dirty="0"/>
          </a:p>
          <a:p>
            <a:pPr marL="342900" indent="-342900">
              <a:buAutoNum type="alphaUcPeriod"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sound.length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/ 2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sound.length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lphaUcPeriod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		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sound.length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/ 2</a:t>
            </a:r>
          </a:p>
          <a:p>
            <a:pPr marL="342900" indent="-342900">
              <a:buAutoNum type="alphaUcPeriod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		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3</a:t>
            </a:r>
          </a:p>
          <a:p>
            <a:pPr marL="342900" indent="-342900">
              <a:buAutoNum type="alphaUcPeriod"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sound.length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/ 2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sound.length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/ 2</a:t>
            </a:r>
          </a:p>
          <a:p>
            <a:pPr marL="342900" indent="-342900">
              <a:buAutoNum type="alphaUcPeriod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958034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4FF1-9F24-A04B-B50B-BAF7764E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firstHalf</a:t>
            </a:r>
            <a:r>
              <a:rPr lang="en-US" dirty="0"/>
              <a:t> – </a:t>
            </a:r>
            <a:r>
              <a:rPr lang="en-US"/>
              <a:t>updated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5615D-8405-7747-9F28-4CE609546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static 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firstHalf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(int[] sound) {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halfSound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new int[ FILL SIZE ];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for(int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 FILL INIT;   FILL CONDITION   ;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+= 1) {</a:t>
            </a:r>
          </a:p>
          <a:p>
            <a:pPr marL="152396" lvl="0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halfSound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] =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FILL VALUE</a:t>
            </a:r>
          </a:p>
          <a:p>
            <a:pPr marL="152396" lvl="0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}</a:t>
            </a:r>
          </a:p>
          <a:p>
            <a:pPr marL="152396" lvl="0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return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halfSound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;</a:t>
            </a:r>
          </a:p>
          <a:p>
            <a:pPr marL="152396" lvl="0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}</a:t>
            </a: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  <a:sym typeface="Roboto Mono"/>
              </a:rPr>
              <a:t>... in main ...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beforeHalf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{4, 5, -3, 2, 1, 6};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halved =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firstHalf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beforeHalf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exHalf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{4, 5, -3};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("Expected:\t " +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exHalf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));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("Actual:\t " +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(halved));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BBE76-F5AF-8F4C-9876-85F1881A118E}"/>
              </a:ext>
            </a:extLst>
          </p:cNvPr>
          <p:cNvSpPr txBox="1"/>
          <p:nvPr/>
        </p:nvSpPr>
        <p:spPr>
          <a:xfrm>
            <a:off x="6867206" y="2607660"/>
            <a:ext cx="5277744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What should be the value at index </a:t>
            </a:r>
            <a:r>
              <a:rPr lang="en-US" sz="1600" dirty="0" err="1"/>
              <a:t>i</a:t>
            </a:r>
            <a:r>
              <a:rPr lang="en-US" sz="1600" dirty="0"/>
              <a:t>?</a:t>
            </a:r>
          </a:p>
          <a:p>
            <a:endParaRPr lang="en-US" sz="1600" dirty="0"/>
          </a:p>
          <a:p>
            <a:pPr marL="342900" indent="-342900">
              <a:buAutoNum type="alphaUcPeriod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sound[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342900" indent="-342900">
              <a:buAutoNum type="alphaUcPeriod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sound[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/ 2]</a:t>
            </a:r>
          </a:p>
          <a:p>
            <a:pPr marL="342900" indent="-342900">
              <a:buAutoNum type="alphaUcPeriod"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halfSound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342900" indent="-342900">
              <a:buAutoNum type="alphaUcPeriod"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halfSound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/ 2]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lphaUcPeriod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22513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C87B8-A8C7-454D-A202-69BB81C8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367DE-9575-FC43-A9C8-6C03EE40A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9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0695-3507-3F4C-A07E-82D0BEAD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Due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C4FC-CC47-6E47-B547-D63D4E91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PA5 (sounds 1) due tonight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Submit to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autograder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now!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6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0695-3507-3F4C-A07E-82D0BEAD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C4FC-CC47-6E47-B547-D63D4E91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BE265-BFA4-5046-953D-8B9A1BD2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3" y="2585439"/>
            <a:ext cx="5999337" cy="2454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8B5AD2-01C8-9949-BCD7-A79343807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766" y="2585439"/>
            <a:ext cx="5660571" cy="244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6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5905-81B4-2E4D-9AF5-9636911C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69F72-E4F7-C847-9683-654A16938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2 – mean 6hr/median 5hr/</a:t>
            </a:r>
            <a:r>
              <a:rPr lang="en-US" dirty="0" err="1"/>
              <a:t>stdev</a:t>
            </a:r>
            <a:r>
              <a:rPr lang="en-US" dirty="0"/>
              <a:t> 3hr per week of work</a:t>
            </a:r>
          </a:p>
          <a:p>
            <a:r>
              <a:rPr lang="en-US" dirty="0"/>
              <a:t>Week 4 – mean 7hr/median 6hr/</a:t>
            </a:r>
            <a:r>
              <a:rPr lang="en-US" dirty="0" err="1"/>
              <a:t>stdev</a:t>
            </a:r>
            <a:r>
              <a:rPr lang="en-US" dirty="0"/>
              <a:t> 4hr per week of 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7-9 hours of outside-of-class work is my goal range as an instructor, so we'll be staying at roughly this level.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you're spending </a:t>
            </a:r>
            <a:r>
              <a:rPr lang="en-US" b="1" dirty="0"/>
              <a:t>more than 10 hours per week outside of class</a:t>
            </a:r>
            <a:r>
              <a:rPr lang="en-US" dirty="0"/>
              <a:t> we want to hear from you, and can help strategize.</a:t>
            </a:r>
          </a:p>
        </p:txBody>
      </p:sp>
    </p:spTree>
    <p:extLst>
      <p:ext uri="{BB962C8B-B14F-4D97-AF65-F5344CB8AC3E}">
        <p14:creationId xmlns:p14="http://schemas.microsoft.com/office/powerpoint/2010/main" val="159631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C4FC-CC47-6E47-B547-D63D4E91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9159E8-E0C4-7F43-94D5-DE8F527DA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221" y="648433"/>
            <a:ext cx="5925893" cy="5528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38A046-B0E4-6843-96AA-4B5E66D5A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6" y="648433"/>
            <a:ext cx="5921828" cy="567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6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0695-3507-3F4C-A07E-82D0BEAD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PA4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C4FC-CC47-6E47-B547-D63D4E91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Make sure to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check your feedback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you get -999 as a rubric item, DON'T PANIC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399B7-4FFA-764A-8DE6-F17A76540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0" y="3671504"/>
            <a:ext cx="5918200" cy="299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E9A108-2372-7349-B637-09B46A2AF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330" y="2932113"/>
            <a:ext cx="8216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5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E423-A29C-D146-9138-A3F79C26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the code is in 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F02CD-4987-2C4F-8CA4-9E9732333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letters = {"a", "b", "c"};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{"a", "b", "c"};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letters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52396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 = "Z";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System.out.println(letters[0] + "\t"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[0]);</a:t>
            </a:r>
          </a:p>
          <a:p>
            <a:pPr marL="152396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Google Shape;92;p18">
            <a:extLst>
              <a:ext uri="{FF2B5EF4-FFF2-40B4-BE49-F238E27FC236}">
                <a16:creationId xmlns:a16="http://schemas.microsoft.com/office/drawing/2014/main" id="{77CBFF52-80A5-0348-8A16-D7B23BEC439A}"/>
              </a:ext>
            </a:extLst>
          </p:cNvPr>
          <p:cNvSpPr txBox="1"/>
          <p:nvPr/>
        </p:nvSpPr>
        <p:spPr>
          <a:xfrm>
            <a:off x="7225166" y="3516659"/>
            <a:ext cx="4485667" cy="308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/>
              <a:t>What prints in the print statement?</a:t>
            </a:r>
            <a:endParaRPr sz="2400" dirty="0"/>
          </a:p>
          <a:p>
            <a:endParaRPr sz="24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A: a	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B: Z	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C: a	Z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D: Z	Z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E: </a:t>
            </a:r>
            <a:r>
              <a:rPr lang="en" sz="2400" dirty="0"/>
              <a:t>None of the above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06788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E423-A29C-D146-9138-A3F79C26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the code is in 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F02CD-4987-2C4F-8CA4-9E9732333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letters = {"a", "b", "c"};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{"a", "b", "c"};</a:t>
            </a:r>
          </a:p>
          <a:p>
            <a:pPr marL="152396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 = "Z";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letters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System.out.println(letters[0] + "\t"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[0]);</a:t>
            </a:r>
          </a:p>
          <a:p>
            <a:pPr marL="152396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Google Shape;92;p18">
            <a:extLst>
              <a:ext uri="{FF2B5EF4-FFF2-40B4-BE49-F238E27FC236}">
                <a16:creationId xmlns:a16="http://schemas.microsoft.com/office/drawing/2014/main" id="{77CBFF52-80A5-0348-8A16-D7B23BEC439A}"/>
              </a:ext>
            </a:extLst>
          </p:cNvPr>
          <p:cNvSpPr txBox="1"/>
          <p:nvPr/>
        </p:nvSpPr>
        <p:spPr>
          <a:xfrm>
            <a:off x="7225166" y="3516659"/>
            <a:ext cx="4485667" cy="308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/>
              <a:t>What prints in the print statement?</a:t>
            </a:r>
            <a:endParaRPr sz="2400" dirty="0"/>
          </a:p>
          <a:p>
            <a:endParaRPr sz="24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A: a	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B: Z	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C: a	Z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D: Z	Z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E: </a:t>
            </a:r>
            <a:r>
              <a:rPr lang="en" sz="2400" dirty="0"/>
              <a:t>None of the above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837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Sound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4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867"/>
              <a:t>Pattern of waves of increasing / decreasing air pressure produces sound</a:t>
            </a:r>
            <a:endParaRPr sz="1867"/>
          </a:p>
          <a:p>
            <a:pPr marL="0" indent="0">
              <a:buNone/>
            </a:pPr>
            <a:r>
              <a:rPr lang="en" sz="1867" b="1"/>
              <a:t>Amplitude</a:t>
            </a:r>
            <a:r>
              <a:rPr lang="en" sz="1867"/>
              <a:t> (height of waves) determines volume (loudness)</a:t>
            </a:r>
            <a:endParaRPr sz="1867"/>
          </a:p>
          <a:p>
            <a:pPr marL="0" indent="0">
              <a:buNone/>
            </a:pPr>
            <a:r>
              <a:rPr lang="en" sz="1867" b="1"/>
              <a:t>Frequency</a:t>
            </a:r>
            <a:r>
              <a:rPr lang="en" sz="1867"/>
              <a:t> (number of up/down cycles per second) determines pitch</a:t>
            </a:r>
            <a:endParaRPr sz="1867"/>
          </a:p>
          <a:p>
            <a:pPr marL="0" indent="0">
              <a:buNone/>
            </a:pPr>
            <a:endParaRPr sz="1867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801" y="3327267"/>
            <a:ext cx="9430465" cy="283656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 rot="-2119140">
            <a:off x="6574205" y="2744313"/>
            <a:ext cx="3801232" cy="574455"/>
          </a:xfrm>
          <a:prstGeom prst="leftArrow">
            <a:avLst>
              <a:gd name="adj1" fmla="val 50000"/>
              <a:gd name="adj2" fmla="val 52088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Louder: greater amplitude</a:t>
            </a:r>
            <a:endParaRPr sz="2400"/>
          </a:p>
        </p:txBody>
      </p:sp>
      <p:sp>
        <p:nvSpPr>
          <p:cNvPr id="82" name="Google Shape;82;p16"/>
          <p:cNvSpPr/>
          <p:nvPr/>
        </p:nvSpPr>
        <p:spPr>
          <a:xfrm rot="1768540">
            <a:off x="8362715" y="5604083"/>
            <a:ext cx="3801211" cy="574435"/>
          </a:xfrm>
          <a:prstGeom prst="leftArrow">
            <a:avLst>
              <a:gd name="adj1" fmla="val 50000"/>
              <a:gd name="adj2" fmla="val 52088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/>
              <a:t>Higher pitch: greater frequency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01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32400</TotalTime>
  <Words>1442</Words>
  <Application>Microsoft Macintosh PowerPoint</Application>
  <PresentationFormat>Widescreen</PresentationFormat>
  <Paragraphs>202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Roboto Mono</vt:lpstr>
      <vt:lpstr>Office Theme</vt:lpstr>
      <vt:lpstr>Introduction to Programming I in Java (CSE8A)</vt:lpstr>
      <vt:lpstr>Upcoming Due Dates</vt:lpstr>
      <vt:lpstr>Surveys</vt:lpstr>
      <vt:lpstr>Surveys</vt:lpstr>
      <vt:lpstr>PowerPoint Presentation</vt:lpstr>
      <vt:lpstr>A note on PA4 grading</vt:lpstr>
      <vt:lpstr>Assume the code is in main</vt:lpstr>
      <vt:lpstr>Assume the code is in main</vt:lpstr>
      <vt:lpstr>Sound</vt:lpstr>
      <vt:lpstr>Sound</vt:lpstr>
      <vt:lpstr>reduceVolume – size </vt:lpstr>
      <vt:lpstr>reduceVolume – loop conditions</vt:lpstr>
      <vt:lpstr>reduceVolume – updated value</vt:lpstr>
      <vt:lpstr>firstHalf – size </vt:lpstr>
      <vt:lpstr>firstHalf – loop conditions</vt:lpstr>
      <vt:lpstr>firstHalf – updated value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588</cp:revision>
  <dcterms:created xsi:type="dcterms:W3CDTF">2020-01-06T20:28:19Z</dcterms:created>
  <dcterms:modified xsi:type="dcterms:W3CDTF">2020-02-11T06:08:15Z</dcterms:modified>
</cp:coreProperties>
</file>