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378" r:id="rId4"/>
    <p:sldId id="381" r:id="rId5"/>
    <p:sldId id="380" r:id="rId6"/>
    <p:sldId id="379" r:id="rId7"/>
    <p:sldId id="382" r:id="rId8"/>
    <p:sldId id="376" r:id="rId9"/>
    <p:sldId id="259" r:id="rId10"/>
    <p:sldId id="260" r:id="rId11"/>
    <p:sldId id="383" r:id="rId12"/>
    <p:sldId id="385" r:id="rId13"/>
    <p:sldId id="386" r:id="rId14"/>
    <p:sldId id="387" r:id="rId15"/>
    <p:sldId id="388" r:id="rId16"/>
    <p:sldId id="389" r:id="rId17"/>
    <p:sldId id="3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5"/>
    <p:restoredTop sz="96973"/>
  </p:normalViewPr>
  <p:slideViewPr>
    <p:cSldViewPr snapToGrid="0" snapToObjects="1">
      <p:cViewPr varScale="1">
        <p:scale>
          <a:sx n="208" d="100"/>
          <a:sy n="208" d="100"/>
        </p:scale>
        <p:origin x="240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771002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771002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4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8a21613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8a21613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9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0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Feb 11, Java Arrays &amp; Sounds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2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r>
              <a:rPr lang="en" sz="1867" b="1"/>
              <a:t>Digitizing sound: sampling (measuring) pressure and converting pressure level to positive / negative voltage.</a:t>
            </a:r>
            <a:endParaRPr sz="1867" b="1"/>
          </a:p>
          <a:p>
            <a:pPr marL="0" indent="0">
              <a:buNone/>
            </a:pPr>
            <a:endParaRPr sz="1867" b="1"/>
          </a:p>
          <a:p>
            <a:pPr marL="0" indent="0">
              <a:buNone/>
            </a:pPr>
            <a:r>
              <a:rPr lang="en" sz="1867" b="1">
                <a:latin typeface="Roboto Mono"/>
                <a:ea typeface="Roboto Mono"/>
                <a:cs typeface="Roboto Mono"/>
                <a:sym typeface="Roboto Mono"/>
              </a:rPr>
              <a:t>int[]</a:t>
            </a:r>
            <a:r>
              <a:rPr lang="en" sz="1867" b="1"/>
              <a:t> array representing a sound will have (sampling rate * number of seconds in the sound) many entries</a:t>
            </a:r>
            <a:endParaRPr sz="1867" b="1"/>
          </a:p>
          <a:p>
            <a:pPr marL="0" indent="0">
              <a:buNone/>
            </a:pPr>
            <a:endParaRPr sz="1867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/>
              <a:t>Typical sampling rates are 22050 Hz (samples/second), 44100 Hz</a:t>
            </a:r>
            <a:endParaRPr sz="1867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201" y="5262000"/>
            <a:ext cx="5306068" cy="15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   FILL SIZE      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{220, -1000, 40};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expect = {22, -100, 4};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quieted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startSound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(expect));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(quieted));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8873067" y="1536633"/>
            <a:ext cx="2624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expression should we use for the the size of the new array?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3</a:t>
            </a:r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sound</a:t>
            </a:r>
          </a:p>
          <a:p>
            <a:pPr marL="342900" indent="-342900">
              <a:buAutoNum type="alphaUcPeriod"/>
            </a:pPr>
            <a:r>
              <a:rPr lang="en-US" dirty="0" err="1"/>
              <a:t>i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4593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FILL SIZE        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INIT;   FILL CONDITION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{220, -1000, 40};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expect = {22, -100, 4};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quieted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startSound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(expect));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(quieted));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8149820" y="1536633"/>
            <a:ext cx="375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should the initial value of </a:t>
            </a:r>
            <a:r>
              <a:rPr lang="en-US" dirty="0" err="1"/>
              <a:t>i</a:t>
            </a:r>
            <a:r>
              <a:rPr lang="en-US" dirty="0"/>
              <a:t> be, and the stopping condition?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0		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sound.length</a:t>
            </a:r>
            <a:r>
              <a:rPr lang="en-US" dirty="0"/>
              <a:t> </a:t>
            </a:r>
          </a:p>
          <a:p>
            <a:pPr marL="342900" indent="-342900">
              <a:buAutoNum type="alphaUcPeriod"/>
            </a:pPr>
            <a:r>
              <a:rPr lang="en-US" dirty="0"/>
              <a:t>1		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sound.length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&gt; 0</a:t>
            </a:r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&gt;= 0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19073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FILL SIZE        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FILL INIT;   FILL CONDITION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NEWVAL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{220, -1000, 40};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expect = {22, -100, 4};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quieted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startSound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(expect));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(quieted));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8333928" y="1803724"/>
            <a:ext cx="3755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should the new value be?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 err="1"/>
              <a:t>i</a:t>
            </a:r>
            <a:r>
              <a:rPr lang="en-US" dirty="0"/>
              <a:t> / 10</a:t>
            </a:r>
          </a:p>
          <a:p>
            <a:pPr marL="342900" indent="-342900">
              <a:buAutoNum type="alphaUcPeriod"/>
            </a:pPr>
            <a:r>
              <a:rPr lang="en-US" dirty="0"/>
              <a:t>sound / </a:t>
            </a:r>
            <a:r>
              <a:rPr lang="en-US" dirty="0" err="1"/>
              <a:t>i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sound[</a:t>
            </a:r>
            <a:r>
              <a:rPr lang="en-US" dirty="0" err="1"/>
              <a:t>i</a:t>
            </a:r>
            <a:r>
              <a:rPr lang="en-US" dirty="0"/>
              <a:t>] / 10</a:t>
            </a:r>
          </a:p>
          <a:p>
            <a:pPr marL="342900" indent="-342900">
              <a:buAutoNum type="alphaUcPeriod"/>
            </a:pPr>
            <a:r>
              <a:rPr lang="en-US" dirty="0" err="1"/>
              <a:t>soundQuiet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/ 10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67146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SIZE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halved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(halved));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8333928" y="1803724"/>
            <a:ext cx="3755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should the size of the new array be?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 err="1"/>
              <a:t>sound.length</a:t>
            </a:r>
            <a:r>
              <a:rPr lang="en-US" dirty="0"/>
              <a:t> / 2</a:t>
            </a:r>
          </a:p>
          <a:p>
            <a:pPr marL="342900" indent="-342900">
              <a:buAutoNum type="alphaUcPeriod"/>
            </a:pPr>
            <a:r>
              <a:rPr lang="en-US" dirty="0"/>
              <a:t>3</a:t>
            </a:r>
          </a:p>
          <a:p>
            <a:pPr marL="342900" indent="-342900">
              <a:buAutoNum type="alphaUcPeriod"/>
            </a:pPr>
            <a:r>
              <a:rPr lang="en-US" dirty="0" err="1"/>
              <a:t>halfSound.length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7061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FILL SIZE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INIT;   FILL CONDITION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halved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(halved));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6867206" y="2607660"/>
            <a:ext cx="527774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What should the initial value of </a:t>
            </a:r>
            <a:r>
              <a:rPr lang="en-US" sz="1600" dirty="0" err="1"/>
              <a:t>i</a:t>
            </a:r>
            <a:r>
              <a:rPr lang="en-US" sz="1600" dirty="0"/>
              <a:t> and the condition?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	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</a:t>
            </a: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	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3</a:t>
            </a:r>
          </a:p>
          <a:p>
            <a:pPr marL="342900" indent="-342900">
              <a:buAutoNum type="alphaU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sound.length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</a:t>
            </a: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95803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FF1-9F24-A04B-B50B-BAF7764E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reduceVolume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15D-8405-7747-9F28-4CE609546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static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(int[] sound) {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FILL SIZE ];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for(int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FILL INIT;   FILL CONDITION   ;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FILL VALUE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return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marL="152396" lvl="0" indent="0"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Roboto Mono"/>
              </a:rPr>
              <a:t>... in main ...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endParaRPr lang="en-US" sz="18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Roboto Mono"/>
            </a:endParaRP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halved =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-3};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marL="152396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(halved));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BBE76-F5AF-8F4C-9876-85F1881A118E}"/>
              </a:ext>
            </a:extLst>
          </p:cNvPr>
          <p:cNvSpPr txBox="1"/>
          <p:nvPr/>
        </p:nvSpPr>
        <p:spPr>
          <a:xfrm>
            <a:off x="6867206" y="2607660"/>
            <a:ext cx="527774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What should be the value at index </a:t>
            </a:r>
            <a:r>
              <a:rPr lang="en-US" sz="1600" dirty="0" err="1"/>
              <a:t>i</a:t>
            </a:r>
            <a:r>
              <a:rPr lang="en-US" sz="1600" dirty="0"/>
              <a:t>?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sound[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sound[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2]</a:t>
            </a:r>
          </a:p>
          <a:p>
            <a:pPr marL="342900" indent="-342900">
              <a:buAutoNum type="alphaU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halfSound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>
              <a:buAutoNum type="alphaUcPeriod"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halfSound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/ 2]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lphaU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2251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87B8-A8C7-454D-A202-69BB81C8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67DE-9575-FC43-A9C8-6C03EE40A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PA5 (sounds 1) due tonight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 to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autograder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now!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BE265-BFA4-5046-953D-8B9A1BD2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3" y="2585439"/>
            <a:ext cx="5999337" cy="2454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B5AD2-01C8-9949-BCD7-A7934380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66" y="2585439"/>
            <a:ext cx="5660571" cy="24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6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905-81B4-2E4D-9AF5-9636911C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9F72-E4F7-C847-9683-654A1693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2 – mean 6hr/median 5hr/</a:t>
            </a:r>
            <a:r>
              <a:rPr lang="en-US" dirty="0" err="1"/>
              <a:t>stdev</a:t>
            </a:r>
            <a:r>
              <a:rPr lang="en-US" dirty="0"/>
              <a:t> 3hr per week of work</a:t>
            </a:r>
          </a:p>
          <a:p>
            <a:r>
              <a:rPr lang="en-US" dirty="0"/>
              <a:t>Week 4 – mean 7hr/median 6hr/</a:t>
            </a:r>
            <a:r>
              <a:rPr lang="en-US" dirty="0" err="1"/>
              <a:t>stdev</a:t>
            </a:r>
            <a:r>
              <a:rPr lang="en-US" dirty="0"/>
              <a:t> 4hr per week of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7-9 hours of outside-of-class work is my goal range as an instructor, so we'll be staying at roughly this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you're spending </a:t>
            </a:r>
            <a:r>
              <a:rPr lang="en-US" b="1" dirty="0"/>
              <a:t>more than 10 hours per week outside of class</a:t>
            </a:r>
            <a:r>
              <a:rPr lang="en-US" dirty="0"/>
              <a:t> we want to hear from you, and can help strategize.</a:t>
            </a:r>
          </a:p>
        </p:txBody>
      </p:sp>
    </p:spTree>
    <p:extLst>
      <p:ext uri="{BB962C8B-B14F-4D97-AF65-F5344CB8AC3E}">
        <p14:creationId xmlns:p14="http://schemas.microsoft.com/office/powerpoint/2010/main" val="159631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59E8-E0C4-7F43-94D5-DE8F527D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21" y="648433"/>
            <a:ext cx="5925893" cy="5528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8A046-B0E4-6843-96AA-4B5E66D5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648433"/>
            <a:ext cx="5921828" cy="56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PA4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sure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check your feedback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get -999 as a rubric item, DON'T PANIC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399B7-4FFA-764A-8DE6-F17A7654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3671504"/>
            <a:ext cx="5918200" cy="299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9A108-2372-7349-B637-09B46A2A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30" y="2932113"/>
            <a:ext cx="8216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678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837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endParaRPr sz="1867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01" y="3327267"/>
            <a:ext cx="9430465" cy="283656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 rot="-2119140">
            <a:off x="6574205" y="2744313"/>
            <a:ext cx="3801232" cy="574455"/>
          </a:xfrm>
          <a:prstGeom prst="leftArrow">
            <a:avLst>
              <a:gd name="adj1" fmla="val 50000"/>
              <a:gd name="adj2" fmla="val 5208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Louder: greater amplitude</a:t>
            </a:r>
            <a:endParaRPr sz="2400"/>
          </a:p>
        </p:txBody>
      </p:sp>
      <p:sp>
        <p:nvSpPr>
          <p:cNvPr id="82" name="Google Shape;82;p16"/>
          <p:cNvSpPr/>
          <p:nvPr/>
        </p:nvSpPr>
        <p:spPr>
          <a:xfrm rot="1768540">
            <a:off x="8362715" y="5604083"/>
            <a:ext cx="3801211" cy="574435"/>
          </a:xfrm>
          <a:prstGeom prst="leftArrow">
            <a:avLst>
              <a:gd name="adj1" fmla="val 50000"/>
              <a:gd name="adj2" fmla="val 5208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/>
              <a:t>Higher pitch: greater frequency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01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32400</TotalTime>
  <Words>1426</Words>
  <Application>Microsoft Macintosh PowerPoint</Application>
  <PresentationFormat>Widescreen</PresentationFormat>
  <Paragraphs>202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Roboto Mono</vt:lpstr>
      <vt:lpstr>Office Theme</vt:lpstr>
      <vt:lpstr>Introduction to Programming I in Java (CSE8A)</vt:lpstr>
      <vt:lpstr>Upcoming Due Dates</vt:lpstr>
      <vt:lpstr>Surveys</vt:lpstr>
      <vt:lpstr>Surveys</vt:lpstr>
      <vt:lpstr>PowerPoint Presentation</vt:lpstr>
      <vt:lpstr>A note on PA4 grading</vt:lpstr>
      <vt:lpstr>Assume the code is in main</vt:lpstr>
      <vt:lpstr>Assume the code is in main</vt:lpstr>
      <vt:lpstr>Sound</vt:lpstr>
      <vt:lpstr>Sound</vt:lpstr>
      <vt:lpstr>reduceVolume</vt:lpstr>
      <vt:lpstr>reduceVolume</vt:lpstr>
      <vt:lpstr>reduceVolume</vt:lpstr>
      <vt:lpstr>reduceVolume</vt:lpstr>
      <vt:lpstr>reduceVolume</vt:lpstr>
      <vt:lpstr>reduceVolume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587</cp:revision>
  <dcterms:created xsi:type="dcterms:W3CDTF">2020-01-06T20:28:19Z</dcterms:created>
  <dcterms:modified xsi:type="dcterms:W3CDTF">2020-02-11T01:50:57Z</dcterms:modified>
</cp:coreProperties>
</file>