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7" r:id="rId3"/>
    <p:sldId id="277" r:id="rId4"/>
    <p:sldId id="337" r:id="rId5"/>
    <p:sldId id="339" r:id="rId6"/>
    <p:sldId id="327" r:id="rId7"/>
    <p:sldId id="311" r:id="rId8"/>
    <p:sldId id="340" r:id="rId9"/>
    <p:sldId id="341" r:id="rId10"/>
    <p:sldId id="342" r:id="rId11"/>
    <p:sldId id="343" r:id="rId12"/>
    <p:sldId id="344" r:id="rId13"/>
    <p:sldId id="345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7"/>
    <p:restoredTop sz="96973"/>
  </p:normalViewPr>
  <p:slideViewPr>
    <p:cSldViewPr snapToGrid="0" snapToObjects="1">
      <p:cViewPr varScale="1">
        <p:scale>
          <a:sx n="157" d="100"/>
          <a:sy n="157" d="100"/>
        </p:scale>
        <p:origin x="12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28, Java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8-1AD5-0443-ACA9-A328B3BF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Java – Example4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1794-23CE-C748-BE68-85976A0E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99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Example4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 n1, int n2)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(double n1, double n2)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(4, 5));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(4.0, 5.0));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A4C84-3E83-4C48-B501-84EEB3CA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8408" y="1825625"/>
            <a:ext cx="3495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Lesson: In java,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/>
              <a:t> has different behavior depending on if we're working 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err="1"/>
              <a:t>s</a:t>
            </a:r>
            <a:r>
              <a:rPr lang="en-US" sz="1800" dirty="0"/>
              <a:t> 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 dirty="0"/>
              <a:t>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 dirty="0"/>
              <a:t> in Java means the same thing as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/>
              <a:t> in Python.</a:t>
            </a:r>
          </a:p>
        </p:txBody>
      </p:sp>
    </p:spTree>
    <p:extLst>
      <p:ext uri="{BB962C8B-B14F-4D97-AF65-F5344CB8AC3E}">
        <p14:creationId xmlns:p14="http://schemas.microsoft.com/office/powerpoint/2010/main" val="41573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isLongerThan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n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69121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561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How should we fill in the body of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HINT: Are any useful methods defined on your handout?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02624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865F-C7D4-AB47-9A81-C0B3540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 PA1 (</a:t>
            </a:r>
            <a:r>
              <a:rPr lang="en-US" dirty="0" err="1"/>
              <a:t>convertAndCompare</a:t>
            </a:r>
            <a:r>
              <a:rPr lang="en-US" dirty="0"/>
              <a:t>)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53D1-3572-AD4E-8DEC-D039002CFE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2A15-B804-0540-90A3-5A76B28AC1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PA3 (Working with CSV data) tonight!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Reminder – use PA3 to regain credit on PA1!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Stepik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Chapter 4 due Friday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PA2 and Test 1 grades 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For loops </a:t>
            </a:r>
            <a:r>
              <a:rPr lang="en-US" dirty="0" err="1"/>
              <a:t>sum_evens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sum_evens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total = ____FILL1_____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for n in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if ___FILL2____: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total = total + n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total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sum_evens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([2, 3]) == 2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sum_evens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([1, 3, 4, 6]) == 10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2441-15BA-2048-93EC-F23FF5A87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FILL1, FILL2 to make the tests pass?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		n % 2 == 1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n % 2 == 0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		n % 2 == 0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n % 2 == 1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loops </a:t>
            </a:r>
            <a:r>
              <a:rPr lang="en-US" dirty="0" err="1"/>
              <a:t>sum_alternate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sum_alternate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total = 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index = 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while index &lt;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total = total + ___FILL1___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index = index + ___FILL2___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total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sum_alternate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([2, 3]) == 2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sum_alternate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([1, 3, 4, 6]) == 5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2441-15BA-2048-93EC-F23FF5A87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FILL1, FILL2 to make the tests pass?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[index]		1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				2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			1</a:t>
            </a:r>
          </a:p>
          <a:p>
            <a:pPr marL="514350" indent="-514350">
              <a:buAutoNum type="alphaUcPeriod"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[index]		2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loops find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find(strs, element):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index = 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while index &lt;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(strs):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if strs[index] == element: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return ___FILL1___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index = index + 1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__FILL2__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find(["a", "b"], "c") == -1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find(["a", "b", "c"], "c") == 2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find(["a", "b", "c"], "a") ==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2441-15BA-2048-93EC-F23FF5A8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512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FILL1, FILL2 to make the tests pass?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[index]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(strs)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(strs)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			-1</a:t>
            </a:r>
          </a:p>
          <a:p>
            <a:pPr marL="514350" indent="-514350"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[index]		-1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In Java!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There are lots of programming languages in the world!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Python and Java are two quite popular ones.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(Joe's opinion – being popular doesn't make them particularly good or bad, but it does mean a lot of people end up using them.)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3DFE4-A92F-2647-89DF-385B0A0F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37114"/>
              </p:ext>
            </p:extLst>
          </p:nvPr>
        </p:nvGraphicFramePr>
        <p:xfrm>
          <a:off x="5335273" y="1690688"/>
          <a:ext cx="5646580" cy="4361385"/>
        </p:xfrm>
        <a:graphic>
          <a:graphicData uri="http://schemas.openxmlformats.org/drawingml/2006/table">
            <a:tbl>
              <a:tblPr/>
              <a:tblGrid>
                <a:gridCol w="1222760">
                  <a:extLst>
                    <a:ext uri="{9D8B030D-6E8A-4147-A177-3AD203B41FA5}">
                      <a16:colId xmlns:a16="http://schemas.microsoft.com/office/drawing/2014/main" val="2938787960"/>
                    </a:ext>
                  </a:extLst>
                </a:gridCol>
                <a:gridCol w="1743994">
                  <a:extLst>
                    <a:ext uri="{9D8B030D-6E8A-4147-A177-3AD203B41FA5}">
                      <a16:colId xmlns:a16="http://schemas.microsoft.com/office/drawing/2014/main" val="3098835954"/>
                    </a:ext>
                  </a:extLst>
                </a:gridCol>
                <a:gridCol w="1186005">
                  <a:extLst>
                    <a:ext uri="{9D8B030D-6E8A-4147-A177-3AD203B41FA5}">
                      <a16:colId xmlns:a16="http://schemas.microsoft.com/office/drawing/2014/main" val="4068628993"/>
                    </a:ext>
                  </a:extLst>
                </a:gridCol>
                <a:gridCol w="1493821">
                  <a:extLst>
                    <a:ext uri="{9D8B030D-6E8A-4147-A177-3AD203B41FA5}">
                      <a16:colId xmlns:a16="http://schemas.microsoft.com/office/drawing/2014/main" val="709404217"/>
                    </a:ext>
                  </a:extLst>
                </a:gridCol>
              </a:tblGrid>
              <a:tr h="581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>
                          <a:effectLst/>
                        </a:rPr>
                        <a:t>Jan 2020</a:t>
                      </a:r>
                    </a:p>
                  </a:txBody>
                  <a:tcPr marL="63246" marR="63246" marT="63246" marB="632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dirty="0">
                          <a:effectLst/>
                        </a:rPr>
                        <a:t>Programming Language</a:t>
                      </a:r>
                    </a:p>
                  </a:txBody>
                  <a:tcPr marL="63246" marR="63246" marT="63246" marB="632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dirty="0">
                          <a:effectLst/>
                        </a:rPr>
                        <a:t>Ratings</a:t>
                      </a:r>
                    </a:p>
                  </a:txBody>
                  <a:tcPr marL="63246" marR="63246" marT="63246" marB="632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>
                          <a:effectLst/>
                        </a:rPr>
                        <a:t>Change</a:t>
                      </a:r>
                    </a:p>
                  </a:txBody>
                  <a:tcPr marL="63246" marR="63246" marT="63246" marB="632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794927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Java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16.896%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-0.01%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89375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15.773%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+2.44%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37848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3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Python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9.704%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+1.41%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44668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4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C++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5.574%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-2.58%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425433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5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C#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5.349%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+2.07%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1632"/>
                  </a:ext>
                </a:extLst>
              </a:tr>
              <a:tr h="58186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6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Visual Basic .NET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5.287%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-1.17%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141107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7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JavaScript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2.451%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-0.85%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34460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8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PHP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2.405%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-0.28%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801058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9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Swift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1.795%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+0.61%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53531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</a:rPr>
                        <a:t>10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effectLst/>
                        </a:rPr>
                        <a:t>SQL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effectLst/>
                        </a:rPr>
                        <a:t>1.504%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effectLst/>
                        </a:rPr>
                        <a:t>-0.77%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626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AB0A5D-56AA-8E47-88CF-4A36032FEDB6}"/>
              </a:ext>
            </a:extLst>
          </p:cNvPr>
          <p:cNvSpPr/>
          <p:nvPr/>
        </p:nvSpPr>
        <p:spPr>
          <a:xfrm>
            <a:off x="8622575" y="6488668"/>
            <a:ext cx="363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https://www.tiobe.com/tiobe-index/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5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32BB8-DC5C-F942-AA0B-6A49270A4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80246"/>
            <a:ext cx="5181600" cy="579671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Example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x = 10;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 y = x + 40;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(y);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CE90B-E144-2143-A5B7-D9B80496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0246"/>
            <a:ext cx="5181600" cy="579671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❱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Example.java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❱ java Example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12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8-1AD5-0443-ACA9-A328B3BF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184"/>
          </a:xfrm>
        </p:spPr>
        <p:txBody>
          <a:bodyPr/>
          <a:lstStyle/>
          <a:p>
            <a:r>
              <a:rPr lang="en-US" dirty="0"/>
              <a:t>Python vs. Java – Example3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1794-23CE-C748-BE68-85976A0E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8310"/>
            <a:ext cx="10515599" cy="542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Example3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y = x + 40;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("We expect y to be 50: " + y);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What's an example of a Python program that shows fundamentally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behavior from the Java code in this example?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 = x + 40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"a" + 50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All of the above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342900" indent="-342900">
              <a:buFont typeface="+mj-lt"/>
              <a:buAutoNum type="alphaU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U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604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8-1AD5-0443-ACA9-A328B3BF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Java – Example4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1794-23CE-C748-BE68-85976A0E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99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Example4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 n1, int n2)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(double n1, double n2)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(4, 5));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(4.0, 5.0));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A4C84-3E83-4C48-B501-84EEB3CA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8408" y="1825625"/>
            <a:ext cx="3495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does this program print (make a guess!)</a:t>
            </a:r>
          </a:p>
          <a:p>
            <a:pPr marL="0" indent="0">
              <a:buNone/>
            </a:pPr>
            <a:endParaRPr lang="en-US" sz="1800" dirty="0"/>
          </a:p>
          <a:p>
            <a:pPr marL="514350" indent="-514350">
              <a:buAutoNum type="alphaUcPeriod"/>
            </a:pPr>
            <a:r>
              <a:rPr lang="en-US" sz="1800" dirty="0"/>
              <a:t>4</a:t>
            </a:r>
            <a:br>
              <a:rPr lang="en-US" sz="1800" dirty="0"/>
            </a:br>
            <a:r>
              <a:rPr lang="en-US" sz="1800" dirty="0"/>
              <a:t>4.0</a:t>
            </a:r>
          </a:p>
          <a:p>
            <a:pPr marL="514350" indent="-514350">
              <a:buAutoNum type="alphaUcPeriod"/>
            </a:pPr>
            <a:r>
              <a:rPr lang="en-US" sz="1800" dirty="0"/>
              <a:t>4.5</a:t>
            </a:r>
            <a:br>
              <a:rPr lang="en-US" sz="1800" dirty="0"/>
            </a:br>
            <a:r>
              <a:rPr lang="en-US" sz="1800" dirty="0"/>
              <a:t>4.5</a:t>
            </a:r>
          </a:p>
          <a:p>
            <a:pPr marL="514350" indent="-514350">
              <a:buAutoNum type="alphaUcPeriod"/>
            </a:pPr>
            <a:r>
              <a:rPr lang="en-US" sz="1800" dirty="0"/>
              <a:t>4.0</a:t>
            </a:r>
            <a:br>
              <a:rPr lang="en-US" sz="1800" dirty="0"/>
            </a:br>
            <a:r>
              <a:rPr lang="en-US" sz="1800" dirty="0"/>
              <a:t>4.5</a:t>
            </a:r>
          </a:p>
          <a:p>
            <a:pPr marL="514350" indent="-514350">
              <a:buAutoNum type="alphaUcPeriod"/>
            </a:pPr>
            <a:r>
              <a:rPr lang="en-US" sz="1800" dirty="0"/>
              <a:t>4</a:t>
            </a:r>
            <a:br>
              <a:rPr lang="en-US" sz="1800" dirty="0"/>
            </a:br>
            <a:r>
              <a:rPr lang="en-US" sz="1800" dirty="0"/>
              <a:t>4.5</a:t>
            </a:r>
          </a:p>
          <a:p>
            <a:pPr marL="514350" indent="-514350">
              <a:buAutoNum type="alphaUcPeriod"/>
            </a:pPr>
            <a:r>
              <a:rPr lang="en-US" sz="1800" dirty="0"/>
              <a:t>None of the above</a:t>
            </a:r>
          </a:p>
          <a:p>
            <a:pPr marL="514350" indent="-514350"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644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19987</TotalTime>
  <Words>1319</Words>
  <Application>Microsoft Macintosh PowerPoint</Application>
  <PresentationFormat>Widescreen</PresentationFormat>
  <Paragraphs>250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Review: For loops sum_evens</vt:lpstr>
      <vt:lpstr>Review: While loops sum_alternate</vt:lpstr>
      <vt:lpstr>Review: While loops find</vt:lpstr>
      <vt:lpstr>Now In Java!</vt:lpstr>
      <vt:lpstr>PowerPoint Presentation</vt:lpstr>
      <vt:lpstr>Python vs. Java – Example3</vt:lpstr>
      <vt:lpstr>Python vs. Java – Example4</vt:lpstr>
      <vt:lpstr>Python vs. Java – Example4 Lesson</vt:lpstr>
      <vt:lpstr>Java vs. Python – isLongerThan arguments</vt:lpstr>
      <vt:lpstr>Java vs. Python – isLongerThan return type</vt:lpstr>
      <vt:lpstr>Java vs. Python – isLongerThan method body</vt:lpstr>
      <vt:lpstr>Challenge – PA1 (convertAndCompare)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389</cp:revision>
  <dcterms:created xsi:type="dcterms:W3CDTF">2020-01-06T20:28:19Z</dcterms:created>
  <dcterms:modified xsi:type="dcterms:W3CDTF">2020-01-28T16:38:43Z</dcterms:modified>
</cp:coreProperties>
</file>