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347" r:id="rId3"/>
    <p:sldId id="267" r:id="rId4"/>
    <p:sldId id="348" r:id="rId5"/>
    <p:sldId id="349" r:id="rId6"/>
    <p:sldId id="350" r:id="rId7"/>
    <p:sldId id="352" r:id="rId8"/>
    <p:sldId id="353" r:id="rId9"/>
    <p:sldId id="351" r:id="rId10"/>
    <p:sldId id="354" r:id="rId11"/>
    <p:sldId id="355" r:id="rId12"/>
    <p:sldId id="337" r:id="rId13"/>
    <p:sldId id="339" r:id="rId14"/>
    <p:sldId id="327" r:id="rId15"/>
    <p:sldId id="311" r:id="rId16"/>
    <p:sldId id="340" r:id="rId17"/>
    <p:sldId id="341" r:id="rId18"/>
    <p:sldId id="342" r:id="rId19"/>
    <p:sldId id="343" r:id="rId20"/>
    <p:sldId id="344" r:id="rId21"/>
    <p:sldId id="345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2"/>
    <p:restoredTop sz="96973"/>
  </p:normalViewPr>
  <p:slideViewPr>
    <p:cSldViewPr snapToGrid="0" snapToObjects="1">
      <p:cViewPr varScale="1">
        <p:scale>
          <a:sx n="152" d="100"/>
          <a:sy n="152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7288-13F6-A645-A1EE-CC48E87078B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0062-8AE2-D946-8CA4-69235B4A7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D0062-8AE2-D946-8CA4-69235B4A7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6893-F9F9-3A48-ABE6-2A033B8C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47670-8878-714E-9495-20B50CEF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6F6D-628A-DD41-B991-D26BD275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B3F2-ED37-C447-BAF4-DF4F20C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F225-3434-774F-BB9E-73B9BF07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62F-8CF5-FF4D-871D-2D0800E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7326-270F-2743-AAE0-487BDDBC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FB48-26F0-AF44-8D17-BA210C3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4978-B207-5B48-9333-1D2B11B4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E176-77E9-1242-92DF-840AD4A5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EBF26-BEA6-B946-B1B3-29305FAC7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2752-4DDE-FC4F-AF52-C9550A7E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14DD-5CF0-2445-A916-FA30D920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8C9D-5ED8-8542-8BBE-72035E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C2B3-3030-FF4B-8B45-D119433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ECA-6DE0-8742-B0A1-E53A85E6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239D-73C3-154A-9433-21BC7B3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8B15-3158-4F47-8EB6-6873D9BF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9A59-204B-C548-B182-B7083C9D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DA3E-2FFF-BD4A-B7FC-D29C0AF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9BAE-AA0D-FC43-B274-3C2AFA2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231C-3AC4-B94F-A695-8EE89FB6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636-0868-C842-8DDD-1A54C803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388B-747A-3245-87A8-CFBE354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814E-9399-9247-A62B-908D4D0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5F71-74AD-0442-8E77-7668405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DF8B-FB12-144A-8D03-BA479793F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B49E-EECE-1D46-87A5-88F63556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9594B-272D-8846-BE77-4C2EEC54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0507-2358-404B-9FF9-061535B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9B5C9-6341-EB4F-B485-C2E3FFE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B3D-1570-3841-B48A-BD3356C7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F02D6-A19C-6A46-A8D0-37F6105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C0438-C367-BD45-99F4-AA0A1625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1471-F1A4-A84A-A696-BE9DBA05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227F7-5A09-A84C-AD2B-64C805BE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A92E-E20D-D248-B64D-E3803E0B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AD73-94DA-C041-9FE9-0B04918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D5DAB-863F-5245-B56F-098F41D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F3D-BC71-AA4D-B48B-1FE863CB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52E8-CEBF-3A41-A9D8-33B9521E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4EF7-DB4D-2C41-A573-019E9195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6E3B-3C42-D449-85F6-EC684FC4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EE874-BDCD-5D4B-B7E2-3C48430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77AAB-4729-814C-9FF3-B5607386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FE3D-5F3B-B346-B25C-DB3C89F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B5C1-E284-504E-AE35-E8EC2E5B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DDC0-A80F-2248-A3B4-EB8061AF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9216-269D-CD4B-A91C-42FE984FA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7794-CD5C-0040-A4C6-BFDAB91B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397D-EFDB-2642-BF9A-5BB171A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2852-2655-1B42-81F7-5ED7B9DF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E51D-AF46-8845-9DEB-A822C408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25AD1-A9DF-C644-A7F6-EE8C7DF6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8E8C-1E1E-DC4A-A4AC-3FCAB70A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DA206-CE25-6741-B287-05B93EE5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7425-0071-7A44-868E-E537C9B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E3B8-9F01-4E48-8CA2-3572AA9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27559-A1CD-C44F-8F22-42AEEA2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6B491-57FE-4D4D-B532-7A29356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006-5841-8043-81C5-1BD3264CB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B51C-4A64-5C42-B93F-3A6373E2DB3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0144-34B4-5842-B47F-44DA03E1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94E-A516-5249-92BD-CA5AAE90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981C-8A72-E141-AE00-FF53FB5D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487-E607-BC4B-8332-15581ED52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I in Java (CSE8A)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EACD7A-D4DF-044D-8A6F-493DB4A0F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2020</a:t>
            </a:r>
          </a:p>
          <a:p>
            <a:r>
              <a:rPr lang="en-US" dirty="0"/>
              <a:t>Lecture Jan 30, More Java</a:t>
            </a:r>
          </a:p>
        </p:txBody>
      </p:sp>
    </p:spTree>
    <p:extLst>
      <p:ext uri="{BB962C8B-B14F-4D97-AF65-F5344CB8AC3E}">
        <p14:creationId xmlns:p14="http://schemas.microsoft.com/office/powerpoint/2010/main" val="2938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966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&lt;Implement </a:t>
            </a:r>
            <a:r>
              <a:rPr lang="en-US" sz="1600" dirty="0" err="1"/>
              <a:t>phaseOfWater</a:t>
            </a:r>
            <a:r>
              <a:rPr lang="en-US" sz="1600"/>
              <a:t> together&gt;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88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loops </a:t>
            </a:r>
            <a:r>
              <a:rPr lang="en-US" dirty="0" err="1"/>
              <a:t>sum_alternates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sum_alternate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total = 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index = 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while index &lt;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total = total + ___FILL1___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index = index + ___FILL2___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total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sum_alternate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([2, 3]) == 2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sum_alternate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([1, 3, 4, 6]) == 5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2441-15BA-2048-93EC-F23FF5A87C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FILL1, FILL2 to make the tests pass?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[index]		1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				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			1</a:t>
            </a:r>
          </a:p>
          <a:p>
            <a:pPr marL="514350" indent="-514350">
              <a:buAutoNum type="alphaU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[index]		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5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While loops find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this program: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def find(strs, element):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index = 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while index &lt;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(strs):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if strs[index] == element: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return ___FILL1___ # “early” return!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  index = index + 1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return __FILL2__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find(["a", "b"], "c") == -1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find(["a", "b", "c"], "c") == 2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find(["a", "b", "c"], "a") == 0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assert find(["a", "b", "c", "a"], "a") == 0</a:t>
            </a: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2441-15BA-2048-93EC-F23FF5A8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5121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should we fill in for FILL1, FILL2 to make the tests pass?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strs[index]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(strs)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(strs)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index			-1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strs[index]		-1</a:t>
            </a:r>
          </a:p>
          <a:p>
            <a:pPr marL="514350" indent="-514350">
              <a:buAutoNum type="alphaU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6E08-F8E9-8A46-AE42-F70FBE34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 Java!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10661-C10B-4040-99DA-FB1985970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There are lots of programming languages in the world!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Python and Java are two quite popular ones.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(Joe's opinion – being popular doesn't make them particularly good or bad, but it does mean a lot of people end up using them.)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E3DFE4-A92F-2647-89DF-385B0A0F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37114"/>
              </p:ext>
            </p:extLst>
          </p:nvPr>
        </p:nvGraphicFramePr>
        <p:xfrm>
          <a:off x="5335273" y="1690688"/>
          <a:ext cx="5646580" cy="4361385"/>
        </p:xfrm>
        <a:graphic>
          <a:graphicData uri="http://schemas.openxmlformats.org/drawingml/2006/table">
            <a:tbl>
              <a:tblPr/>
              <a:tblGrid>
                <a:gridCol w="1222760">
                  <a:extLst>
                    <a:ext uri="{9D8B030D-6E8A-4147-A177-3AD203B41FA5}">
                      <a16:colId xmlns:a16="http://schemas.microsoft.com/office/drawing/2014/main" val="2938787960"/>
                    </a:ext>
                  </a:extLst>
                </a:gridCol>
                <a:gridCol w="1743994">
                  <a:extLst>
                    <a:ext uri="{9D8B030D-6E8A-4147-A177-3AD203B41FA5}">
                      <a16:colId xmlns:a16="http://schemas.microsoft.com/office/drawing/2014/main" val="3098835954"/>
                    </a:ext>
                  </a:extLst>
                </a:gridCol>
                <a:gridCol w="1186005">
                  <a:extLst>
                    <a:ext uri="{9D8B030D-6E8A-4147-A177-3AD203B41FA5}">
                      <a16:colId xmlns:a16="http://schemas.microsoft.com/office/drawing/2014/main" val="4068628993"/>
                    </a:ext>
                  </a:extLst>
                </a:gridCol>
                <a:gridCol w="1493821">
                  <a:extLst>
                    <a:ext uri="{9D8B030D-6E8A-4147-A177-3AD203B41FA5}">
                      <a16:colId xmlns:a16="http://schemas.microsoft.com/office/drawing/2014/main" val="709404217"/>
                    </a:ext>
                  </a:extLst>
                </a:gridCol>
              </a:tblGrid>
              <a:tr h="581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>
                          <a:effectLst/>
                        </a:rPr>
                        <a:t>Jan 2020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dirty="0">
                          <a:effectLst/>
                        </a:rPr>
                        <a:t>Programming Language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dirty="0">
                          <a:effectLst/>
                        </a:rPr>
                        <a:t>Ratings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>
                          <a:effectLst/>
                        </a:rPr>
                        <a:t>Change</a:t>
                      </a:r>
                    </a:p>
                  </a:txBody>
                  <a:tcPr marL="63246" marR="63246" marT="63246" marB="632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794927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16.896%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-0.01%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89375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15.773%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+2.44%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3784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9.704%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+1.41%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4466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4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C++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5.574%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-2.58%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425433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C#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5.349%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+2.07%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1632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6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Visual Basic .NET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5.287%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-1.17%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141107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7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JavaScript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2.451%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-0.85%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134460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8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PHP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2.405%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-0.28%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801058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9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Swift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1.795%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+0.61%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53531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effectLst/>
                        </a:rPr>
                        <a:t>10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effectLst/>
                        </a:rPr>
                        <a:t>SQL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effectLst/>
                        </a:rPr>
                        <a:t>1.504%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effectLst/>
                        </a:rPr>
                        <a:t>-0.77%</a:t>
                      </a:r>
                    </a:p>
                  </a:txBody>
                  <a:tcPr marL="63246" marR="63246" marT="63246" marB="6324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5626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AB0A5D-56AA-8E47-88CF-4A36032FEDB6}"/>
              </a:ext>
            </a:extLst>
          </p:cNvPr>
          <p:cNvSpPr/>
          <p:nvPr/>
        </p:nvSpPr>
        <p:spPr>
          <a:xfrm>
            <a:off x="8622575" y="6488668"/>
            <a:ext cx="363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https://www.tiobe.com/tiobe-index/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5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32BB8-DC5C-F942-AA0B-6A49270A4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80246"/>
            <a:ext cx="5181600" cy="579671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y = x + 40;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CE90B-E144-2143-A5B7-D9B80496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0246"/>
            <a:ext cx="5181600" cy="579671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❱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Example.java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❱ java Example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12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8-1AD5-0443-ACA9-A328B3BF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184"/>
          </a:xfrm>
        </p:spPr>
        <p:txBody>
          <a:bodyPr/>
          <a:lstStyle/>
          <a:p>
            <a:r>
              <a:rPr lang="en-US" dirty="0"/>
              <a:t>Python vs. Java – Example3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1794-23CE-C748-BE68-85976A0E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8310"/>
            <a:ext cx="10515599" cy="5424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Example3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y = x + 40;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("We expect y to be 50: " + y);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What's an example of a Python program that shows fundamentally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behavior from the Java code in this example?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 = x + 40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"a" + 50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 of the above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 of the above</a:t>
            </a:r>
          </a:p>
          <a:p>
            <a:pPr marL="342900" indent="-342900">
              <a:buFont typeface="+mj-lt"/>
              <a:buAutoNum type="alphaU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U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604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8-1AD5-0443-ACA9-A328B3BF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Java – Example4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1794-23CE-C748-BE68-85976A0E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99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Example4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n1, int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(double n1, double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(4, 5));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(4.0, 5.0));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A4C84-3E83-4C48-B501-84EEB3CA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8408" y="1825625"/>
            <a:ext cx="3495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does this program print (make a guess!)</a:t>
            </a:r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AutoNum type="alphaUcPeriod"/>
            </a:pPr>
            <a:r>
              <a:rPr lang="en-US" sz="1800" dirty="0"/>
              <a:t>4</a:t>
            </a:r>
            <a:br>
              <a:rPr lang="en-US" sz="1800" dirty="0"/>
            </a:br>
            <a:r>
              <a:rPr lang="en-US" sz="1800" dirty="0"/>
              <a:t>4.0</a:t>
            </a:r>
          </a:p>
          <a:p>
            <a:pPr marL="514350" indent="-514350">
              <a:buAutoNum type="alphaUcPeriod"/>
            </a:pPr>
            <a:r>
              <a:rPr lang="en-US" sz="1800" dirty="0"/>
              <a:t>4.5</a:t>
            </a:r>
            <a:br>
              <a:rPr lang="en-US" sz="1800" dirty="0"/>
            </a:br>
            <a:r>
              <a:rPr lang="en-US" sz="1800" dirty="0"/>
              <a:t>4.5</a:t>
            </a:r>
          </a:p>
          <a:p>
            <a:pPr marL="514350" indent="-514350">
              <a:buAutoNum type="alphaUcPeriod"/>
            </a:pPr>
            <a:r>
              <a:rPr lang="en-US" sz="1800" dirty="0"/>
              <a:t>4.0</a:t>
            </a:r>
            <a:br>
              <a:rPr lang="en-US" sz="1800" dirty="0"/>
            </a:br>
            <a:r>
              <a:rPr lang="en-US" sz="1800" dirty="0"/>
              <a:t>4.5</a:t>
            </a:r>
          </a:p>
          <a:p>
            <a:pPr marL="514350" indent="-514350">
              <a:buAutoNum type="alphaUcPeriod"/>
            </a:pPr>
            <a:r>
              <a:rPr lang="en-US" sz="1800" dirty="0"/>
              <a:t>4</a:t>
            </a:r>
            <a:br>
              <a:rPr lang="en-US" sz="1800" dirty="0"/>
            </a:br>
            <a:r>
              <a:rPr lang="en-US" sz="1800" dirty="0"/>
              <a:t>4.5</a:t>
            </a:r>
          </a:p>
          <a:p>
            <a:pPr marL="514350" indent="-514350">
              <a:buAutoNum type="alphaUcPeriod"/>
            </a:pPr>
            <a:r>
              <a:rPr lang="en-US" sz="1800" dirty="0"/>
              <a:t>None of the above</a:t>
            </a:r>
          </a:p>
          <a:p>
            <a:pPr marL="514350" indent="-514350"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644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8-1AD5-0443-ACA9-A328B3BF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Java – Example4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1794-23CE-C748-BE68-85976A0E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399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Example4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(int n1, int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double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(double n1, double n2)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(n1 + n2) / 2;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(4, 5));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averageOfTwoFloat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(4.0, 5.0));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A4C84-3E83-4C48-B501-84EEB3CA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8408" y="1825625"/>
            <a:ext cx="3495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Lesson: In java,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/>
              <a:t> has different behavior depending on if we're working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err="1"/>
              <a:t>s</a:t>
            </a:r>
            <a:r>
              <a:rPr lang="en-US" sz="1800" dirty="0"/>
              <a:t> 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 dirty="0"/>
              <a:t>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 dirty="0"/>
              <a:t> in Java means the same thing as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/>
              <a:t> in Python.</a:t>
            </a:r>
          </a:p>
        </p:txBody>
      </p:sp>
    </p:spTree>
    <p:extLst>
      <p:ext uri="{BB962C8B-B14F-4D97-AF65-F5344CB8AC3E}">
        <p14:creationId xmlns:p14="http://schemas.microsoft.com/office/powerpoint/2010/main" val="415738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isLongerThan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n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69121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66C7F6-45CD-4540-9949-57F6A6EF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39" y="0"/>
            <a:ext cx="4742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561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How should we fill in the body of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HINT: Are any useful methods defined on your handout?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302624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865F-C7D4-AB47-9A81-C0B3540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 PA1 (</a:t>
            </a:r>
            <a:r>
              <a:rPr lang="en-US" dirty="0" err="1"/>
              <a:t>convertAndCompare</a:t>
            </a:r>
            <a:r>
              <a:rPr lang="en-US" dirty="0"/>
              <a:t>)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53D1-3572-AD4E-8DEC-D039002CFE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2A15-B804-0540-90A3-5A76B28AC1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0695-3507-3F4C-A07E-82D0BEA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C4FC-CC47-6E47-B547-D63D4E91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Stepik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Chapter 4 due tomorrow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PA4 released, due next Tuesday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2 next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isLongerThan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n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str, int length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39800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is a good return type for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5795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How should we fill in the body of </a:t>
            </a:r>
            <a:r>
              <a:rPr lang="en-US" sz="1600" dirty="0" err="1"/>
              <a:t>isLongerThan</a:t>
            </a:r>
            <a:r>
              <a:rPr lang="en-US" sz="1600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HINT: Are any useful methods defined on your handout?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length;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6952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true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7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assert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2) == true;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("password", 7) == false;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E3770-9EBD-634E-B15C-AF694C5FE98D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Could we write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isLongerThan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4);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instead (no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false</a:t>
            </a:r>
            <a:r>
              <a:rPr lang="en-US" sz="1600" dirty="0"/>
              <a:t>) and have the same effects?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A5940-AF65-AD44-818F-13B8A42B65FA}"/>
              </a:ext>
            </a:extLst>
          </p:cNvPr>
          <p:cNvSpPr txBox="1"/>
          <p:nvPr/>
        </p:nvSpPr>
        <p:spPr>
          <a:xfrm>
            <a:off x="6845417" y="109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328-644B-104F-A1D7-DB84FA5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07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vs. Python – </a:t>
            </a:r>
            <a:r>
              <a:rPr lang="en-US" dirty="0" err="1"/>
              <a:t>isLongerThan</a:t>
            </a:r>
            <a:r>
              <a:rPr lang="en-US"/>
              <a:t> method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8C26-5FF2-3B46-8A51-7CB75006C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94193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Phase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Takes a temperature in degrees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celsius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and returns "water", "steam", or "ice"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static _____________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(________________________________________)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(50).equals("water");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(105).equals("steam");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assert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phaseOfWater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(-9).equals("ice");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879EC-D6E4-1849-82B8-968A75D35F2F}"/>
              </a:ext>
            </a:extLst>
          </p:cNvPr>
          <p:cNvSpPr txBox="1">
            <a:spLocks/>
          </p:cNvSpPr>
          <p:nvPr/>
        </p:nvSpPr>
        <p:spPr>
          <a:xfrm>
            <a:off x="6644112" y="3164029"/>
            <a:ext cx="94193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What are good argument names + types for </a:t>
            </a:r>
            <a:r>
              <a:rPr lang="en-US" sz="1600" dirty="0" err="1"/>
              <a:t>phaseOfWater</a:t>
            </a:r>
            <a:r>
              <a:rPr lang="en-US" sz="1600" dirty="0"/>
              <a:t>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phase, 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temp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phase</a:t>
            </a:r>
          </a:p>
          <a:p>
            <a:pPr marL="342900" indent="-342900">
              <a:buFont typeface="Arial" panose="020B0604020202020204" pitchFamily="34" charset="0"/>
              <a:buAutoNum type="alphaUcPeriod"/>
            </a:pPr>
            <a:r>
              <a:rPr lang="en-US" sz="16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3479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21911</TotalTime>
  <Words>1979</Words>
  <Application>Microsoft Macintosh PowerPoint</Application>
  <PresentationFormat>Widescreen</PresentationFormat>
  <Paragraphs>387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Introduction to Programming I in Java (CSE8A)</vt:lpstr>
      <vt:lpstr>PowerPoint Presentation</vt:lpstr>
      <vt:lpstr>Upcoming Due Dates</vt:lpstr>
      <vt:lpstr>Java vs. Python – isLongerThan arguments</vt:lpstr>
      <vt:lpstr>Java vs. Python – isLongerThan return type</vt:lpstr>
      <vt:lpstr>Java vs. Python – isLongerThan method body</vt:lpstr>
      <vt:lpstr>Java vs. Python – assert question</vt:lpstr>
      <vt:lpstr>Java vs. Python – assert question 2</vt:lpstr>
      <vt:lpstr>Java vs. Python – isLongerThan method body</vt:lpstr>
      <vt:lpstr>Java vs. Python – isLongerThan method body</vt:lpstr>
      <vt:lpstr>Java vs. Python – isLongerThan method body</vt:lpstr>
      <vt:lpstr>Review: While loops sum_alternates</vt:lpstr>
      <vt:lpstr>Review: While loops find</vt:lpstr>
      <vt:lpstr>Now In Java!</vt:lpstr>
      <vt:lpstr>PowerPoint Presentation</vt:lpstr>
      <vt:lpstr>Python vs. Java – Example3</vt:lpstr>
      <vt:lpstr>Python vs. Java – Example4</vt:lpstr>
      <vt:lpstr>Python vs. Java – Example4 Lesson</vt:lpstr>
      <vt:lpstr>Java vs. Python – isLongerThan arguments</vt:lpstr>
      <vt:lpstr>Java vs. Python – isLongerThan return type</vt:lpstr>
      <vt:lpstr>Java vs. Python – isLongerThan method body</vt:lpstr>
      <vt:lpstr>Challenge – PA1 (convertAndCompare)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413</cp:revision>
  <dcterms:created xsi:type="dcterms:W3CDTF">2020-01-06T20:28:19Z</dcterms:created>
  <dcterms:modified xsi:type="dcterms:W3CDTF">2020-01-30T00:42:23Z</dcterms:modified>
</cp:coreProperties>
</file>