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6" r:id="rId2"/>
    <p:sldId id="267" r:id="rId3"/>
    <p:sldId id="268" r:id="rId4"/>
    <p:sldId id="289" r:id="rId5"/>
    <p:sldId id="277" r:id="rId6"/>
    <p:sldId id="290" r:id="rId7"/>
    <p:sldId id="271" r:id="rId8"/>
    <p:sldId id="291" r:id="rId9"/>
    <p:sldId id="295" r:id="rId10"/>
    <p:sldId id="296" r:id="rId11"/>
    <p:sldId id="292" r:id="rId12"/>
    <p:sldId id="293" r:id="rId13"/>
    <p:sldId id="294" r:id="rId14"/>
    <p:sldId id="297" r:id="rId15"/>
    <p:sldId id="298" r:id="rId16"/>
    <p:sldId id="300" r:id="rId17"/>
    <p:sldId id="299" r:id="rId18"/>
    <p:sldId id="301" r:id="rId19"/>
    <p:sldId id="302" r:id="rId20"/>
    <p:sldId id="30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5"/>
    <p:restoredTop sz="93445"/>
  </p:normalViewPr>
  <p:slideViewPr>
    <p:cSldViewPr snapToGrid="0" snapToObjects="1">
      <p:cViewPr varScale="1">
        <p:scale>
          <a:sx n="141" d="100"/>
          <a:sy n="141" d="100"/>
        </p:scale>
        <p:origin x="51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17288-13F6-A645-A1EE-CC48E87078BF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D0062-8AE2-D946-8CA4-69235B4A7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3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D0062-8AE2-D946-8CA4-69235B4A79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2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6893-F9F9-3A48-ABE6-2A033B8C2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47670-8878-714E-9495-20B50CEF8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D6F6D-628A-DD41-B991-D26BD275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BB3F2-ED37-C447-BAF4-DF4F20C3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1F225-3434-774F-BB9E-73B9BF07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1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462F-8CF5-FF4D-871D-2D0800EF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F7326-270F-2743-AAE0-487BDDBCB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8FB48-26F0-AF44-8D17-BA210C39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94978-B207-5B48-9333-1D2B11B4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5E176-77E9-1242-92DF-840AD4A5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0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EBF26-BEA6-B946-B1B3-29305FAC7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2752-4DDE-FC4F-AF52-C9550A7E8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014DD-5CF0-2445-A916-FA30D920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8C9D-5ED8-8542-8BBE-72035E57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DC2B3-3030-FF4B-8B45-D1194334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9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4ECA-6DE0-8742-B0A1-E53A85E6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9239D-73C3-154A-9433-21BC7B39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F8B15-3158-4F47-8EB6-6873D9BF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B9A59-204B-C548-B182-B7083C9D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BDA3E-2FFF-BD4A-B7FC-D29C0AFA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8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9BAE-AA0D-FC43-B274-3C2AFA2D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A231C-3AC4-B94F-A695-8EE89FB6B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74636-0868-C842-8DDD-1A54C803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388B-747A-3245-87A8-CFBE354C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4814E-9399-9247-A62B-908D4D0C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5F71-74AD-0442-8E77-76684057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4DF8B-FB12-144A-8D03-BA479793F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FB49E-EECE-1D46-87A5-88F63556D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9594B-272D-8846-BE77-4C2EEC54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90507-2358-404B-9FF9-061535B1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9B5C9-6341-EB4F-B485-C2E3FFEB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9B3D-1570-3841-B48A-BD3356C7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F02D6-A19C-6A46-A8D0-37F610550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C0438-C367-BD45-99F4-AA0A1625F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E1471-F1A4-A84A-A696-BE9DBA050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227F7-5A09-A84C-AD2B-64C805BEA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BA92E-E20D-D248-B64D-E3803E0B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CAD73-94DA-C041-9FE9-0B049186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D5DAB-863F-5245-B56F-098F41D9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3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DF3D-BC71-AA4D-B48B-1FE863CB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152E8-CEBF-3A41-A9D8-33B9521E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B4EF7-DB4D-2C41-A573-019E9195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26E3B-3C42-D449-85F6-EC684FC4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9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EE874-BDCD-5D4B-B7E2-3C484307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77AAB-4729-814C-9FF3-B5607386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8FE3D-5F3B-B346-B25C-DB3C89F5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B5C1-E284-504E-AE35-E8EC2E5B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1DDC0-A80F-2248-A3B4-EB8061AF1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99216-269D-CD4B-A91C-42FE984FA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D7794-CD5C-0040-A4C6-BFDAB91B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1397D-EFDB-2642-BF9A-5BB171AE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42852-2655-1B42-81F7-5ED7B9DF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3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E51D-AF46-8845-9DEB-A822C408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25AD1-A9DF-C644-A7F6-EE8C7DF63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58E8C-1E1E-DC4A-A4AC-3FCAB70A1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DA206-CE25-6741-B287-05B93EE5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7425-0071-7A44-868E-E537C9B9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CE3B8-9F01-4E48-8CA2-3572AA98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0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27559-A1CD-C44F-8F22-42AEEA28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6B491-57FE-4D4D-B532-7A2935624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91006-5841-8043-81C5-1BD3264CB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00144-34B4-5842-B47F-44DA03E1E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0C94E-A516-5249-92BD-CA5AAE90F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7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1487-E607-BC4B-8332-15581ED52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 I in Java (CSE8A)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DEACD7A-D4DF-044D-8A6F-493DB4A0F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Winter 2020</a:t>
            </a:r>
          </a:p>
          <a:p>
            <a:r>
              <a:rPr lang="en-US" dirty="0"/>
              <a:t>Lecture Jan 14</a:t>
            </a:r>
            <a:r>
              <a:rPr lang="en-US"/>
              <a:t>, Booleans &amp; 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4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06DF-B078-164D-B2BB-CE4E9985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and Combining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0BC62-D9E3-EA4D-9B82-81A01376D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of these </a:t>
            </a:r>
            <a:r>
              <a:rPr lang="en-US" dirty="0" err="1"/>
              <a:t>boolean</a:t>
            </a:r>
            <a:r>
              <a:rPr lang="en-US" dirty="0"/>
              <a:t> expressions evaluates to True when the variable a is greater than 10 and less than 20?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&gt; 10) and (a &lt; 20)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&lt; 20) and (a &gt; 10)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&gt;= 20) or (a &lt;= 10)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All of the above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 and B only</a:t>
            </a:r>
          </a:p>
        </p:txBody>
      </p:sp>
    </p:spTree>
    <p:extLst>
      <p:ext uri="{BB962C8B-B14F-4D97-AF65-F5344CB8AC3E}">
        <p14:creationId xmlns:p14="http://schemas.microsoft.com/office/powerpoint/2010/main" val="209725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27DC-FDF7-8149-BB9D-8F60F23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can return </a:t>
            </a:r>
            <a:r>
              <a:rPr lang="en-US" dirty="0" err="1"/>
              <a:t>booleans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D7F7-329D-A745-BBD6-3F16A3F5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is_positive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n &gt; 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is_positive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15DB8D-3E2A-3F43-8519-1081013861FA}"/>
              </a:ext>
            </a:extLst>
          </p:cNvPr>
          <p:cNvSpPr txBox="1"/>
          <p:nvPr/>
        </p:nvSpPr>
        <p:spPr>
          <a:xfrm>
            <a:off x="955895" y="5152944"/>
            <a:ext cx="1957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is_positive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8048D7-9EBB-A84B-85EB-05E8280CC26B}"/>
              </a:ext>
            </a:extLst>
          </p:cNvPr>
          <p:cNvSpPr txBox="1"/>
          <p:nvPr/>
        </p:nvSpPr>
        <p:spPr>
          <a:xfrm>
            <a:off x="3657225" y="5152944"/>
            <a:ext cx="1704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4 &gt;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7012C-8F56-C54F-BCB7-94C461D1ADA1}"/>
              </a:ext>
            </a:extLst>
          </p:cNvPr>
          <p:cNvSpPr txBox="1"/>
          <p:nvPr/>
        </p:nvSpPr>
        <p:spPr>
          <a:xfrm>
            <a:off x="5942491" y="5152944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2C3BC-805B-E043-96F4-0F4553946C8D}"/>
              </a:ext>
            </a:extLst>
          </p:cNvPr>
          <p:cNvSpPr txBox="1"/>
          <p:nvPr/>
        </p:nvSpPr>
        <p:spPr>
          <a:xfrm>
            <a:off x="8112492" y="5154466"/>
            <a:ext cx="691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1960EA5-41A8-4F4A-B18A-903931DBF889}"/>
              </a:ext>
            </a:extLst>
          </p:cNvPr>
          <p:cNvSpPr/>
          <p:nvPr/>
        </p:nvSpPr>
        <p:spPr>
          <a:xfrm>
            <a:off x="3045436" y="5223849"/>
            <a:ext cx="479834" cy="226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2B1F091-A496-C143-B0F6-227CB26AAE2E}"/>
              </a:ext>
            </a:extLst>
          </p:cNvPr>
          <p:cNvSpPr/>
          <p:nvPr/>
        </p:nvSpPr>
        <p:spPr>
          <a:xfrm>
            <a:off x="5401224" y="5223849"/>
            <a:ext cx="479834" cy="226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C1CB4CD9-4D45-0344-A7D7-710F67C3B466}"/>
              </a:ext>
            </a:extLst>
          </p:cNvPr>
          <p:cNvSpPr/>
          <p:nvPr/>
        </p:nvSpPr>
        <p:spPr>
          <a:xfrm>
            <a:off x="7581600" y="5223849"/>
            <a:ext cx="479834" cy="226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14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27DC-FDF7-8149-BB9D-8F60F23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can return </a:t>
            </a:r>
            <a:r>
              <a:rPr lang="en-US" dirty="0" err="1"/>
              <a:t>booleans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D7F7-329D-A745-BBD6-3F16A3F5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function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is_longer_than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that takes a string s and a number n and returns True if the string contains more than n characters.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Before we write the function, what are some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is_longer_than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855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27DC-FDF7-8149-BB9D-8F60F23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can return </a:t>
            </a:r>
            <a:r>
              <a:rPr lang="en-US" dirty="0" err="1"/>
              <a:t>booleans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D7F7-329D-A745-BBD6-3F16A3F5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function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is_longer_than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that takes a string s and a number n and returns True if the string contains more than n characters.</a:t>
            </a:r>
          </a:p>
          <a:p>
            <a:pPr marL="0" indent="0">
              <a:buNone/>
            </a:pPr>
            <a:r>
              <a:rPr lang="en-US" dirty="0"/>
              <a:t>Now let's try writing the function.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007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27DC-FDF7-8149-BB9D-8F60F23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can return </a:t>
            </a:r>
            <a:r>
              <a:rPr lang="en-US" dirty="0" err="1"/>
              <a:t>booleans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D7F7-329D-A745-BBD6-3F16A3F5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function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between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that takes a string s and a number n and returns True if the string contains more than n characters.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(Practice on your own)</a:t>
            </a:r>
          </a:p>
        </p:txBody>
      </p:sp>
    </p:spTree>
    <p:extLst>
      <p:ext uri="{BB962C8B-B14F-4D97-AF65-F5344CB8AC3E}">
        <p14:creationId xmlns:p14="http://schemas.microsoft.com/office/powerpoint/2010/main" val="600451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5800-EE5D-4446-BA56-22DB32CA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 (or If Blocks)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DADB9-381C-E64E-A8D8-207E6D948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condition1: body1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condition2: body2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condition3: body3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body_else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155E52-F9AE-1F49-B960-90F7A5E7F5BA}"/>
              </a:ext>
            </a:extLst>
          </p:cNvPr>
          <p:cNvCxnSpPr>
            <a:cxnSpLocks/>
          </p:cNvCxnSpPr>
          <p:nvPr/>
        </p:nvCxnSpPr>
        <p:spPr>
          <a:xfrm flipH="1">
            <a:off x="5438899" y="2682371"/>
            <a:ext cx="2291937" cy="50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241BA28-B762-854F-A88E-317634F19866}"/>
              </a:ext>
            </a:extLst>
          </p:cNvPr>
          <p:cNvCxnSpPr>
            <a:cxnSpLocks/>
          </p:cNvCxnSpPr>
          <p:nvPr/>
        </p:nvCxnSpPr>
        <p:spPr>
          <a:xfrm flipH="1" flipV="1">
            <a:off x="3146258" y="5000193"/>
            <a:ext cx="1271363" cy="49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247BCB-3BAE-4549-B9A9-9F02B74DF390}"/>
              </a:ext>
            </a:extLst>
          </p:cNvPr>
          <p:cNvSpPr txBox="1"/>
          <p:nvPr/>
        </p:nvSpPr>
        <p:spPr>
          <a:xfrm>
            <a:off x="5548782" y="2085769"/>
            <a:ext cx="5058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any number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clauses (including 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F3AC4-5B3E-1C43-A1A9-79195F7EFBA0}"/>
              </a:ext>
            </a:extLst>
          </p:cNvPr>
          <p:cNvSpPr txBox="1"/>
          <p:nvPr/>
        </p:nvSpPr>
        <p:spPr>
          <a:xfrm>
            <a:off x="4517434" y="5264021"/>
            <a:ext cx="2642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optional else clause</a:t>
            </a:r>
          </a:p>
        </p:txBody>
      </p:sp>
    </p:spTree>
    <p:extLst>
      <p:ext uri="{BB962C8B-B14F-4D97-AF65-F5344CB8AC3E}">
        <p14:creationId xmlns:p14="http://schemas.microsoft.com/office/powerpoint/2010/main" val="2575950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27DC-FDF7-8149-BB9D-8F60F23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that make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D7F7-329D-A745-BBD6-3F16A3F5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my_abs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 n &lt; 0: return n * -1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else: return n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my_abs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179168-0242-004F-BC9A-4E61A135B930}"/>
              </a:ext>
            </a:extLst>
          </p:cNvPr>
          <p:cNvSpPr/>
          <p:nvPr/>
        </p:nvSpPr>
        <p:spPr>
          <a:xfrm>
            <a:off x="370610" y="5703738"/>
            <a:ext cx="1489364" cy="338554"/>
          </a:xfrm>
          <a:custGeom>
            <a:avLst/>
            <a:gdLst>
              <a:gd name="connsiteX0" fmla="*/ 0 w 1489364"/>
              <a:gd name="connsiteY0" fmla="*/ 0 h 338554"/>
              <a:gd name="connsiteX1" fmla="*/ 526242 w 1489364"/>
              <a:gd name="connsiteY1" fmla="*/ 0 h 338554"/>
              <a:gd name="connsiteX2" fmla="*/ 1037590 w 1489364"/>
              <a:gd name="connsiteY2" fmla="*/ 0 h 338554"/>
              <a:gd name="connsiteX3" fmla="*/ 1489364 w 1489364"/>
              <a:gd name="connsiteY3" fmla="*/ 0 h 338554"/>
              <a:gd name="connsiteX4" fmla="*/ 1489364 w 1489364"/>
              <a:gd name="connsiteY4" fmla="*/ 338554 h 338554"/>
              <a:gd name="connsiteX5" fmla="*/ 1022697 w 1489364"/>
              <a:gd name="connsiteY5" fmla="*/ 338554 h 338554"/>
              <a:gd name="connsiteX6" fmla="*/ 526242 w 1489364"/>
              <a:gd name="connsiteY6" fmla="*/ 338554 h 338554"/>
              <a:gd name="connsiteX7" fmla="*/ 0 w 1489364"/>
              <a:gd name="connsiteY7" fmla="*/ 338554 h 338554"/>
              <a:gd name="connsiteX8" fmla="*/ 0 w 1489364"/>
              <a:gd name="connsiteY8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89364" h="338554" fill="none" extrusionOk="0">
                <a:moveTo>
                  <a:pt x="0" y="0"/>
                </a:moveTo>
                <a:cubicBezTo>
                  <a:pt x="185327" y="-15832"/>
                  <a:pt x="356074" y="2880"/>
                  <a:pt x="526242" y="0"/>
                </a:cubicBezTo>
                <a:cubicBezTo>
                  <a:pt x="696410" y="-2880"/>
                  <a:pt x="928418" y="9939"/>
                  <a:pt x="1037590" y="0"/>
                </a:cubicBezTo>
                <a:cubicBezTo>
                  <a:pt x="1146762" y="-9939"/>
                  <a:pt x="1293445" y="-6801"/>
                  <a:pt x="1489364" y="0"/>
                </a:cubicBezTo>
                <a:cubicBezTo>
                  <a:pt x="1496190" y="115344"/>
                  <a:pt x="1495896" y="246378"/>
                  <a:pt x="1489364" y="338554"/>
                </a:cubicBezTo>
                <a:cubicBezTo>
                  <a:pt x="1390673" y="331935"/>
                  <a:pt x="1151216" y="324374"/>
                  <a:pt x="1022697" y="338554"/>
                </a:cubicBezTo>
                <a:cubicBezTo>
                  <a:pt x="894178" y="352734"/>
                  <a:pt x="681206" y="336593"/>
                  <a:pt x="526242" y="338554"/>
                </a:cubicBezTo>
                <a:cubicBezTo>
                  <a:pt x="371279" y="340515"/>
                  <a:pt x="122802" y="364863"/>
                  <a:pt x="0" y="338554"/>
                </a:cubicBezTo>
                <a:cubicBezTo>
                  <a:pt x="-576" y="255260"/>
                  <a:pt x="1568" y="159055"/>
                  <a:pt x="0" y="0"/>
                </a:cubicBezTo>
                <a:close/>
              </a:path>
              <a:path w="1489364" h="338554" stroke="0" extrusionOk="0">
                <a:moveTo>
                  <a:pt x="0" y="0"/>
                </a:moveTo>
                <a:cubicBezTo>
                  <a:pt x="208082" y="19434"/>
                  <a:pt x="241694" y="12767"/>
                  <a:pt x="481561" y="0"/>
                </a:cubicBezTo>
                <a:cubicBezTo>
                  <a:pt x="721428" y="-12767"/>
                  <a:pt x="818940" y="6205"/>
                  <a:pt x="933335" y="0"/>
                </a:cubicBezTo>
                <a:cubicBezTo>
                  <a:pt x="1047730" y="-6205"/>
                  <a:pt x="1280942" y="-13646"/>
                  <a:pt x="1489364" y="0"/>
                </a:cubicBezTo>
                <a:cubicBezTo>
                  <a:pt x="1480930" y="98340"/>
                  <a:pt x="1478479" y="172793"/>
                  <a:pt x="1489364" y="338554"/>
                </a:cubicBezTo>
                <a:cubicBezTo>
                  <a:pt x="1264179" y="337498"/>
                  <a:pt x="1123840" y="359371"/>
                  <a:pt x="1022697" y="338554"/>
                </a:cubicBezTo>
                <a:cubicBezTo>
                  <a:pt x="921554" y="317737"/>
                  <a:pt x="656451" y="338533"/>
                  <a:pt x="496455" y="338554"/>
                </a:cubicBezTo>
                <a:cubicBezTo>
                  <a:pt x="336459" y="338575"/>
                  <a:pt x="204372" y="359653"/>
                  <a:pt x="0" y="338554"/>
                </a:cubicBezTo>
                <a:cubicBezTo>
                  <a:pt x="7027" y="256353"/>
                  <a:pt x="-1773" y="7790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my_abs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(7)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6C4261-CB94-8645-A1D4-33201EFEBD82}"/>
              </a:ext>
            </a:extLst>
          </p:cNvPr>
          <p:cNvSpPr/>
          <p:nvPr/>
        </p:nvSpPr>
        <p:spPr>
          <a:xfrm>
            <a:off x="2105616" y="5702582"/>
            <a:ext cx="3538616" cy="584775"/>
          </a:xfrm>
          <a:custGeom>
            <a:avLst/>
            <a:gdLst>
              <a:gd name="connsiteX0" fmla="*/ 0 w 3538616"/>
              <a:gd name="connsiteY0" fmla="*/ 0 h 584775"/>
              <a:gd name="connsiteX1" fmla="*/ 660542 w 3538616"/>
              <a:gd name="connsiteY1" fmla="*/ 0 h 584775"/>
              <a:gd name="connsiteX2" fmla="*/ 1285697 w 3538616"/>
              <a:gd name="connsiteY2" fmla="*/ 0 h 584775"/>
              <a:gd name="connsiteX3" fmla="*/ 1910853 w 3538616"/>
              <a:gd name="connsiteY3" fmla="*/ 0 h 584775"/>
              <a:gd name="connsiteX4" fmla="*/ 2394463 w 3538616"/>
              <a:gd name="connsiteY4" fmla="*/ 0 h 584775"/>
              <a:gd name="connsiteX5" fmla="*/ 2913461 w 3538616"/>
              <a:gd name="connsiteY5" fmla="*/ 0 h 584775"/>
              <a:gd name="connsiteX6" fmla="*/ 3538616 w 3538616"/>
              <a:gd name="connsiteY6" fmla="*/ 0 h 584775"/>
              <a:gd name="connsiteX7" fmla="*/ 3538616 w 3538616"/>
              <a:gd name="connsiteY7" fmla="*/ 584775 h 584775"/>
              <a:gd name="connsiteX8" fmla="*/ 2948847 w 3538616"/>
              <a:gd name="connsiteY8" fmla="*/ 584775 h 584775"/>
              <a:gd name="connsiteX9" fmla="*/ 2465236 w 3538616"/>
              <a:gd name="connsiteY9" fmla="*/ 584775 h 584775"/>
              <a:gd name="connsiteX10" fmla="*/ 1981625 w 3538616"/>
              <a:gd name="connsiteY10" fmla="*/ 584775 h 584775"/>
              <a:gd name="connsiteX11" fmla="*/ 1356469 w 3538616"/>
              <a:gd name="connsiteY11" fmla="*/ 584775 h 584775"/>
              <a:gd name="connsiteX12" fmla="*/ 837472 w 3538616"/>
              <a:gd name="connsiteY12" fmla="*/ 584775 h 584775"/>
              <a:gd name="connsiteX13" fmla="*/ 0 w 3538616"/>
              <a:gd name="connsiteY13" fmla="*/ 584775 h 584775"/>
              <a:gd name="connsiteX14" fmla="*/ 0 w 3538616"/>
              <a:gd name="connsiteY1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38616" h="584775" fill="none" extrusionOk="0">
                <a:moveTo>
                  <a:pt x="0" y="0"/>
                </a:moveTo>
                <a:cubicBezTo>
                  <a:pt x="225830" y="-12945"/>
                  <a:pt x="479516" y="15239"/>
                  <a:pt x="660542" y="0"/>
                </a:cubicBezTo>
                <a:cubicBezTo>
                  <a:pt x="841568" y="-15239"/>
                  <a:pt x="1015620" y="-23243"/>
                  <a:pt x="1285697" y="0"/>
                </a:cubicBezTo>
                <a:cubicBezTo>
                  <a:pt x="1555775" y="23243"/>
                  <a:pt x="1785649" y="-28426"/>
                  <a:pt x="1910853" y="0"/>
                </a:cubicBezTo>
                <a:cubicBezTo>
                  <a:pt x="2036057" y="28426"/>
                  <a:pt x="2172017" y="-10142"/>
                  <a:pt x="2394463" y="0"/>
                </a:cubicBezTo>
                <a:cubicBezTo>
                  <a:pt x="2616909" y="10142"/>
                  <a:pt x="2732541" y="-12923"/>
                  <a:pt x="2913461" y="0"/>
                </a:cubicBezTo>
                <a:cubicBezTo>
                  <a:pt x="3094381" y="12923"/>
                  <a:pt x="3264772" y="22957"/>
                  <a:pt x="3538616" y="0"/>
                </a:cubicBezTo>
                <a:cubicBezTo>
                  <a:pt x="3556935" y="145862"/>
                  <a:pt x="3517924" y="433896"/>
                  <a:pt x="3538616" y="584775"/>
                </a:cubicBezTo>
                <a:cubicBezTo>
                  <a:pt x="3340824" y="580171"/>
                  <a:pt x="3222116" y="613043"/>
                  <a:pt x="2948847" y="584775"/>
                </a:cubicBezTo>
                <a:cubicBezTo>
                  <a:pt x="2675578" y="556507"/>
                  <a:pt x="2628844" y="597287"/>
                  <a:pt x="2465236" y="584775"/>
                </a:cubicBezTo>
                <a:cubicBezTo>
                  <a:pt x="2301628" y="572263"/>
                  <a:pt x="2165478" y="581272"/>
                  <a:pt x="1981625" y="584775"/>
                </a:cubicBezTo>
                <a:cubicBezTo>
                  <a:pt x="1797772" y="588278"/>
                  <a:pt x="1608145" y="554624"/>
                  <a:pt x="1356469" y="584775"/>
                </a:cubicBezTo>
                <a:cubicBezTo>
                  <a:pt x="1104793" y="614926"/>
                  <a:pt x="992313" y="597594"/>
                  <a:pt x="837472" y="584775"/>
                </a:cubicBezTo>
                <a:cubicBezTo>
                  <a:pt x="682631" y="571956"/>
                  <a:pt x="288551" y="579252"/>
                  <a:pt x="0" y="584775"/>
                </a:cubicBezTo>
                <a:cubicBezTo>
                  <a:pt x="-6303" y="445539"/>
                  <a:pt x="-13732" y="241777"/>
                  <a:pt x="0" y="0"/>
                </a:cubicBezTo>
                <a:close/>
              </a:path>
              <a:path w="3538616" h="584775" stroke="0" extrusionOk="0">
                <a:moveTo>
                  <a:pt x="0" y="0"/>
                </a:moveTo>
                <a:cubicBezTo>
                  <a:pt x="157640" y="24815"/>
                  <a:pt x="369497" y="-13634"/>
                  <a:pt x="554383" y="0"/>
                </a:cubicBezTo>
                <a:cubicBezTo>
                  <a:pt x="739269" y="13634"/>
                  <a:pt x="809905" y="22369"/>
                  <a:pt x="1037994" y="0"/>
                </a:cubicBezTo>
                <a:cubicBezTo>
                  <a:pt x="1266083" y="-22369"/>
                  <a:pt x="1468019" y="5731"/>
                  <a:pt x="1698536" y="0"/>
                </a:cubicBezTo>
                <a:cubicBezTo>
                  <a:pt x="1929053" y="-5731"/>
                  <a:pt x="2019880" y="17940"/>
                  <a:pt x="2252919" y="0"/>
                </a:cubicBezTo>
                <a:cubicBezTo>
                  <a:pt x="2485958" y="-17940"/>
                  <a:pt x="2561689" y="16781"/>
                  <a:pt x="2807302" y="0"/>
                </a:cubicBezTo>
                <a:cubicBezTo>
                  <a:pt x="3052915" y="-16781"/>
                  <a:pt x="3339479" y="-4448"/>
                  <a:pt x="3538616" y="0"/>
                </a:cubicBezTo>
                <a:cubicBezTo>
                  <a:pt x="3535855" y="282673"/>
                  <a:pt x="3538233" y="341227"/>
                  <a:pt x="3538616" y="584775"/>
                </a:cubicBezTo>
                <a:cubicBezTo>
                  <a:pt x="3330764" y="607450"/>
                  <a:pt x="3188719" y="597476"/>
                  <a:pt x="2948847" y="584775"/>
                </a:cubicBezTo>
                <a:cubicBezTo>
                  <a:pt x="2708975" y="572074"/>
                  <a:pt x="2591742" y="573579"/>
                  <a:pt x="2465236" y="584775"/>
                </a:cubicBezTo>
                <a:cubicBezTo>
                  <a:pt x="2338730" y="595971"/>
                  <a:pt x="2105194" y="608424"/>
                  <a:pt x="1875466" y="584775"/>
                </a:cubicBezTo>
                <a:cubicBezTo>
                  <a:pt x="1645738" y="561127"/>
                  <a:pt x="1427092" y="556112"/>
                  <a:pt x="1285697" y="584775"/>
                </a:cubicBezTo>
                <a:cubicBezTo>
                  <a:pt x="1144302" y="613438"/>
                  <a:pt x="916551" y="559768"/>
                  <a:pt x="731314" y="584775"/>
                </a:cubicBezTo>
                <a:cubicBezTo>
                  <a:pt x="546077" y="609782"/>
                  <a:pt x="240005" y="615832"/>
                  <a:pt x="0" y="584775"/>
                </a:cubicBezTo>
                <a:cubicBezTo>
                  <a:pt x="8947" y="456293"/>
                  <a:pt x="29051" y="25000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n &lt; 0: return n * -1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else: return 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16BA69-03B5-F147-84D6-F870A7E7996E}"/>
              </a:ext>
            </a:extLst>
          </p:cNvPr>
          <p:cNvSpPr/>
          <p:nvPr/>
        </p:nvSpPr>
        <p:spPr>
          <a:xfrm>
            <a:off x="4899550" y="5702582"/>
            <a:ext cx="744682" cy="338554"/>
          </a:xfrm>
          <a:custGeom>
            <a:avLst/>
            <a:gdLst>
              <a:gd name="connsiteX0" fmla="*/ 0 w 744682"/>
              <a:gd name="connsiteY0" fmla="*/ 0 h 338554"/>
              <a:gd name="connsiteX1" fmla="*/ 364894 w 744682"/>
              <a:gd name="connsiteY1" fmla="*/ 0 h 338554"/>
              <a:gd name="connsiteX2" fmla="*/ 744682 w 744682"/>
              <a:gd name="connsiteY2" fmla="*/ 0 h 338554"/>
              <a:gd name="connsiteX3" fmla="*/ 744682 w 744682"/>
              <a:gd name="connsiteY3" fmla="*/ 338554 h 338554"/>
              <a:gd name="connsiteX4" fmla="*/ 394681 w 744682"/>
              <a:gd name="connsiteY4" fmla="*/ 338554 h 338554"/>
              <a:gd name="connsiteX5" fmla="*/ 0 w 744682"/>
              <a:gd name="connsiteY5" fmla="*/ 338554 h 338554"/>
              <a:gd name="connsiteX6" fmla="*/ 0 w 744682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682" h="338554" fill="none" extrusionOk="0">
                <a:moveTo>
                  <a:pt x="0" y="0"/>
                </a:moveTo>
                <a:cubicBezTo>
                  <a:pt x="132818" y="-2753"/>
                  <a:pt x="213305" y="-1646"/>
                  <a:pt x="364894" y="0"/>
                </a:cubicBezTo>
                <a:cubicBezTo>
                  <a:pt x="516483" y="1646"/>
                  <a:pt x="573140" y="17640"/>
                  <a:pt x="744682" y="0"/>
                </a:cubicBezTo>
                <a:cubicBezTo>
                  <a:pt x="744233" y="99080"/>
                  <a:pt x="741294" y="190534"/>
                  <a:pt x="744682" y="338554"/>
                </a:cubicBezTo>
                <a:cubicBezTo>
                  <a:pt x="651200" y="322864"/>
                  <a:pt x="521796" y="342602"/>
                  <a:pt x="394681" y="338554"/>
                </a:cubicBezTo>
                <a:cubicBezTo>
                  <a:pt x="267566" y="334506"/>
                  <a:pt x="133053" y="355794"/>
                  <a:pt x="0" y="338554"/>
                </a:cubicBezTo>
                <a:cubicBezTo>
                  <a:pt x="784" y="208727"/>
                  <a:pt x="-15516" y="75634"/>
                  <a:pt x="0" y="0"/>
                </a:cubicBezTo>
                <a:close/>
              </a:path>
              <a:path w="744682" h="338554" stroke="0" extrusionOk="0">
                <a:moveTo>
                  <a:pt x="0" y="0"/>
                </a:moveTo>
                <a:cubicBezTo>
                  <a:pt x="178751" y="15073"/>
                  <a:pt x="201175" y="4933"/>
                  <a:pt x="364894" y="0"/>
                </a:cubicBezTo>
                <a:cubicBezTo>
                  <a:pt x="528613" y="-4933"/>
                  <a:pt x="664164" y="11796"/>
                  <a:pt x="744682" y="0"/>
                </a:cubicBezTo>
                <a:cubicBezTo>
                  <a:pt x="735724" y="134781"/>
                  <a:pt x="737767" y="266098"/>
                  <a:pt x="744682" y="338554"/>
                </a:cubicBezTo>
                <a:cubicBezTo>
                  <a:pt x="573168" y="327469"/>
                  <a:pt x="526828" y="343473"/>
                  <a:pt x="364894" y="338554"/>
                </a:cubicBezTo>
                <a:cubicBezTo>
                  <a:pt x="202960" y="333635"/>
                  <a:pt x="121284" y="350335"/>
                  <a:pt x="0" y="338554"/>
                </a:cubicBezTo>
                <a:cubicBezTo>
                  <a:pt x="818" y="176047"/>
                  <a:pt x="-1861" y="13278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04685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 : 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A94061-85C9-3C41-A2B6-07784C555ACD}"/>
              </a:ext>
            </a:extLst>
          </p:cNvPr>
          <p:cNvSpPr/>
          <p:nvPr/>
        </p:nvSpPr>
        <p:spPr>
          <a:xfrm>
            <a:off x="5891003" y="5702582"/>
            <a:ext cx="3538616" cy="584775"/>
          </a:xfrm>
          <a:custGeom>
            <a:avLst/>
            <a:gdLst>
              <a:gd name="connsiteX0" fmla="*/ 0 w 3538616"/>
              <a:gd name="connsiteY0" fmla="*/ 0 h 584775"/>
              <a:gd name="connsiteX1" fmla="*/ 660542 w 3538616"/>
              <a:gd name="connsiteY1" fmla="*/ 0 h 584775"/>
              <a:gd name="connsiteX2" fmla="*/ 1285697 w 3538616"/>
              <a:gd name="connsiteY2" fmla="*/ 0 h 584775"/>
              <a:gd name="connsiteX3" fmla="*/ 1910853 w 3538616"/>
              <a:gd name="connsiteY3" fmla="*/ 0 h 584775"/>
              <a:gd name="connsiteX4" fmla="*/ 2394463 w 3538616"/>
              <a:gd name="connsiteY4" fmla="*/ 0 h 584775"/>
              <a:gd name="connsiteX5" fmla="*/ 2913461 w 3538616"/>
              <a:gd name="connsiteY5" fmla="*/ 0 h 584775"/>
              <a:gd name="connsiteX6" fmla="*/ 3538616 w 3538616"/>
              <a:gd name="connsiteY6" fmla="*/ 0 h 584775"/>
              <a:gd name="connsiteX7" fmla="*/ 3538616 w 3538616"/>
              <a:gd name="connsiteY7" fmla="*/ 584775 h 584775"/>
              <a:gd name="connsiteX8" fmla="*/ 2948847 w 3538616"/>
              <a:gd name="connsiteY8" fmla="*/ 584775 h 584775"/>
              <a:gd name="connsiteX9" fmla="*/ 2465236 w 3538616"/>
              <a:gd name="connsiteY9" fmla="*/ 584775 h 584775"/>
              <a:gd name="connsiteX10" fmla="*/ 1981625 w 3538616"/>
              <a:gd name="connsiteY10" fmla="*/ 584775 h 584775"/>
              <a:gd name="connsiteX11" fmla="*/ 1356469 w 3538616"/>
              <a:gd name="connsiteY11" fmla="*/ 584775 h 584775"/>
              <a:gd name="connsiteX12" fmla="*/ 837472 w 3538616"/>
              <a:gd name="connsiteY12" fmla="*/ 584775 h 584775"/>
              <a:gd name="connsiteX13" fmla="*/ 0 w 3538616"/>
              <a:gd name="connsiteY13" fmla="*/ 584775 h 584775"/>
              <a:gd name="connsiteX14" fmla="*/ 0 w 3538616"/>
              <a:gd name="connsiteY1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38616" h="584775" fill="none" extrusionOk="0">
                <a:moveTo>
                  <a:pt x="0" y="0"/>
                </a:moveTo>
                <a:cubicBezTo>
                  <a:pt x="225830" y="-12945"/>
                  <a:pt x="479516" y="15239"/>
                  <a:pt x="660542" y="0"/>
                </a:cubicBezTo>
                <a:cubicBezTo>
                  <a:pt x="841568" y="-15239"/>
                  <a:pt x="1015620" y="-23243"/>
                  <a:pt x="1285697" y="0"/>
                </a:cubicBezTo>
                <a:cubicBezTo>
                  <a:pt x="1555775" y="23243"/>
                  <a:pt x="1785649" y="-28426"/>
                  <a:pt x="1910853" y="0"/>
                </a:cubicBezTo>
                <a:cubicBezTo>
                  <a:pt x="2036057" y="28426"/>
                  <a:pt x="2172017" y="-10142"/>
                  <a:pt x="2394463" y="0"/>
                </a:cubicBezTo>
                <a:cubicBezTo>
                  <a:pt x="2616909" y="10142"/>
                  <a:pt x="2732541" y="-12923"/>
                  <a:pt x="2913461" y="0"/>
                </a:cubicBezTo>
                <a:cubicBezTo>
                  <a:pt x="3094381" y="12923"/>
                  <a:pt x="3264772" y="22957"/>
                  <a:pt x="3538616" y="0"/>
                </a:cubicBezTo>
                <a:cubicBezTo>
                  <a:pt x="3556935" y="145862"/>
                  <a:pt x="3517924" y="433896"/>
                  <a:pt x="3538616" y="584775"/>
                </a:cubicBezTo>
                <a:cubicBezTo>
                  <a:pt x="3340824" y="580171"/>
                  <a:pt x="3222116" y="613043"/>
                  <a:pt x="2948847" y="584775"/>
                </a:cubicBezTo>
                <a:cubicBezTo>
                  <a:pt x="2675578" y="556507"/>
                  <a:pt x="2628844" y="597287"/>
                  <a:pt x="2465236" y="584775"/>
                </a:cubicBezTo>
                <a:cubicBezTo>
                  <a:pt x="2301628" y="572263"/>
                  <a:pt x="2165478" y="581272"/>
                  <a:pt x="1981625" y="584775"/>
                </a:cubicBezTo>
                <a:cubicBezTo>
                  <a:pt x="1797772" y="588278"/>
                  <a:pt x="1608145" y="554624"/>
                  <a:pt x="1356469" y="584775"/>
                </a:cubicBezTo>
                <a:cubicBezTo>
                  <a:pt x="1104793" y="614926"/>
                  <a:pt x="992313" y="597594"/>
                  <a:pt x="837472" y="584775"/>
                </a:cubicBezTo>
                <a:cubicBezTo>
                  <a:pt x="682631" y="571956"/>
                  <a:pt x="288551" y="579252"/>
                  <a:pt x="0" y="584775"/>
                </a:cubicBezTo>
                <a:cubicBezTo>
                  <a:pt x="-6303" y="445539"/>
                  <a:pt x="-13732" y="241777"/>
                  <a:pt x="0" y="0"/>
                </a:cubicBezTo>
                <a:close/>
              </a:path>
              <a:path w="3538616" h="584775" stroke="0" extrusionOk="0">
                <a:moveTo>
                  <a:pt x="0" y="0"/>
                </a:moveTo>
                <a:cubicBezTo>
                  <a:pt x="157640" y="24815"/>
                  <a:pt x="369497" y="-13634"/>
                  <a:pt x="554383" y="0"/>
                </a:cubicBezTo>
                <a:cubicBezTo>
                  <a:pt x="739269" y="13634"/>
                  <a:pt x="809905" y="22369"/>
                  <a:pt x="1037994" y="0"/>
                </a:cubicBezTo>
                <a:cubicBezTo>
                  <a:pt x="1266083" y="-22369"/>
                  <a:pt x="1468019" y="5731"/>
                  <a:pt x="1698536" y="0"/>
                </a:cubicBezTo>
                <a:cubicBezTo>
                  <a:pt x="1929053" y="-5731"/>
                  <a:pt x="2019880" y="17940"/>
                  <a:pt x="2252919" y="0"/>
                </a:cubicBezTo>
                <a:cubicBezTo>
                  <a:pt x="2485958" y="-17940"/>
                  <a:pt x="2561689" y="16781"/>
                  <a:pt x="2807302" y="0"/>
                </a:cubicBezTo>
                <a:cubicBezTo>
                  <a:pt x="3052915" y="-16781"/>
                  <a:pt x="3339479" y="-4448"/>
                  <a:pt x="3538616" y="0"/>
                </a:cubicBezTo>
                <a:cubicBezTo>
                  <a:pt x="3535855" y="282673"/>
                  <a:pt x="3538233" y="341227"/>
                  <a:pt x="3538616" y="584775"/>
                </a:cubicBezTo>
                <a:cubicBezTo>
                  <a:pt x="3330764" y="607450"/>
                  <a:pt x="3188719" y="597476"/>
                  <a:pt x="2948847" y="584775"/>
                </a:cubicBezTo>
                <a:cubicBezTo>
                  <a:pt x="2708975" y="572074"/>
                  <a:pt x="2591742" y="573579"/>
                  <a:pt x="2465236" y="584775"/>
                </a:cubicBezTo>
                <a:cubicBezTo>
                  <a:pt x="2338730" y="595971"/>
                  <a:pt x="2105194" y="608424"/>
                  <a:pt x="1875466" y="584775"/>
                </a:cubicBezTo>
                <a:cubicBezTo>
                  <a:pt x="1645738" y="561127"/>
                  <a:pt x="1427092" y="556112"/>
                  <a:pt x="1285697" y="584775"/>
                </a:cubicBezTo>
                <a:cubicBezTo>
                  <a:pt x="1144302" y="613438"/>
                  <a:pt x="916551" y="559768"/>
                  <a:pt x="731314" y="584775"/>
                </a:cubicBezTo>
                <a:cubicBezTo>
                  <a:pt x="546077" y="609782"/>
                  <a:pt x="240005" y="615832"/>
                  <a:pt x="0" y="584775"/>
                </a:cubicBezTo>
                <a:cubicBezTo>
                  <a:pt x="8947" y="456293"/>
                  <a:pt x="29051" y="25000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return n * -1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else: return 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7C5704-3F12-604A-8D65-B1A6CE670829}"/>
              </a:ext>
            </a:extLst>
          </p:cNvPr>
          <p:cNvSpPr/>
          <p:nvPr/>
        </p:nvSpPr>
        <p:spPr>
          <a:xfrm>
            <a:off x="8648720" y="5702582"/>
            <a:ext cx="780899" cy="338554"/>
          </a:xfrm>
          <a:custGeom>
            <a:avLst/>
            <a:gdLst>
              <a:gd name="connsiteX0" fmla="*/ 0 w 780899"/>
              <a:gd name="connsiteY0" fmla="*/ 0 h 338554"/>
              <a:gd name="connsiteX1" fmla="*/ 382641 w 780899"/>
              <a:gd name="connsiteY1" fmla="*/ 0 h 338554"/>
              <a:gd name="connsiteX2" fmla="*/ 780899 w 780899"/>
              <a:gd name="connsiteY2" fmla="*/ 0 h 338554"/>
              <a:gd name="connsiteX3" fmla="*/ 780899 w 780899"/>
              <a:gd name="connsiteY3" fmla="*/ 338554 h 338554"/>
              <a:gd name="connsiteX4" fmla="*/ 413876 w 780899"/>
              <a:gd name="connsiteY4" fmla="*/ 338554 h 338554"/>
              <a:gd name="connsiteX5" fmla="*/ 0 w 780899"/>
              <a:gd name="connsiteY5" fmla="*/ 338554 h 338554"/>
              <a:gd name="connsiteX6" fmla="*/ 0 w 780899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0899" h="338554" fill="none" extrusionOk="0">
                <a:moveTo>
                  <a:pt x="0" y="0"/>
                </a:moveTo>
                <a:cubicBezTo>
                  <a:pt x="103386" y="5829"/>
                  <a:pt x="288575" y="-9728"/>
                  <a:pt x="382641" y="0"/>
                </a:cubicBezTo>
                <a:cubicBezTo>
                  <a:pt x="476707" y="9728"/>
                  <a:pt x="619324" y="-3309"/>
                  <a:pt x="780899" y="0"/>
                </a:cubicBezTo>
                <a:cubicBezTo>
                  <a:pt x="780450" y="99080"/>
                  <a:pt x="777511" y="190534"/>
                  <a:pt x="780899" y="338554"/>
                </a:cubicBezTo>
                <a:cubicBezTo>
                  <a:pt x="675092" y="328623"/>
                  <a:pt x="502700" y="343033"/>
                  <a:pt x="413876" y="338554"/>
                </a:cubicBezTo>
                <a:cubicBezTo>
                  <a:pt x="325052" y="334075"/>
                  <a:pt x="125987" y="332145"/>
                  <a:pt x="0" y="338554"/>
                </a:cubicBezTo>
                <a:cubicBezTo>
                  <a:pt x="784" y="208727"/>
                  <a:pt x="-15516" y="75634"/>
                  <a:pt x="0" y="0"/>
                </a:cubicBezTo>
                <a:close/>
              </a:path>
              <a:path w="780899" h="338554" stroke="0" extrusionOk="0">
                <a:moveTo>
                  <a:pt x="0" y="0"/>
                </a:moveTo>
                <a:cubicBezTo>
                  <a:pt x="95196" y="17658"/>
                  <a:pt x="243910" y="-9555"/>
                  <a:pt x="382641" y="0"/>
                </a:cubicBezTo>
                <a:cubicBezTo>
                  <a:pt x="521372" y="9555"/>
                  <a:pt x="596387" y="-2936"/>
                  <a:pt x="780899" y="0"/>
                </a:cubicBezTo>
                <a:cubicBezTo>
                  <a:pt x="771941" y="134781"/>
                  <a:pt x="773984" y="266098"/>
                  <a:pt x="780899" y="338554"/>
                </a:cubicBezTo>
                <a:cubicBezTo>
                  <a:pt x="681445" y="352002"/>
                  <a:pt x="538171" y="350132"/>
                  <a:pt x="382641" y="338554"/>
                </a:cubicBezTo>
                <a:cubicBezTo>
                  <a:pt x="227111" y="326976"/>
                  <a:pt x="161555" y="328321"/>
                  <a:pt x="0" y="338554"/>
                </a:cubicBezTo>
                <a:cubicBezTo>
                  <a:pt x="818" y="176047"/>
                  <a:pt x="-1861" y="13278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04685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 : 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03F7C5-A2DE-784F-ABE6-D205BBBC17BB}"/>
              </a:ext>
            </a:extLst>
          </p:cNvPr>
          <p:cNvSpPr/>
          <p:nvPr/>
        </p:nvSpPr>
        <p:spPr>
          <a:xfrm>
            <a:off x="9676390" y="5702582"/>
            <a:ext cx="1818355" cy="584775"/>
          </a:xfrm>
          <a:custGeom>
            <a:avLst/>
            <a:gdLst>
              <a:gd name="connsiteX0" fmla="*/ 0 w 1818355"/>
              <a:gd name="connsiteY0" fmla="*/ 0 h 584775"/>
              <a:gd name="connsiteX1" fmla="*/ 642485 w 1818355"/>
              <a:gd name="connsiteY1" fmla="*/ 0 h 584775"/>
              <a:gd name="connsiteX2" fmla="*/ 1266787 w 1818355"/>
              <a:gd name="connsiteY2" fmla="*/ 0 h 584775"/>
              <a:gd name="connsiteX3" fmla="*/ 1818355 w 1818355"/>
              <a:gd name="connsiteY3" fmla="*/ 0 h 584775"/>
              <a:gd name="connsiteX4" fmla="*/ 1818355 w 1818355"/>
              <a:gd name="connsiteY4" fmla="*/ 584775 h 584775"/>
              <a:gd name="connsiteX5" fmla="*/ 1248604 w 1818355"/>
              <a:gd name="connsiteY5" fmla="*/ 584775 h 584775"/>
              <a:gd name="connsiteX6" fmla="*/ 642485 w 1818355"/>
              <a:gd name="connsiteY6" fmla="*/ 584775 h 584775"/>
              <a:gd name="connsiteX7" fmla="*/ 0 w 1818355"/>
              <a:gd name="connsiteY7" fmla="*/ 584775 h 584775"/>
              <a:gd name="connsiteX8" fmla="*/ 0 w 1818355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8355" h="584775" fill="none" extrusionOk="0">
                <a:moveTo>
                  <a:pt x="0" y="0"/>
                </a:moveTo>
                <a:cubicBezTo>
                  <a:pt x="149188" y="-19752"/>
                  <a:pt x="394813" y="5294"/>
                  <a:pt x="642485" y="0"/>
                </a:cubicBezTo>
                <a:cubicBezTo>
                  <a:pt x="890158" y="-5294"/>
                  <a:pt x="1004012" y="11361"/>
                  <a:pt x="1266787" y="0"/>
                </a:cubicBezTo>
                <a:cubicBezTo>
                  <a:pt x="1529562" y="-11361"/>
                  <a:pt x="1637446" y="4402"/>
                  <a:pt x="1818355" y="0"/>
                </a:cubicBezTo>
                <a:cubicBezTo>
                  <a:pt x="1790940" y="179062"/>
                  <a:pt x="1809408" y="303915"/>
                  <a:pt x="1818355" y="584775"/>
                </a:cubicBezTo>
                <a:cubicBezTo>
                  <a:pt x="1614307" y="583968"/>
                  <a:pt x="1525570" y="589905"/>
                  <a:pt x="1248604" y="584775"/>
                </a:cubicBezTo>
                <a:cubicBezTo>
                  <a:pt x="971638" y="579645"/>
                  <a:pt x="939675" y="597930"/>
                  <a:pt x="642485" y="584775"/>
                </a:cubicBezTo>
                <a:cubicBezTo>
                  <a:pt x="345295" y="571620"/>
                  <a:pt x="245957" y="556706"/>
                  <a:pt x="0" y="584775"/>
                </a:cubicBezTo>
                <a:cubicBezTo>
                  <a:pt x="2680" y="301565"/>
                  <a:pt x="1607" y="244936"/>
                  <a:pt x="0" y="0"/>
                </a:cubicBezTo>
                <a:close/>
              </a:path>
              <a:path w="1818355" h="584775" stroke="0" extrusionOk="0">
                <a:moveTo>
                  <a:pt x="0" y="0"/>
                </a:moveTo>
                <a:cubicBezTo>
                  <a:pt x="143501" y="6885"/>
                  <a:pt x="339717" y="-29050"/>
                  <a:pt x="587935" y="0"/>
                </a:cubicBezTo>
                <a:cubicBezTo>
                  <a:pt x="836153" y="29050"/>
                  <a:pt x="1019774" y="-3582"/>
                  <a:pt x="1139502" y="0"/>
                </a:cubicBezTo>
                <a:cubicBezTo>
                  <a:pt x="1259230" y="3582"/>
                  <a:pt x="1509068" y="-17375"/>
                  <a:pt x="1818355" y="0"/>
                </a:cubicBezTo>
                <a:cubicBezTo>
                  <a:pt x="1800686" y="227626"/>
                  <a:pt x="1838089" y="341921"/>
                  <a:pt x="1818355" y="584775"/>
                </a:cubicBezTo>
                <a:cubicBezTo>
                  <a:pt x="1576152" y="596236"/>
                  <a:pt x="1433029" y="588838"/>
                  <a:pt x="1248604" y="584775"/>
                </a:cubicBezTo>
                <a:cubicBezTo>
                  <a:pt x="1064179" y="580712"/>
                  <a:pt x="845037" y="559357"/>
                  <a:pt x="606118" y="584775"/>
                </a:cubicBezTo>
                <a:cubicBezTo>
                  <a:pt x="367199" y="610193"/>
                  <a:pt x="301290" y="612693"/>
                  <a:pt x="0" y="584775"/>
                </a:cubicBezTo>
                <a:cubicBezTo>
                  <a:pt x="25670" y="459023"/>
                  <a:pt x="-4323" y="21793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CA4A7-5B11-1245-AA51-3CE228892D75}"/>
              </a:ext>
            </a:extLst>
          </p:cNvPr>
          <p:cNvSpPr/>
          <p:nvPr/>
        </p:nvSpPr>
        <p:spPr>
          <a:xfrm>
            <a:off x="11738421" y="5702582"/>
            <a:ext cx="288242" cy="338554"/>
          </a:xfrm>
          <a:custGeom>
            <a:avLst/>
            <a:gdLst>
              <a:gd name="connsiteX0" fmla="*/ 0 w 288242"/>
              <a:gd name="connsiteY0" fmla="*/ 0 h 338554"/>
              <a:gd name="connsiteX1" fmla="*/ 288242 w 288242"/>
              <a:gd name="connsiteY1" fmla="*/ 0 h 338554"/>
              <a:gd name="connsiteX2" fmla="*/ 288242 w 288242"/>
              <a:gd name="connsiteY2" fmla="*/ 338554 h 338554"/>
              <a:gd name="connsiteX3" fmla="*/ 0 w 288242"/>
              <a:gd name="connsiteY3" fmla="*/ 338554 h 338554"/>
              <a:gd name="connsiteX4" fmla="*/ 0 w 288242"/>
              <a:gd name="connsiteY4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242" h="338554" fill="none" extrusionOk="0">
                <a:moveTo>
                  <a:pt x="0" y="0"/>
                </a:moveTo>
                <a:cubicBezTo>
                  <a:pt x="88189" y="-8671"/>
                  <a:pt x="201571" y="-8902"/>
                  <a:pt x="288242" y="0"/>
                </a:cubicBezTo>
                <a:cubicBezTo>
                  <a:pt x="278903" y="93028"/>
                  <a:pt x="281215" y="183767"/>
                  <a:pt x="288242" y="338554"/>
                </a:cubicBezTo>
                <a:cubicBezTo>
                  <a:pt x="149051" y="339511"/>
                  <a:pt x="128712" y="331454"/>
                  <a:pt x="0" y="338554"/>
                </a:cubicBezTo>
                <a:cubicBezTo>
                  <a:pt x="5472" y="169413"/>
                  <a:pt x="-13584" y="127303"/>
                  <a:pt x="0" y="0"/>
                </a:cubicBezTo>
                <a:close/>
              </a:path>
              <a:path w="288242" h="338554" stroke="0" extrusionOk="0">
                <a:moveTo>
                  <a:pt x="0" y="0"/>
                </a:moveTo>
                <a:cubicBezTo>
                  <a:pt x="78719" y="370"/>
                  <a:pt x="223183" y="-13538"/>
                  <a:pt x="288242" y="0"/>
                </a:cubicBezTo>
                <a:cubicBezTo>
                  <a:pt x="286091" y="142513"/>
                  <a:pt x="293970" y="243145"/>
                  <a:pt x="288242" y="338554"/>
                </a:cubicBezTo>
                <a:cubicBezTo>
                  <a:pt x="217327" y="345719"/>
                  <a:pt x="90561" y="352781"/>
                  <a:pt x="0" y="338554"/>
                </a:cubicBezTo>
                <a:cubicBezTo>
                  <a:pt x="-6722" y="246800"/>
                  <a:pt x="-5886" y="115207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FFA863-E817-1C47-B5BE-16103714D307}"/>
              </a:ext>
            </a:extLst>
          </p:cNvPr>
          <p:cNvSpPr/>
          <p:nvPr/>
        </p:nvSpPr>
        <p:spPr>
          <a:xfrm>
            <a:off x="10730970" y="5702582"/>
            <a:ext cx="763776" cy="338554"/>
          </a:xfrm>
          <a:custGeom>
            <a:avLst/>
            <a:gdLst>
              <a:gd name="connsiteX0" fmla="*/ 0 w 763776"/>
              <a:gd name="connsiteY0" fmla="*/ 0 h 338554"/>
              <a:gd name="connsiteX1" fmla="*/ 374250 w 763776"/>
              <a:gd name="connsiteY1" fmla="*/ 0 h 338554"/>
              <a:gd name="connsiteX2" fmla="*/ 763776 w 763776"/>
              <a:gd name="connsiteY2" fmla="*/ 0 h 338554"/>
              <a:gd name="connsiteX3" fmla="*/ 763776 w 763776"/>
              <a:gd name="connsiteY3" fmla="*/ 338554 h 338554"/>
              <a:gd name="connsiteX4" fmla="*/ 404801 w 763776"/>
              <a:gd name="connsiteY4" fmla="*/ 338554 h 338554"/>
              <a:gd name="connsiteX5" fmla="*/ 0 w 763776"/>
              <a:gd name="connsiteY5" fmla="*/ 338554 h 338554"/>
              <a:gd name="connsiteX6" fmla="*/ 0 w 763776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3776" h="338554" fill="none" extrusionOk="0">
                <a:moveTo>
                  <a:pt x="0" y="0"/>
                </a:moveTo>
                <a:cubicBezTo>
                  <a:pt x="151542" y="10978"/>
                  <a:pt x="199603" y="-18224"/>
                  <a:pt x="374250" y="0"/>
                </a:cubicBezTo>
                <a:cubicBezTo>
                  <a:pt x="548897" y="18224"/>
                  <a:pt x="673376" y="-17232"/>
                  <a:pt x="763776" y="0"/>
                </a:cubicBezTo>
                <a:cubicBezTo>
                  <a:pt x="763327" y="99080"/>
                  <a:pt x="760388" y="190534"/>
                  <a:pt x="763776" y="338554"/>
                </a:cubicBezTo>
                <a:cubicBezTo>
                  <a:pt x="617032" y="347036"/>
                  <a:pt x="490526" y="348432"/>
                  <a:pt x="404801" y="338554"/>
                </a:cubicBezTo>
                <a:cubicBezTo>
                  <a:pt x="319077" y="328676"/>
                  <a:pt x="101308" y="328809"/>
                  <a:pt x="0" y="338554"/>
                </a:cubicBezTo>
                <a:cubicBezTo>
                  <a:pt x="784" y="208727"/>
                  <a:pt x="-15516" y="75634"/>
                  <a:pt x="0" y="0"/>
                </a:cubicBezTo>
                <a:close/>
              </a:path>
              <a:path w="763776" h="338554" stroke="0" extrusionOk="0">
                <a:moveTo>
                  <a:pt x="0" y="0"/>
                </a:moveTo>
                <a:cubicBezTo>
                  <a:pt x="75732" y="12610"/>
                  <a:pt x="282605" y="-13359"/>
                  <a:pt x="374250" y="0"/>
                </a:cubicBezTo>
                <a:cubicBezTo>
                  <a:pt x="465895" y="13359"/>
                  <a:pt x="667040" y="-4536"/>
                  <a:pt x="763776" y="0"/>
                </a:cubicBezTo>
                <a:cubicBezTo>
                  <a:pt x="754818" y="134781"/>
                  <a:pt x="756861" y="266098"/>
                  <a:pt x="763776" y="338554"/>
                </a:cubicBezTo>
                <a:cubicBezTo>
                  <a:pt x="618412" y="329218"/>
                  <a:pt x="499121" y="347558"/>
                  <a:pt x="374250" y="338554"/>
                </a:cubicBezTo>
                <a:cubicBezTo>
                  <a:pt x="249379" y="329550"/>
                  <a:pt x="120291" y="351847"/>
                  <a:pt x="0" y="338554"/>
                </a:cubicBezTo>
                <a:cubicBezTo>
                  <a:pt x="818" y="176047"/>
                  <a:pt x="-1861" y="13278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04685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 : 7</a:t>
            </a:r>
          </a:p>
        </p:txBody>
      </p:sp>
    </p:spTree>
    <p:extLst>
      <p:ext uri="{BB962C8B-B14F-4D97-AF65-F5344CB8AC3E}">
        <p14:creationId xmlns:p14="http://schemas.microsoft.com/office/powerpoint/2010/main" val="2775524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891A-249B-1044-8241-67672331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that make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FB63B-203D-EE48-8D60-8C3A2F73C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letter_grade1-4 on your sheet. Which one of them will produce a return value that </a:t>
            </a:r>
            <a:r>
              <a:rPr lang="en-US" b="1" dirty="0"/>
              <a:t>isn't </a:t>
            </a:r>
            <a:r>
              <a:rPr lang="en-US" dirty="0"/>
              <a:t>"C" (it has unexpected behavior) when called with points = 85?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letter_grade1(85) is incorrect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letter_grade2(85) is incorrect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letter_grade3(85) is incorrect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letter_grade4(85) is incorrect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None of the above (all of them are correct)</a:t>
            </a:r>
          </a:p>
        </p:txBody>
      </p:sp>
    </p:spTree>
    <p:extLst>
      <p:ext uri="{BB962C8B-B14F-4D97-AF65-F5344CB8AC3E}">
        <p14:creationId xmlns:p14="http://schemas.microsoft.com/office/powerpoint/2010/main" val="3428815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891A-249B-1044-8241-67672331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that make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FB63B-203D-EE48-8D60-8C3A2F73C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letter_grade1-4 on your sheet. Which one of them will produce a return value that </a:t>
            </a:r>
            <a:r>
              <a:rPr lang="en-US" b="1" dirty="0"/>
              <a:t>isn't </a:t>
            </a:r>
            <a:r>
              <a:rPr lang="en-US" dirty="0"/>
              <a:t>"C" (it has unexpected behavior) when called with points = 75?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letter_grade1(75) is incorrect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letter_grade2(75) is incorrect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letter_grade3(75) is incorrect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letter_grade4(75) is incorrect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None of the above (all of them are correct)</a:t>
            </a:r>
          </a:p>
        </p:txBody>
      </p:sp>
    </p:spTree>
    <p:extLst>
      <p:ext uri="{BB962C8B-B14F-4D97-AF65-F5344CB8AC3E}">
        <p14:creationId xmlns:p14="http://schemas.microsoft.com/office/powerpoint/2010/main" val="1090572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1BB9-1E38-8140-8000-BFEF92A2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with function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14194-70F7-2846-A6C8-C7089EDDD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function </a:t>
            </a:r>
            <a:r>
              <a:rPr lang="en-US" dirty="0" err="1"/>
              <a:t>phase_of_water</a:t>
            </a:r>
            <a:r>
              <a:rPr lang="en-US" dirty="0"/>
              <a:t> that takes a number representing degrees Celsius and returns "liquid", "solid", or "gas".</a:t>
            </a:r>
          </a:p>
          <a:p>
            <a:pPr marL="0" indent="0">
              <a:buNone/>
            </a:pPr>
            <a:r>
              <a:rPr lang="en-US" dirty="0"/>
              <a:t>What are some good test cases?</a:t>
            </a:r>
          </a:p>
        </p:txBody>
      </p:sp>
    </p:spTree>
    <p:extLst>
      <p:ext uri="{BB962C8B-B14F-4D97-AF65-F5344CB8AC3E}">
        <p14:creationId xmlns:p14="http://schemas.microsoft.com/office/powerpoint/2010/main" val="212769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0695-3507-3F4C-A07E-82D0BEAD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Due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C4FC-CC47-6E47-B547-D63D4E91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PA1: Due tonight 10pm (slack in due date until midnight)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More office/lab hours this afternoon/early evening, ending at 6pm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Stepik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assignment released after class, due Friday 5pm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PA2 released Wednesday, due next Tuesday</a:t>
            </a:r>
          </a:p>
        </p:txBody>
      </p:sp>
    </p:spTree>
    <p:extLst>
      <p:ext uri="{BB962C8B-B14F-4D97-AF65-F5344CB8AC3E}">
        <p14:creationId xmlns:p14="http://schemas.microsoft.com/office/powerpoint/2010/main" val="3813265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1BB9-1E38-8140-8000-BFEF92A2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with function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14194-70F7-2846-A6C8-C7089EDDD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function </a:t>
            </a:r>
            <a:r>
              <a:rPr lang="en-US" dirty="0" err="1"/>
              <a:t>phase_of_water</a:t>
            </a:r>
            <a:r>
              <a:rPr lang="en-US" dirty="0"/>
              <a:t> that takes a number representing degrees Celsius and returns "liquid", "solid", or "gas".</a:t>
            </a:r>
          </a:p>
          <a:p>
            <a:pPr marL="0" indent="0">
              <a:buNone/>
            </a:pPr>
            <a:r>
              <a:rPr lang="en-US" dirty="0"/>
              <a:t>Let's try writing the function.</a:t>
            </a:r>
          </a:p>
        </p:txBody>
      </p:sp>
    </p:spTree>
    <p:extLst>
      <p:ext uri="{BB962C8B-B14F-4D97-AF65-F5344CB8AC3E}">
        <p14:creationId xmlns:p14="http://schemas.microsoft.com/office/powerpoint/2010/main" val="149305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93B5-E784-334D-B7D7-4F3ED26A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ED1EE-499B-5B46-8BAB-FFEC4F4FC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dirty="0"/>
              <a:t>Open lab hours today much of the day</a:t>
            </a:r>
          </a:p>
          <a:p>
            <a:endParaRPr lang="en-US" dirty="0"/>
          </a:p>
          <a:p>
            <a:r>
              <a:rPr lang="en-US" dirty="0"/>
              <a:t>I have office hours today 12:30-2:30 (CSE 3206)</a:t>
            </a:r>
          </a:p>
          <a:p>
            <a:r>
              <a:rPr lang="en-US" dirty="0"/>
              <a:t>Alex has office hours 1-3 (CSE B275)</a:t>
            </a:r>
          </a:p>
          <a:p>
            <a:endParaRPr lang="en-US" dirty="0"/>
          </a:p>
          <a:p>
            <a:r>
              <a:rPr lang="en-US" dirty="0"/>
              <a:t>Keep asking good questions on Canvas! (And check out what your classmates have already asked)</a:t>
            </a:r>
          </a:p>
        </p:txBody>
      </p:sp>
    </p:spTree>
    <p:extLst>
      <p:ext uri="{BB962C8B-B14F-4D97-AF65-F5344CB8AC3E}">
        <p14:creationId xmlns:p14="http://schemas.microsoft.com/office/powerpoint/2010/main" val="57989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4C8C-5355-874A-8234-49E6D17D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Function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7AD5-6BB3-884B-92DF-1F99DF495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Assume it takes about $600 to make a $1000 smartphone. Design a function that takes a number of phones sold and returns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profit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made by making and selling that number of phones.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of these is the best choice for the name and arguments of the function?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profit(cost, revenue):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profit(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profit(cost, revenue,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(profit):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of these have a significant problem</a:t>
            </a: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84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Function Definitions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Assume it takes about $600 to make a $1000 smartphone. Design a function that takes a number of phones sold and returns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profit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made by making and selling that number of phones.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of these is the best definition of the function?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profit(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400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profit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600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profit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400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profit(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(1000 – 600)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None of these are a good implementation</a:t>
            </a: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6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Function Definitions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Assume it takes about $600 to make a $1000 smartphone. Design a function that takes a number of phones sold and returns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profit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made by making and selling that number of phones.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of these are good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the profit function?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profit(300, 600, 10) # expect answer to be 3000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profit(2, 3) # expect answer to be 2000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profit(10) # expect answer to be 4000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None of these are good tests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More than one of these are good tests</a:t>
            </a: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97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27DC-FDF7-8149-BB9D-8F60F23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and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D7F7-329D-A745-BBD6-3F16A3F5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New operators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 &lt;= &gt; &gt;= == !=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Compare numbers, strings and more for (in)equality. Like other operators, use with nested expressions, variables, etc.</a:t>
            </a:r>
          </a:p>
        </p:txBody>
      </p:sp>
    </p:spTree>
    <p:extLst>
      <p:ext uri="{BB962C8B-B14F-4D97-AF65-F5344CB8AC3E}">
        <p14:creationId xmlns:p14="http://schemas.microsoft.com/office/powerpoint/2010/main" val="82752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27DC-FDF7-8149-BB9D-8F60F23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D7F7-329D-A745-BBD6-3F16A3F5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New operators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and or not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Take </a:t>
            </a:r>
            <a:r>
              <a:rPr lang="en-US" dirty="0" err="1"/>
              <a:t>booleans</a:t>
            </a:r>
            <a:r>
              <a:rPr lang="en-US" dirty="0"/>
              <a:t> and combine them in various ways.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b1 and b2</a:t>
            </a:r>
            <a:r>
              <a:rPr lang="en-US" dirty="0"/>
              <a:t> is True when </a:t>
            </a:r>
            <a:r>
              <a:rPr lang="en-US" b="1" dirty="0"/>
              <a:t>both</a:t>
            </a:r>
            <a:r>
              <a:rPr lang="en-US" dirty="0"/>
              <a:t> b1, b2 are True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b1 or b2</a:t>
            </a:r>
            <a:r>
              <a:rPr lang="en-US" dirty="0"/>
              <a:t> is True when </a:t>
            </a:r>
            <a:r>
              <a:rPr lang="en-US" b="1" dirty="0"/>
              <a:t>one or both</a:t>
            </a:r>
            <a:r>
              <a:rPr lang="en-US" dirty="0"/>
              <a:t> of b1, b2 are True</a:t>
            </a:r>
          </a:p>
        </p:txBody>
      </p:sp>
    </p:spTree>
    <p:extLst>
      <p:ext uri="{BB962C8B-B14F-4D97-AF65-F5344CB8AC3E}">
        <p14:creationId xmlns:p14="http://schemas.microsoft.com/office/powerpoint/2010/main" val="1624796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06DF-B078-164D-B2BB-CE4E9985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and Combining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0BC62-D9E3-EA4D-9B82-81A01376D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of these </a:t>
            </a:r>
            <a:r>
              <a:rPr lang="en-US" dirty="0" err="1"/>
              <a:t>boolean</a:t>
            </a:r>
            <a:r>
              <a:rPr lang="en-US" dirty="0"/>
              <a:t> expressions evaluates to True when the variable a is greater than 10?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&gt; 10)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not (a &lt;= 10)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 &lt; a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not (a &lt; 10)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More than 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94748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9764</TotalTime>
  <Words>1108</Words>
  <Application>Microsoft Macintosh PowerPoint</Application>
  <PresentationFormat>Widescreen</PresentationFormat>
  <Paragraphs>147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Introduction to Programming I in Java (CSE8A)</vt:lpstr>
      <vt:lpstr>Upcoming Due Dates</vt:lpstr>
      <vt:lpstr>Getting Help</vt:lpstr>
      <vt:lpstr>Review: Function Definitions</vt:lpstr>
      <vt:lpstr>Review: Function Definitions</vt:lpstr>
      <vt:lpstr>Review: Function Definitions</vt:lpstr>
      <vt:lpstr>Comparison Operators and Booleans</vt:lpstr>
      <vt:lpstr>Combining Booleans</vt:lpstr>
      <vt:lpstr>Operators and Combining Booleans</vt:lpstr>
      <vt:lpstr>Operators and Combining Booleans</vt:lpstr>
      <vt:lpstr>Functions can return booleans</vt:lpstr>
      <vt:lpstr>Functions can return booleans</vt:lpstr>
      <vt:lpstr>Functions can return booleans</vt:lpstr>
      <vt:lpstr>Functions can return booleans</vt:lpstr>
      <vt:lpstr>If Statements (or If Blocks)</vt:lpstr>
      <vt:lpstr>Functions that make decisions</vt:lpstr>
      <vt:lpstr>Functions that make decisions</vt:lpstr>
      <vt:lpstr>Functions that make decisions</vt:lpstr>
      <vt:lpstr>Practice with function definitions</vt:lpstr>
      <vt:lpstr>Practice with function definitions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146</cp:revision>
  <dcterms:created xsi:type="dcterms:W3CDTF">2020-01-06T20:28:19Z</dcterms:created>
  <dcterms:modified xsi:type="dcterms:W3CDTF">2020-01-14T15:41:21Z</dcterms:modified>
</cp:coreProperties>
</file>