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1"/>
    <p:restoredTop sz="95588"/>
  </p:normalViewPr>
  <p:slideViewPr>
    <p:cSldViewPr snapToGrid="0" snapToObjects="1">
      <p:cViewPr>
        <p:scale>
          <a:sx n="295" d="100"/>
          <a:sy n="295" d="100"/>
        </p:scale>
        <p:origin x="-432" y="-10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0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3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244D-4D42-E641-9DC0-EC849D2FA02C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5B94A7-5E43-8449-B297-6028A72C7D15}"/>
              </a:ext>
            </a:extLst>
          </p:cNvPr>
          <p:cNvSpPr txBox="1"/>
          <p:nvPr/>
        </p:nvSpPr>
        <p:spPr>
          <a:xfrm>
            <a:off x="211714" y="102793"/>
            <a:ext cx="323867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 = "hello!"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s.upper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'HELLO!'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'hello!'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s.count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("l") #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thats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a lowercase L, not a 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s.count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("h")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greeting = "good morning"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greeting.replace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("good", "great")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'great morning'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greeting.replace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("g", "G")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'Good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morninG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greeting.replace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("g", "G").count("G")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AA6F6A-0C22-4340-8160-7C17E3D832F6}"/>
              </a:ext>
            </a:extLst>
          </p:cNvPr>
          <p:cNvSpPr/>
          <p:nvPr/>
        </p:nvSpPr>
        <p:spPr>
          <a:xfrm>
            <a:off x="3440151" y="455998"/>
            <a:ext cx="8018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.upper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F96138-A745-AD40-8579-49F72ADAC716}"/>
              </a:ext>
            </a:extLst>
          </p:cNvPr>
          <p:cNvSpPr/>
          <p:nvPr/>
        </p:nvSpPr>
        <p:spPr>
          <a:xfrm>
            <a:off x="3429000" y="666685"/>
            <a:ext cx="30365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Produces a new string with all the letters in the string in uppercase.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A61C88-3B50-694B-9AEF-382724B3A843}"/>
              </a:ext>
            </a:extLst>
          </p:cNvPr>
          <p:cNvSpPr txBox="1"/>
          <p:nvPr/>
        </p:nvSpPr>
        <p:spPr>
          <a:xfrm>
            <a:off x="3439990" y="104931"/>
            <a:ext cx="32386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New: calling methods</a:t>
            </a:r>
            <a:br>
              <a:rPr lang="en-US" sz="1200" b="1" dirty="0"/>
            </a:br>
            <a:r>
              <a:rPr lang="en-US" sz="1000" i="1" dirty="0"/>
              <a:t>documented with the type of calling object, in this case str.</a:t>
            </a:r>
            <a:endParaRPr 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58B681-E2EE-464C-B16E-EB6CBC75D3BB}"/>
              </a:ext>
            </a:extLst>
          </p:cNvPr>
          <p:cNvSpPr txBox="1"/>
          <p:nvPr/>
        </p:nvSpPr>
        <p:spPr>
          <a:xfrm>
            <a:off x="190971" y="4242651"/>
            <a:ext cx="3284867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 = "hello!"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# Write a single expression that uses both a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method call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and a 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call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EFB440-5C59-1845-8DC6-A6F490FD2385}"/>
              </a:ext>
            </a:extLst>
          </p:cNvPr>
          <p:cNvSpPr/>
          <p:nvPr/>
        </p:nvSpPr>
        <p:spPr>
          <a:xfrm>
            <a:off x="3450844" y="853132"/>
            <a:ext cx="11384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.count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tofind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6312AE-77F7-0B43-BCFD-04D1D7C4B159}"/>
              </a:ext>
            </a:extLst>
          </p:cNvPr>
          <p:cNvSpPr/>
          <p:nvPr/>
        </p:nvSpPr>
        <p:spPr>
          <a:xfrm>
            <a:off x="3439693" y="1063819"/>
            <a:ext cx="3036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Takes a string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tofind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and produces the number of times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tofind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appears in this string.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78DB4-5850-454C-842E-C4FF46E610ED}"/>
              </a:ext>
            </a:extLst>
          </p:cNvPr>
          <p:cNvSpPr/>
          <p:nvPr/>
        </p:nvSpPr>
        <p:spPr>
          <a:xfrm>
            <a:off x="3461537" y="1373376"/>
            <a:ext cx="21483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.replace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toreplace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replacewith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599B68-3872-B14D-A6AF-39DA06F78698}"/>
              </a:ext>
            </a:extLst>
          </p:cNvPr>
          <p:cNvSpPr/>
          <p:nvPr/>
        </p:nvSpPr>
        <p:spPr>
          <a:xfrm>
            <a:off x="3450386" y="1584063"/>
            <a:ext cx="3036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Takes two strings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toreplace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 and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replacewith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, and produces a new string with all instances of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toreplace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changed to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replacewith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45BA49-C5B3-304C-A329-E450FF34BDF3}"/>
              </a:ext>
            </a:extLst>
          </p:cNvPr>
          <p:cNvSpPr txBox="1"/>
          <p:nvPr/>
        </p:nvSpPr>
        <p:spPr>
          <a:xfrm>
            <a:off x="771296" y="2977517"/>
            <a:ext cx="246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A6DC45-1311-EA46-9A6D-664E8002FC9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565062" y="2682304"/>
            <a:ext cx="32193" cy="29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C2DC1DE-CC36-4F4C-94E2-A955FFAC8FF3}"/>
              </a:ext>
            </a:extLst>
          </p:cNvPr>
          <p:cNvSpPr txBox="1"/>
          <p:nvPr/>
        </p:nvSpPr>
        <p:spPr>
          <a:xfrm>
            <a:off x="2179512" y="2436083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argument(s)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41EF5D-A53B-3446-9CFE-42936DDECE51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651471" y="2728659"/>
            <a:ext cx="96794" cy="31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E67E95-C695-2246-89FE-BDC2684B9B61}"/>
              </a:ext>
            </a:extLst>
          </p:cNvPr>
          <p:cNvSpPr txBox="1"/>
          <p:nvPr/>
        </p:nvSpPr>
        <p:spPr>
          <a:xfrm>
            <a:off x="1184836" y="2482438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method 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107B36-05BB-384A-9D68-D25D8F3E7A72}"/>
              </a:ext>
            </a:extLst>
          </p:cNvPr>
          <p:cNvSpPr txBox="1"/>
          <p:nvPr/>
        </p:nvSpPr>
        <p:spPr>
          <a:xfrm>
            <a:off x="3685154" y="2661948"/>
            <a:ext cx="2867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This entire </a:t>
            </a:r>
            <a:r>
              <a:rPr lang="en-US" sz="1000" b="1" dirty="0"/>
              <a:t>expression</a:t>
            </a:r>
            <a:r>
              <a:rPr lang="en-US" sz="1000" dirty="0"/>
              <a:t> is a </a:t>
            </a:r>
            <a:r>
              <a:rPr lang="en-US" sz="1000" b="1" dirty="0"/>
              <a:t>method call </a:t>
            </a:r>
            <a:r>
              <a:rPr lang="en-US" sz="1000" dirty="0"/>
              <a:t>or</a:t>
            </a:r>
            <a:r>
              <a:rPr lang="en-US" sz="1000" b="1" dirty="0"/>
              <a:t> </a:t>
            </a:r>
            <a:r>
              <a:rPr lang="en-US" sz="1000" dirty="0"/>
              <a:t>a</a:t>
            </a:r>
            <a:r>
              <a:rPr lang="en-US" sz="1000" b="1" dirty="0"/>
              <a:t> use of a method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The </a:t>
            </a:r>
            <a:r>
              <a:rPr lang="en-US" sz="1000" b="1" dirty="0"/>
              <a:t>arguments</a:t>
            </a:r>
            <a:r>
              <a:rPr lang="en-US" sz="1000" dirty="0"/>
              <a:t> can also be expressions.</a:t>
            </a:r>
          </a:p>
          <a:p>
            <a:endParaRPr lang="en-US" sz="1000" dirty="0"/>
          </a:p>
          <a:p>
            <a:r>
              <a:rPr lang="en-US" sz="1000" dirty="0"/>
              <a:t>The </a:t>
            </a:r>
            <a:r>
              <a:rPr lang="en-US" sz="1000" b="1" dirty="0"/>
              <a:t>calling object</a:t>
            </a:r>
            <a:r>
              <a:rPr lang="en-US" sz="1000" dirty="0"/>
              <a:t> can also be an expression.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5A0F31-49C3-0045-8145-10EB0213110A}"/>
              </a:ext>
            </a:extLst>
          </p:cNvPr>
          <p:cNvSpPr txBox="1"/>
          <p:nvPr/>
        </p:nvSpPr>
        <p:spPr>
          <a:xfrm>
            <a:off x="1525288" y="3549729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return value</a:t>
            </a:r>
            <a:r>
              <a:rPr lang="en-US" sz="1000" dirty="0"/>
              <a:t> or </a:t>
            </a:r>
            <a:r>
              <a:rPr lang="en-US" sz="1000" b="1" dirty="0"/>
              <a:t>result</a:t>
            </a:r>
            <a:r>
              <a:rPr lang="en-US" sz="1000" dirty="0"/>
              <a:t> or </a:t>
            </a:r>
            <a:r>
              <a:rPr lang="en-US" sz="1000" b="1" dirty="0"/>
              <a:t>answer</a:t>
            </a:r>
            <a:endParaRPr 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FA0042-B36B-CC4C-BA38-D550AD64381E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1003304" y="3501870"/>
            <a:ext cx="521984" cy="17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FB3B115-1B7B-6040-8BC0-0B32C0344D2F}"/>
              </a:ext>
            </a:extLst>
          </p:cNvPr>
          <p:cNvSpPr txBox="1"/>
          <p:nvPr/>
        </p:nvSpPr>
        <p:spPr>
          <a:xfrm>
            <a:off x="176670" y="2471487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calling object</a:t>
            </a:r>
            <a:r>
              <a:rPr lang="en-US" sz="1000" dirty="0"/>
              <a:t> or</a:t>
            </a:r>
          </a:p>
          <a:p>
            <a:r>
              <a:rPr lang="en-US" sz="1000" b="1" dirty="0"/>
              <a:t>calling value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374898-AB10-774D-954C-417BCEE1BCD8}"/>
              </a:ext>
            </a:extLst>
          </p:cNvPr>
          <p:cNvCxnSpPr>
            <a:cxnSpLocks/>
          </p:cNvCxnSpPr>
          <p:nvPr/>
        </p:nvCxnSpPr>
        <p:spPr>
          <a:xfrm>
            <a:off x="672924" y="2869514"/>
            <a:ext cx="668114" cy="17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9D268F9-8B86-0341-9DE4-CDC46910A3CB}"/>
              </a:ext>
            </a:extLst>
          </p:cNvPr>
          <p:cNvSpPr txBox="1"/>
          <p:nvPr/>
        </p:nvSpPr>
        <p:spPr>
          <a:xfrm>
            <a:off x="3476296" y="4244011"/>
            <a:ext cx="3076011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Write a function shout that takes a string and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returns a new string with the original string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uppercase, with an exclamation point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added at the end.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Write a function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is_hashtag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that takes a string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and returns true if the string is longer than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4 characters and starts with a # symbol.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55936C-C830-B244-A632-F044C7322A88}"/>
              </a:ext>
            </a:extLst>
          </p:cNvPr>
          <p:cNvSpPr/>
          <p:nvPr/>
        </p:nvSpPr>
        <p:spPr>
          <a:xfrm>
            <a:off x="3461537" y="1895681"/>
            <a:ext cx="14189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.startswith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(prefix)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1B69A2-CA39-6642-8E73-23FE2FADCBAC}"/>
              </a:ext>
            </a:extLst>
          </p:cNvPr>
          <p:cNvSpPr/>
          <p:nvPr/>
        </p:nvSpPr>
        <p:spPr>
          <a:xfrm>
            <a:off x="3450386" y="2106368"/>
            <a:ext cx="30365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Takes a string prefix and returns True if the string starts with prefix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A66318-66B6-EE41-AC82-0D216EF261D1}"/>
              </a:ext>
            </a:extLst>
          </p:cNvPr>
          <p:cNvSpPr txBox="1"/>
          <p:nvPr/>
        </p:nvSpPr>
        <p:spPr>
          <a:xfrm>
            <a:off x="129248" y="8037055"/>
            <a:ext cx="393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assert shout("hi") == "HI!"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2975EE-ED71-E344-80A1-AFA1C9DE0420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658014" y="7799416"/>
            <a:ext cx="68742" cy="16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47061BC-DBD7-C94F-AC25-F11F1A3DDD8A}"/>
              </a:ext>
            </a:extLst>
          </p:cNvPr>
          <p:cNvSpPr txBox="1"/>
          <p:nvPr/>
        </p:nvSpPr>
        <p:spPr>
          <a:xfrm>
            <a:off x="1163327" y="7399306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example call</a:t>
            </a:r>
            <a:r>
              <a:rPr lang="en-US" sz="1000" dirty="0"/>
              <a:t> or</a:t>
            </a:r>
          </a:p>
          <a:p>
            <a:r>
              <a:rPr lang="en-US" sz="1000" b="1" dirty="0"/>
              <a:t>test call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DE5C56-03B6-E84F-81EE-4B83FD31F355}"/>
              </a:ext>
            </a:extLst>
          </p:cNvPr>
          <p:cNvSpPr txBox="1"/>
          <p:nvPr/>
        </p:nvSpPr>
        <p:spPr>
          <a:xfrm>
            <a:off x="2820983" y="7399306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expected result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93C9C6-1554-FC43-A7FD-D4DB416D8C3F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3234388" y="7645527"/>
            <a:ext cx="90099" cy="31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7771355-CE75-0F4F-A5C9-E3EC2C04947C}"/>
              </a:ext>
            </a:extLst>
          </p:cNvPr>
          <p:cNvSpPr txBox="1"/>
          <p:nvPr/>
        </p:nvSpPr>
        <p:spPr>
          <a:xfrm>
            <a:off x="3751552" y="7426629"/>
            <a:ext cx="28671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This is an </a:t>
            </a:r>
            <a:r>
              <a:rPr lang="en-US" sz="1000" b="1" dirty="0"/>
              <a:t>assert statement</a:t>
            </a:r>
            <a:r>
              <a:rPr lang="en-US" sz="1000" dirty="0"/>
              <a:t>. We put it in a </a:t>
            </a:r>
            <a:r>
              <a:rPr lang="en-US" sz="1000" b="1" dirty="0"/>
              <a:t>code file</a:t>
            </a:r>
            <a:r>
              <a:rPr lang="en-US" sz="1000" dirty="0"/>
              <a:t> after a </a:t>
            </a:r>
            <a:r>
              <a:rPr lang="en-US" sz="1000" b="1" dirty="0"/>
              <a:t>function definition</a:t>
            </a:r>
            <a:r>
              <a:rPr lang="en-US" sz="1000" dirty="0"/>
              <a:t>. It reports an error if the assertion doesn't evaluate to True, after which we can investigate what's wrong.</a:t>
            </a:r>
          </a:p>
          <a:p>
            <a:endParaRPr lang="en-US" sz="1000" dirty="0"/>
          </a:p>
          <a:p>
            <a:r>
              <a:rPr lang="en-US" sz="1000" dirty="0"/>
              <a:t>This is a form of </a:t>
            </a:r>
            <a:r>
              <a:rPr lang="en-US" sz="1000" b="1" dirty="0"/>
              <a:t>testing</a:t>
            </a:r>
            <a:r>
              <a:rPr lang="en-US" sz="1000" dirty="0"/>
              <a:t> or </a:t>
            </a:r>
            <a:r>
              <a:rPr lang="en-US" sz="1000" b="1" dirty="0"/>
              <a:t>example writing</a:t>
            </a:r>
            <a:r>
              <a:rPr lang="en-US" sz="1000" dirty="0"/>
              <a:t> to document and check our work.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8B77F2-7935-1B4F-8FFA-4F3B157D5AA3}"/>
              </a:ext>
            </a:extLst>
          </p:cNvPr>
          <p:cNvSpPr txBox="1"/>
          <p:nvPr/>
        </p:nvSpPr>
        <p:spPr>
          <a:xfrm>
            <a:off x="129248" y="6982287"/>
            <a:ext cx="323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New: assert statements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4388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A7C05EA-4CE2-E64A-AFF5-2A03542996C3}"/>
              </a:ext>
            </a:extLst>
          </p:cNvPr>
          <p:cNvSpPr txBox="1"/>
          <p:nvPr/>
        </p:nvSpPr>
        <p:spPr>
          <a:xfrm>
            <a:off x="200723" y="150294"/>
            <a:ext cx="3228277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== RESTART ...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[42, 57, 3]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[42, 57, 3]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[5, 6, 7, 2]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[5, 6, 7, 2]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strs = ["cse8a", "cse8b", "cse12"]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strs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['cse8a', 'cse8b', 'cse12']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strs[0]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'cse8a'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strs[2]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sentence = "Welcome to lists"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sentence.split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 ")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['Welcome', 'to', 'lists']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ECE912-6EB1-5345-A38F-39ACAE2B64FE}"/>
              </a:ext>
            </a:extLst>
          </p:cNvPr>
          <p:cNvSpPr/>
          <p:nvPr/>
        </p:nvSpPr>
        <p:spPr>
          <a:xfrm>
            <a:off x="168277" y="3142744"/>
            <a:ext cx="18064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New: Lists</a:t>
            </a:r>
          </a:p>
          <a:p>
            <a:endParaRPr 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We can create lists with </a:t>
            </a: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list expressions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list literals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[42, 57, 3]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B75D4A-3BFE-BF43-B9DA-2BD8B7DB9083}"/>
              </a:ext>
            </a:extLst>
          </p:cNvPr>
          <p:cNvSpPr/>
          <p:nvPr/>
        </p:nvSpPr>
        <p:spPr>
          <a:xfrm>
            <a:off x="3428999" y="1843064"/>
            <a:ext cx="9701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str.split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66776A-2F1D-6C4D-A3F5-6DCDB992611D}"/>
              </a:ext>
            </a:extLst>
          </p:cNvPr>
          <p:cNvSpPr/>
          <p:nvPr/>
        </p:nvSpPr>
        <p:spPr>
          <a:xfrm>
            <a:off x="3428999" y="2053751"/>
            <a:ext cx="3036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Takes a string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sep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and returns a </a:t>
            </a: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of the strings in between instances of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sep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in this string.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B25F15-A92E-564A-800F-93570481CFF5}"/>
              </a:ext>
            </a:extLst>
          </p:cNvPr>
          <p:cNvSpPr/>
          <p:nvPr/>
        </p:nvSpPr>
        <p:spPr>
          <a:xfrm>
            <a:off x="3428999" y="2421964"/>
            <a:ext cx="6335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sum(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ABDC5A-E991-EC4E-BEB5-B8D7CEB960BE}"/>
              </a:ext>
            </a:extLst>
          </p:cNvPr>
          <p:cNvSpPr/>
          <p:nvPr/>
        </p:nvSpPr>
        <p:spPr>
          <a:xfrm>
            <a:off x="3428999" y="2632651"/>
            <a:ext cx="30365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Takes a list of numbers and produces their sum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B963AE-2DDB-0A43-9BF1-21B8F643873F}"/>
              </a:ext>
            </a:extLst>
          </p:cNvPr>
          <p:cNvSpPr/>
          <p:nvPr/>
        </p:nvSpPr>
        <p:spPr>
          <a:xfrm>
            <a:off x="3428999" y="2851314"/>
            <a:ext cx="6335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80ABDF-A51D-594B-894F-23B9FA62C5BA}"/>
              </a:ext>
            </a:extLst>
          </p:cNvPr>
          <p:cNvSpPr/>
          <p:nvPr/>
        </p:nvSpPr>
        <p:spPr>
          <a:xfrm>
            <a:off x="3428998" y="3090495"/>
            <a:ext cx="30365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Takes a list and produces its length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62D5AD-AFEE-AF4F-8335-2143B349A099}"/>
              </a:ext>
            </a:extLst>
          </p:cNvPr>
          <p:cNvSpPr txBox="1"/>
          <p:nvPr/>
        </p:nvSpPr>
        <p:spPr>
          <a:xfrm>
            <a:off x="3429000" y="150293"/>
            <a:ext cx="33063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write a function average that takes a list of numbers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and produces their average (mean)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70F880-E19A-1C4C-BA13-2A5D532A2A46}"/>
              </a:ext>
            </a:extLst>
          </p:cNvPr>
          <p:cNvSpPr txBox="1"/>
          <p:nvPr/>
        </p:nvSpPr>
        <p:spPr>
          <a:xfrm>
            <a:off x="200722" y="4125206"/>
            <a:ext cx="322827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== RESTART ...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[5, 6, -7, 2]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words = ["the", "it", "their", "a", "whose"]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list(map(square,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[25, 36, 49, 4]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list(filter(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is_long_word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words))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['their', 'whose']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&gt;&gt;&gt; list(filter(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[5, 6, 2]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# use map to create a list of shouted words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# create a list of just the long words, shouted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D66862-5EC5-2E48-A61E-09831EDF25F9}"/>
              </a:ext>
            </a:extLst>
          </p:cNvPr>
          <p:cNvSpPr txBox="1"/>
          <p:nvPr/>
        </p:nvSpPr>
        <p:spPr>
          <a:xfrm>
            <a:off x="3428999" y="4125206"/>
            <a:ext cx="330633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square(x): return x * x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(n): return n &gt; 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is_long_word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(s): return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(s) &gt; 4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shout(s): return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s.upper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() + "!"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Challenge: write a function that takes a string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and returns a list of the hashtags in that string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469928-3651-F041-A653-648289A1454D}"/>
              </a:ext>
            </a:extLst>
          </p:cNvPr>
          <p:cNvSpPr txBox="1"/>
          <p:nvPr/>
        </p:nvSpPr>
        <p:spPr>
          <a:xfrm>
            <a:off x="200722" y="6413501"/>
            <a:ext cx="3579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list(map(square, [5, 6, 7, 2]))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34C959-AFB2-1F47-A192-892F349E905F}"/>
              </a:ext>
            </a:extLst>
          </p:cNvPr>
          <p:cNvSpPr txBox="1"/>
          <p:nvPr/>
        </p:nvSpPr>
        <p:spPr>
          <a:xfrm>
            <a:off x="1326994" y="6746956"/>
            <a:ext cx="5330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[square(5), square(6),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square(7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), square(4)]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638B8361-235D-A74A-8F72-6A9D6D8EB9E1}"/>
              </a:ext>
            </a:extLst>
          </p:cNvPr>
          <p:cNvSpPr/>
          <p:nvPr/>
        </p:nvSpPr>
        <p:spPr>
          <a:xfrm>
            <a:off x="791736" y="6811634"/>
            <a:ext cx="535258" cy="178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782B0-6EC2-0848-BFC3-D7B712B5E696}"/>
              </a:ext>
            </a:extLst>
          </p:cNvPr>
          <p:cNvSpPr txBox="1"/>
          <p:nvPr/>
        </p:nvSpPr>
        <p:spPr>
          <a:xfrm>
            <a:off x="200722" y="7345767"/>
            <a:ext cx="5675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map calls a function on every element of a list, and makes a new list with the results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50B88C-983F-2140-A78E-7C56E8EA4A5F}"/>
              </a:ext>
            </a:extLst>
          </p:cNvPr>
          <p:cNvSpPr txBox="1"/>
          <p:nvPr/>
        </p:nvSpPr>
        <p:spPr>
          <a:xfrm>
            <a:off x="1577895" y="7067183"/>
            <a:ext cx="5330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[25, 36, 49, 4]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AF01E6F6-DD4D-7847-BDA4-6A57B80F74ED}"/>
              </a:ext>
            </a:extLst>
          </p:cNvPr>
          <p:cNvSpPr/>
          <p:nvPr/>
        </p:nvSpPr>
        <p:spPr>
          <a:xfrm>
            <a:off x="1042637" y="7131861"/>
            <a:ext cx="535258" cy="178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1CC4E2-3311-C544-93DF-070F3C8A3DC7}"/>
              </a:ext>
            </a:extLst>
          </p:cNvPr>
          <p:cNvSpPr txBox="1"/>
          <p:nvPr/>
        </p:nvSpPr>
        <p:spPr>
          <a:xfrm>
            <a:off x="229612" y="7540890"/>
            <a:ext cx="6427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list(filter(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[       5,         6,         -7,         2])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712108-97EB-3649-B472-7BDFB33E668A}"/>
              </a:ext>
            </a:extLst>
          </p:cNvPr>
          <p:cNvSpPr txBox="1"/>
          <p:nvPr/>
        </p:nvSpPr>
        <p:spPr>
          <a:xfrm>
            <a:off x="1895702" y="8127548"/>
            <a:ext cx="533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     True,      True,      False,      True]</a:t>
            </a: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6A7BAFF7-5287-DD4C-82CF-E820D85674D8}"/>
              </a:ext>
            </a:extLst>
          </p:cNvPr>
          <p:cNvSpPr/>
          <p:nvPr/>
        </p:nvSpPr>
        <p:spPr>
          <a:xfrm>
            <a:off x="1176451" y="8175871"/>
            <a:ext cx="535258" cy="178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2C13EB-0345-1B40-B9B8-DF5F9CB9F07C}"/>
              </a:ext>
            </a:extLst>
          </p:cNvPr>
          <p:cNvSpPr txBox="1"/>
          <p:nvPr/>
        </p:nvSpPr>
        <p:spPr>
          <a:xfrm>
            <a:off x="1895702" y="8414151"/>
            <a:ext cx="4764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        5,         6,                     2]</a:t>
            </a: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0F1D5E6B-7092-DB4C-ADF1-24917F8F1FA7}"/>
              </a:ext>
            </a:extLst>
          </p:cNvPr>
          <p:cNvSpPr/>
          <p:nvPr/>
        </p:nvSpPr>
        <p:spPr>
          <a:xfrm>
            <a:off x="1176451" y="8478897"/>
            <a:ext cx="535258" cy="178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4D483D-AACB-3E4D-BC21-2F19742A13D3}"/>
              </a:ext>
            </a:extLst>
          </p:cNvPr>
          <p:cNvSpPr txBox="1"/>
          <p:nvPr/>
        </p:nvSpPr>
        <p:spPr>
          <a:xfrm>
            <a:off x="1895702" y="7853694"/>
            <a:ext cx="5146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(5),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(6),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(-7),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(2)]</a:t>
            </a:r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0C94F9A-E51F-BE4B-9501-A08AA6F2EE73}"/>
              </a:ext>
            </a:extLst>
          </p:cNvPr>
          <p:cNvSpPr/>
          <p:nvPr/>
        </p:nvSpPr>
        <p:spPr>
          <a:xfrm>
            <a:off x="1176451" y="7921128"/>
            <a:ext cx="535258" cy="178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E6FBFC9-9C48-6241-A95C-50B49B4D8698}"/>
              </a:ext>
            </a:extLst>
          </p:cNvPr>
          <p:cNvSpPr txBox="1"/>
          <p:nvPr/>
        </p:nvSpPr>
        <p:spPr>
          <a:xfrm>
            <a:off x="200722" y="8726955"/>
            <a:ext cx="6612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filter calls a function on every element of a list, and makes a new list of just the elements where the function returned True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76432-E30B-BB44-8FC9-C8C910190C90}"/>
              </a:ext>
            </a:extLst>
          </p:cNvPr>
          <p:cNvSpPr/>
          <p:nvPr/>
        </p:nvSpPr>
        <p:spPr>
          <a:xfrm>
            <a:off x="1526512" y="3148487"/>
            <a:ext cx="19291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Each position between commas can also be an expression.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Typically we make all the elements in the list have the same type (all numbers, all strings,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175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10388</TotalTime>
  <Words>968</Words>
  <Application>Microsoft Macintosh PowerPoint</Application>
  <PresentationFormat>Letter Paper (8.5x11 in)</PresentationFormat>
  <Paragraphs>170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181</cp:revision>
  <dcterms:created xsi:type="dcterms:W3CDTF">2020-01-06T20:36:11Z</dcterms:created>
  <dcterms:modified xsi:type="dcterms:W3CDTF">2020-01-16T17:14:29Z</dcterms:modified>
</cp:coreProperties>
</file>