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1"/>
    <p:restoredTop sz="95588"/>
  </p:normalViewPr>
  <p:slideViewPr>
    <p:cSldViewPr snapToGrid="0" snapToObjects="1">
      <p:cViewPr varScale="1">
        <p:scale>
          <a:sx n="96" d="100"/>
          <a:sy n="96" d="100"/>
        </p:scale>
        <p:origin x="3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0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3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244D-4D42-E641-9DC0-EC849D2FA02C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2808614-D145-EB4F-AF6E-AFA95799B0E9}"/>
              </a:ext>
            </a:extLst>
          </p:cNvPr>
          <p:cNvSpPr txBox="1"/>
          <p:nvPr/>
        </p:nvSpPr>
        <p:spPr>
          <a:xfrm>
            <a:off x="193264" y="225163"/>
            <a:ext cx="4133408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 class Factorials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2   static int factorial1(int n)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3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("factorial1(" + n + ")");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4     int total = 1;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5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ttotal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before\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ttotal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after");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6     for(int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1;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&lt;= n;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+= 1)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7 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+ "\t\t" + total);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8       total = total *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9 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("\t\t" + total);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10   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11     return total;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12 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13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14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15   static int factorial2(int n)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16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("factorial2(" + n + ")");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17     int total = 1;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18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ttotal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before\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ttotal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after");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19     for(int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n;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&gt;= 1;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-= 1)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20 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+ "\t\t" + total);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21       total = total *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22 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("\t\t" + total);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23   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24     return total;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25 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26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27   public static void main(String[]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28     assert factorial1(5) == 120;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29     assert factorial2(5) == 120;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30 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31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32 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0125B6-84A4-D041-B36A-EFBED9EEC871}"/>
              </a:ext>
            </a:extLst>
          </p:cNvPr>
          <p:cNvSpPr txBox="1"/>
          <p:nvPr/>
        </p:nvSpPr>
        <p:spPr>
          <a:xfrm>
            <a:off x="3401419" y="3764594"/>
            <a:ext cx="92525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Factorials.java</a:t>
            </a:r>
            <a:endParaRPr lang="en-US" sz="1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DE5E1A-7906-944C-A2F8-2A182B2CB7D4}"/>
              </a:ext>
            </a:extLst>
          </p:cNvPr>
          <p:cNvSpPr/>
          <p:nvPr/>
        </p:nvSpPr>
        <p:spPr>
          <a:xfrm>
            <a:off x="4392772" y="549338"/>
            <a:ext cx="2370542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Factorials.java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$ java Factorials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factorial1(5)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	total before	total after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		1		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2		1		2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factorial2(5)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	total before	total after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5		1		5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4		5		20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7241F-F55B-2346-94F7-9DAEB4F994C2}"/>
              </a:ext>
            </a:extLst>
          </p:cNvPr>
          <p:cNvSpPr txBox="1"/>
          <p:nvPr/>
        </p:nvSpPr>
        <p:spPr>
          <a:xfrm>
            <a:off x="6004773" y="303117"/>
            <a:ext cx="75854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at terminal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C702A6-D1D8-EA49-B09F-D24742A1BB07}"/>
              </a:ext>
            </a:extLst>
          </p:cNvPr>
          <p:cNvSpPr/>
          <p:nvPr/>
        </p:nvSpPr>
        <p:spPr>
          <a:xfrm>
            <a:off x="193264" y="4275251"/>
            <a:ext cx="4133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for(&lt;initialize&gt;; &lt;check&gt;; &lt;update&gt;)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&lt;body&gt;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39013-C282-AB4A-B800-03252379AAE7}"/>
              </a:ext>
            </a:extLst>
          </p:cNvPr>
          <p:cNvSpPr/>
          <p:nvPr/>
        </p:nvSpPr>
        <p:spPr>
          <a:xfrm>
            <a:off x="193263" y="4921582"/>
            <a:ext cx="41334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To evaluate a 3-clause for loop:</a:t>
            </a:r>
          </a:p>
          <a:p>
            <a:endParaRPr lang="en-US" sz="800" dirty="0"/>
          </a:p>
          <a:p>
            <a:pPr marL="285750" indent="-285750">
              <a:buFontTx/>
              <a:buChar char="-"/>
            </a:pPr>
            <a:r>
              <a:rPr lang="en-US" sz="800" dirty="0"/>
              <a:t>Evaluate &lt;initialize&gt; (this only happens once)</a:t>
            </a:r>
          </a:p>
          <a:p>
            <a:pPr marL="285750" indent="-285750">
              <a:buFontTx/>
              <a:buChar char="-"/>
            </a:pPr>
            <a:r>
              <a:rPr lang="en-US" sz="800" dirty="0"/>
              <a:t>Evaluate &lt;check&gt;</a:t>
            </a:r>
          </a:p>
          <a:p>
            <a:pPr marL="742950" lvl="1" indent="-285750">
              <a:buFontTx/>
              <a:buChar char="-"/>
            </a:pPr>
            <a:r>
              <a:rPr lang="en-US" sz="800" dirty="0"/>
              <a:t>If the result is false, end the loop</a:t>
            </a:r>
          </a:p>
          <a:p>
            <a:pPr marL="742950" lvl="1" indent="-285750">
              <a:buFontTx/>
              <a:buChar char="-"/>
            </a:pPr>
            <a:r>
              <a:rPr lang="en-US" sz="800" dirty="0"/>
              <a:t>If the result is true:</a:t>
            </a:r>
          </a:p>
          <a:p>
            <a:pPr marL="1200150" lvl="2" indent="-285750">
              <a:buFontTx/>
              <a:buChar char="-"/>
            </a:pPr>
            <a:r>
              <a:rPr lang="en-US" sz="800" dirty="0"/>
              <a:t>Evaluate &lt;body&gt;</a:t>
            </a:r>
          </a:p>
          <a:p>
            <a:pPr marL="1200150" lvl="2" indent="-285750">
              <a:buFontTx/>
              <a:buChar char="-"/>
            </a:pPr>
            <a:r>
              <a:rPr lang="en-US" sz="800" dirty="0"/>
              <a:t>Evaluate &lt;update&gt;</a:t>
            </a:r>
          </a:p>
          <a:p>
            <a:pPr marL="1200150" lvl="2" indent="-285750">
              <a:buFontTx/>
              <a:buChar char="-"/>
            </a:pPr>
            <a:r>
              <a:rPr lang="en-US" sz="800" dirty="0"/>
              <a:t>Go back to “Evaluate &lt;check&gt;”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414657-6502-8244-984E-A5BBF909E72E}"/>
              </a:ext>
            </a:extLst>
          </p:cNvPr>
          <p:cNvSpPr/>
          <p:nvPr/>
        </p:nvSpPr>
        <p:spPr>
          <a:xfrm>
            <a:off x="3623641" y="4888665"/>
            <a:ext cx="2760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&lt;check&gt; must evaluate to a </a:t>
            </a:r>
            <a:r>
              <a:rPr lang="en-US" sz="800" dirty="0" err="1"/>
              <a:t>boolean</a:t>
            </a:r>
            <a:endParaRPr lang="en-US" sz="800" dirty="0"/>
          </a:p>
          <a:p>
            <a:r>
              <a:rPr lang="en-US" sz="800" dirty="0"/>
              <a:t>&lt;initialize&gt; typically declares or initializes a variable</a:t>
            </a:r>
          </a:p>
          <a:p>
            <a:r>
              <a:rPr lang="en-US" sz="800" dirty="0"/>
              <a:t>&lt;update&gt; typically changes a variable</a:t>
            </a:r>
          </a:p>
          <a:p>
            <a:r>
              <a:rPr lang="en-US" sz="800" dirty="0"/>
              <a:t>&lt;body&gt; does some calculation of one step of the answer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57E32-374B-0A42-B9F0-46F481828A25}"/>
              </a:ext>
            </a:extLst>
          </p:cNvPr>
          <p:cNvSpPr/>
          <p:nvPr/>
        </p:nvSpPr>
        <p:spPr>
          <a:xfrm>
            <a:off x="73995" y="6731290"/>
            <a:ext cx="3125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for(&lt;type&gt; &lt;name&gt;: &lt;collection&gt;)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&lt;body&gt;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4E4F9C-7149-4D4C-A4F4-2560C7C31319}"/>
              </a:ext>
            </a:extLst>
          </p:cNvPr>
          <p:cNvSpPr/>
          <p:nvPr/>
        </p:nvSpPr>
        <p:spPr>
          <a:xfrm>
            <a:off x="140096" y="7441624"/>
            <a:ext cx="30655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To evaluate an iterating for loop (or </a:t>
            </a:r>
            <a:r>
              <a:rPr lang="en-US" sz="800" b="1" dirty="0"/>
              <a:t>enhanced for loop</a:t>
            </a:r>
            <a:r>
              <a:rPr lang="en-US" sz="800" dirty="0"/>
              <a:t>)</a:t>
            </a:r>
          </a:p>
          <a:p>
            <a:endParaRPr lang="en-US" sz="800" dirty="0"/>
          </a:p>
          <a:p>
            <a:pPr marL="285750" indent="-285750">
              <a:buFontTx/>
              <a:buChar char="-"/>
            </a:pPr>
            <a:r>
              <a:rPr lang="en-US" sz="800" dirty="0"/>
              <a:t>Evaluate &lt;collection&gt; to a value</a:t>
            </a:r>
          </a:p>
          <a:p>
            <a:pPr marL="285750" indent="-285750">
              <a:buFontTx/>
              <a:buChar char="-"/>
            </a:pPr>
            <a:r>
              <a:rPr lang="en-US" sz="800" dirty="0"/>
              <a:t>For each element in collection (e.g. each array element) in order</a:t>
            </a:r>
          </a:p>
          <a:p>
            <a:pPr marL="742950" lvl="1" indent="-285750">
              <a:buFontTx/>
              <a:buChar char="-"/>
            </a:pPr>
            <a:r>
              <a:rPr lang="en-US" sz="800" dirty="0"/>
              <a:t>Store that element in &lt;name&gt;</a:t>
            </a:r>
          </a:p>
          <a:p>
            <a:pPr marL="742950" lvl="1" indent="-285750">
              <a:buFontTx/>
              <a:buChar char="-"/>
            </a:pPr>
            <a:r>
              <a:rPr lang="en-US" sz="800" dirty="0"/>
              <a:t>Evaluate &lt;body&gt;</a:t>
            </a:r>
          </a:p>
          <a:p>
            <a:endParaRPr lang="en-US" sz="800" dirty="0"/>
          </a:p>
          <a:p>
            <a:r>
              <a:rPr lang="en-US" sz="800" dirty="0"/>
              <a:t>Examples on other side of sheet.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41BA4C-1857-7C45-9F62-26BD1D3A5013}"/>
              </a:ext>
            </a:extLst>
          </p:cNvPr>
          <p:cNvSpPr/>
          <p:nvPr/>
        </p:nvSpPr>
        <p:spPr>
          <a:xfrm>
            <a:off x="3230751" y="6730474"/>
            <a:ext cx="37663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&lt;type&gt;[] &lt;name&gt; = { &lt;e1&gt;, &lt;e2&gt;, ... };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F6CBC7-2AF8-3348-9B53-107205083DD2}"/>
              </a:ext>
            </a:extLst>
          </p:cNvPr>
          <p:cNvSpPr/>
          <p:nvPr/>
        </p:nvSpPr>
        <p:spPr>
          <a:xfrm>
            <a:off x="3230751" y="7125613"/>
            <a:ext cx="30655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Creates an </a:t>
            </a:r>
            <a:r>
              <a:rPr lang="en-US" sz="800" b="1" dirty="0"/>
              <a:t>array</a:t>
            </a:r>
            <a:r>
              <a:rPr lang="en-US" sz="800" dirty="0"/>
              <a:t> and stores it in the variable &lt;name&gt;.</a:t>
            </a:r>
          </a:p>
          <a:p>
            <a:endParaRPr lang="en-US" sz="800" dirty="0"/>
          </a:p>
          <a:p>
            <a:r>
              <a:rPr lang="en-US" sz="800" dirty="0"/>
              <a:t>All elements e1, e2, must have the given type.</a:t>
            </a:r>
          </a:p>
          <a:p>
            <a:endParaRPr lang="en-US" sz="800" dirty="0"/>
          </a:p>
          <a:p>
            <a:r>
              <a:rPr lang="en-US" sz="800" dirty="0"/>
              <a:t>Examples on other side of sheet.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Arrays can be indexed as in Python. &lt;index&gt; should evaluate to an int, and &lt;array&gt; to an array value. Indices start at 0.</a:t>
            </a:r>
          </a:p>
          <a:p>
            <a:endParaRPr lang="en-US" sz="800" dirty="0"/>
          </a:p>
          <a:p>
            <a:r>
              <a:rPr lang="en-US" sz="800" dirty="0"/>
              <a:t>Examples on other side of sheet.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613A1A-96B7-7F43-A2F0-0A83E88CD38B}"/>
              </a:ext>
            </a:extLst>
          </p:cNvPr>
          <p:cNvSpPr/>
          <p:nvPr/>
        </p:nvSpPr>
        <p:spPr>
          <a:xfrm>
            <a:off x="3230750" y="7987508"/>
            <a:ext cx="37663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&lt;array&gt;[&lt;index&gt;]</a:t>
            </a:r>
          </a:p>
        </p:txBody>
      </p:sp>
    </p:spTree>
    <p:extLst>
      <p:ext uri="{BB962C8B-B14F-4D97-AF65-F5344CB8AC3E}">
        <p14:creationId xmlns:p14="http://schemas.microsoft.com/office/powerpoint/2010/main" val="334388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CCBD2FE1-749F-7041-BE35-033A9BA3F2B2}"/>
              </a:ext>
            </a:extLst>
          </p:cNvPr>
          <p:cNvSpPr txBox="1"/>
          <p:nvPr/>
        </p:nvSpPr>
        <p:spPr>
          <a:xfrm>
            <a:off x="256479" y="156140"/>
            <a:ext cx="3699181" cy="8586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1 class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ArrayExamples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2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3   static int product(int[]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4     int total = 1;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5     for(int n: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6       total *= n;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7   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8     return total;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9 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10   static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11     int[] nums1 = {1, 2, 3, 5};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12     assert product(nums1) == 30;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13     int[] nums2 = {4, 2, 3};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14     assert product(nums2) == 24;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15 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16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17   static int max(int[]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18     int biggest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19     for(int n: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20       if(n &gt; biggest) { biggest = n;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21   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22     return biggest;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23 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24   static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25     int[] nums1 = {50, 60, 70, 30};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26     assert max(nums1) == 70;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27     int[] nums2 = {30, 50, 60, 10, 90};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28     assert max(nums2) == 90;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29     int[] nums3 = {90};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30     assert max(nums3) == 90;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31 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32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33   static int find(String[] strs, String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tofind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34     for(int index = 0; index &lt;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strs.length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; index += 1)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35       if(strs[index].equals(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tofind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)) { return index;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36   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37     return -1;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38 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39   static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40     String[]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{"a", "b", "c"};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41     assert find(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"b") == 1;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42     assert find(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"d") == -1;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43     assert find(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"c") == 2;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44 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45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46   static int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sumAlternating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(int[]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47     int total = 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48     for(int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nums.length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+= 2)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49       total +=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50   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51     return total;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52 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53   static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54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55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56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57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58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59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60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61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62 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63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64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65   public static void main(String[]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66     // All the blocks above run the assertions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67 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68 }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76AAFE-47CF-584B-A0C2-0CC2A698E491}"/>
              </a:ext>
            </a:extLst>
          </p:cNvPr>
          <p:cNvSpPr txBox="1"/>
          <p:nvPr/>
        </p:nvSpPr>
        <p:spPr>
          <a:xfrm>
            <a:off x="2754690" y="8496885"/>
            <a:ext cx="120097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ArrayExamples.java</a:t>
            </a:r>
            <a:endParaRPr lang="en-US" sz="10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CEC6B5C-2534-7147-8D5B-0482BF0E4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05082"/>
              </p:ext>
            </p:extLst>
          </p:nvPr>
        </p:nvGraphicFramePr>
        <p:xfrm>
          <a:off x="4115897" y="156140"/>
          <a:ext cx="2550552" cy="1485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7638">
                  <a:extLst>
                    <a:ext uri="{9D8B030D-6E8A-4147-A177-3AD203B41FA5}">
                      <a16:colId xmlns:a16="http://schemas.microsoft.com/office/drawing/2014/main" val="3670099512"/>
                    </a:ext>
                  </a:extLst>
                </a:gridCol>
                <a:gridCol w="637638">
                  <a:extLst>
                    <a:ext uri="{9D8B030D-6E8A-4147-A177-3AD203B41FA5}">
                      <a16:colId xmlns:a16="http://schemas.microsoft.com/office/drawing/2014/main" val="1700461030"/>
                    </a:ext>
                  </a:extLst>
                </a:gridCol>
                <a:gridCol w="637638">
                  <a:extLst>
                    <a:ext uri="{9D8B030D-6E8A-4147-A177-3AD203B41FA5}">
                      <a16:colId xmlns:a16="http://schemas.microsoft.com/office/drawing/2014/main" val="392812943"/>
                    </a:ext>
                  </a:extLst>
                </a:gridCol>
                <a:gridCol w="637638">
                  <a:extLst>
                    <a:ext uri="{9D8B030D-6E8A-4147-A177-3AD203B41FA5}">
                      <a16:colId xmlns:a16="http://schemas.microsoft.com/office/drawing/2014/main" val="3199613727"/>
                    </a:ext>
                  </a:extLst>
                </a:gridCol>
              </a:tblGrid>
              <a:tr h="1845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193587"/>
                  </a:ext>
                </a:extLst>
              </a:tr>
              <a:tr h="184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19568"/>
                  </a:ext>
                </a:extLst>
              </a:tr>
              <a:tr h="184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484933"/>
                  </a:ext>
                </a:extLst>
              </a:tr>
              <a:tr h="184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284343"/>
                  </a:ext>
                </a:extLst>
              </a:tr>
              <a:tr h="184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80120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A165F87-953A-7544-B03E-C37A5CA55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465715"/>
              </p:ext>
            </p:extLst>
          </p:nvPr>
        </p:nvGraphicFramePr>
        <p:xfrm>
          <a:off x="4115897" y="1910092"/>
          <a:ext cx="2550552" cy="1485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7638">
                  <a:extLst>
                    <a:ext uri="{9D8B030D-6E8A-4147-A177-3AD203B41FA5}">
                      <a16:colId xmlns:a16="http://schemas.microsoft.com/office/drawing/2014/main" val="3670099512"/>
                    </a:ext>
                  </a:extLst>
                </a:gridCol>
                <a:gridCol w="637638">
                  <a:extLst>
                    <a:ext uri="{9D8B030D-6E8A-4147-A177-3AD203B41FA5}">
                      <a16:colId xmlns:a16="http://schemas.microsoft.com/office/drawing/2014/main" val="1700461030"/>
                    </a:ext>
                  </a:extLst>
                </a:gridCol>
                <a:gridCol w="637638">
                  <a:extLst>
                    <a:ext uri="{9D8B030D-6E8A-4147-A177-3AD203B41FA5}">
                      <a16:colId xmlns:a16="http://schemas.microsoft.com/office/drawing/2014/main" val="392812943"/>
                    </a:ext>
                  </a:extLst>
                </a:gridCol>
                <a:gridCol w="637638">
                  <a:extLst>
                    <a:ext uri="{9D8B030D-6E8A-4147-A177-3AD203B41FA5}">
                      <a16:colId xmlns:a16="http://schemas.microsoft.com/office/drawing/2014/main" val="3199613727"/>
                    </a:ext>
                  </a:extLst>
                </a:gridCol>
              </a:tblGrid>
              <a:tr h="1845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193587"/>
                  </a:ext>
                </a:extLst>
              </a:tr>
              <a:tr h="184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19568"/>
                  </a:ext>
                </a:extLst>
              </a:tr>
              <a:tr h="184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484933"/>
                  </a:ext>
                </a:extLst>
              </a:tr>
              <a:tr h="184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284343"/>
                  </a:ext>
                </a:extLst>
              </a:tr>
              <a:tr h="184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80120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409A9EC-39DA-D945-AB1A-4F963C7AB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150368"/>
              </p:ext>
            </p:extLst>
          </p:nvPr>
        </p:nvGraphicFramePr>
        <p:xfrm>
          <a:off x="4115897" y="3664044"/>
          <a:ext cx="2550552" cy="1485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7638">
                  <a:extLst>
                    <a:ext uri="{9D8B030D-6E8A-4147-A177-3AD203B41FA5}">
                      <a16:colId xmlns:a16="http://schemas.microsoft.com/office/drawing/2014/main" val="3670099512"/>
                    </a:ext>
                  </a:extLst>
                </a:gridCol>
                <a:gridCol w="637638">
                  <a:extLst>
                    <a:ext uri="{9D8B030D-6E8A-4147-A177-3AD203B41FA5}">
                      <a16:colId xmlns:a16="http://schemas.microsoft.com/office/drawing/2014/main" val="1700461030"/>
                    </a:ext>
                  </a:extLst>
                </a:gridCol>
                <a:gridCol w="637638">
                  <a:extLst>
                    <a:ext uri="{9D8B030D-6E8A-4147-A177-3AD203B41FA5}">
                      <a16:colId xmlns:a16="http://schemas.microsoft.com/office/drawing/2014/main" val="392812943"/>
                    </a:ext>
                  </a:extLst>
                </a:gridCol>
                <a:gridCol w="637638">
                  <a:extLst>
                    <a:ext uri="{9D8B030D-6E8A-4147-A177-3AD203B41FA5}">
                      <a16:colId xmlns:a16="http://schemas.microsoft.com/office/drawing/2014/main" val="3199613727"/>
                    </a:ext>
                  </a:extLst>
                </a:gridCol>
              </a:tblGrid>
              <a:tr h="1845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193587"/>
                  </a:ext>
                </a:extLst>
              </a:tr>
              <a:tr h="184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19568"/>
                  </a:ext>
                </a:extLst>
              </a:tr>
              <a:tr h="184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484933"/>
                  </a:ext>
                </a:extLst>
              </a:tr>
              <a:tr h="184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284343"/>
                  </a:ext>
                </a:extLst>
              </a:tr>
              <a:tr h="184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80120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8CFF6F0-0F91-8D43-9273-E1D1236E5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3668"/>
              </p:ext>
            </p:extLst>
          </p:nvPr>
        </p:nvGraphicFramePr>
        <p:xfrm>
          <a:off x="4115897" y="5417996"/>
          <a:ext cx="2550552" cy="1485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7638">
                  <a:extLst>
                    <a:ext uri="{9D8B030D-6E8A-4147-A177-3AD203B41FA5}">
                      <a16:colId xmlns:a16="http://schemas.microsoft.com/office/drawing/2014/main" val="3670099512"/>
                    </a:ext>
                  </a:extLst>
                </a:gridCol>
                <a:gridCol w="637638">
                  <a:extLst>
                    <a:ext uri="{9D8B030D-6E8A-4147-A177-3AD203B41FA5}">
                      <a16:colId xmlns:a16="http://schemas.microsoft.com/office/drawing/2014/main" val="1700461030"/>
                    </a:ext>
                  </a:extLst>
                </a:gridCol>
                <a:gridCol w="637638">
                  <a:extLst>
                    <a:ext uri="{9D8B030D-6E8A-4147-A177-3AD203B41FA5}">
                      <a16:colId xmlns:a16="http://schemas.microsoft.com/office/drawing/2014/main" val="392812943"/>
                    </a:ext>
                  </a:extLst>
                </a:gridCol>
                <a:gridCol w="637638">
                  <a:extLst>
                    <a:ext uri="{9D8B030D-6E8A-4147-A177-3AD203B41FA5}">
                      <a16:colId xmlns:a16="http://schemas.microsoft.com/office/drawing/2014/main" val="3199613727"/>
                    </a:ext>
                  </a:extLst>
                </a:gridCol>
              </a:tblGrid>
              <a:tr h="1845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193587"/>
                  </a:ext>
                </a:extLst>
              </a:tr>
              <a:tr h="184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19568"/>
                  </a:ext>
                </a:extLst>
              </a:tr>
              <a:tr h="184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484933"/>
                  </a:ext>
                </a:extLst>
              </a:tr>
              <a:tr h="184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284343"/>
                  </a:ext>
                </a:extLst>
              </a:tr>
              <a:tr h="184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80120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8ADF682-1243-0E44-B63C-8D3D6FE96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28070"/>
              </p:ext>
            </p:extLst>
          </p:nvPr>
        </p:nvGraphicFramePr>
        <p:xfrm>
          <a:off x="4115897" y="7171948"/>
          <a:ext cx="2550552" cy="1485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7638">
                  <a:extLst>
                    <a:ext uri="{9D8B030D-6E8A-4147-A177-3AD203B41FA5}">
                      <a16:colId xmlns:a16="http://schemas.microsoft.com/office/drawing/2014/main" val="3670099512"/>
                    </a:ext>
                  </a:extLst>
                </a:gridCol>
                <a:gridCol w="637638">
                  <a:extLst>
                    <a:ext uri="{9D8B030D-6E8A-4147-A177-3AD203B41FA5}">
                      <a16:colId xmlns:a16="http://schemas.microsoft.com/office/drawing/2014/main" val="1700461030"/>
                    </a:ext>
                  </a:extLst>
                </a:gridCol>
                <a:gridCol w="637638">
                  <a:extLst>
                    <a:ext uri="{9D8B030D-6E8A-4147-A177-3AD203B41FA5}">
                      <a16:colId xmlns:a16="http://schemas.microsoft.com/office/drawing/2014/main" val="392812943"/>
                    </a:ext>
                  </a:extLst>
                </a:gridCol>
                <a:gridCol w="637638">
                  <a:extLst>
                    <a:ext uri="{9D8B030D-6E8A-4147-A177-3AD203B41FA5}">
                      <a16:colId xmlns:a16="http://schemas.microsoft.com/office/drawing/2014/main" val="3199613727"/>
                    </a:ext>
                  </a:extLst>
                </a:gridCol>
              </a:tblGrid>
              <a:tr h="1845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193587"/>
                  </a:ext>
                </a:extLst>
              </a:tr>
              <a:tr h="184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19568"/>
                  </a:ext>
                </a:extLst>
              </a:tr>
              <a:tr h="184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484933"/>
                  </a:ext>
                </a:extLst>
              </a:tr>
              <a:tr h="184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284343"/>
                  </a:ext>
                </a:extLst>
              </a:tr>
              <a:tr h="1845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801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75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22811</TotalTime>
  <Words>1089</Words>
  <Application>Microsoft Macintosh PowerPoint</Application>
  <PresentationFormat>Letter Paper (8.5x11 in)</PresentationFormat>
  <Paragraphs>169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524</cp:revision>
  <cp:lastPrinted>2020-02-03T18:21:07Z</cp:lastPrinted>
  <dcterms:created xsi:type="dcterms:W3CDTF">2020-01-06T20:36:11Z</dcterms:created>
  <dcterms:modified xsi:type="dcterms:W3CDTF">2020-02-03T20:05:41Z</dcterms:modified>
</cp:coreProperties>
</file>