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Default Extension="wmf" ContentType="image/x-wmf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slides/slide22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89" r:id="rId1"/>
  </p:sldMasterIdLst>
  <p:sldIdLst>
    <p:sldId id="286" r:id="rId2"/>
    <p:sldId id="287" r:id="rId3"/>
    <p:sldId id="293" r:id="rId4"/>
    <p:sldId id="294" r:id="rId5"/>
    <p:sldId id="281" r:id="rId6"/>
    <p:sldId id="289" r:id="rId7"/>
    <p:sldId id="291" r:id="rId8"/>
    <p:sldId id="298" r:id="rId9"/>
    <p:sldId id="257" r:id="rId10"/>
    <p:sldId id="263" r:id="rId11"/>
    <p:sldId id="259" r:id="rId12"/>
    <p:sldId id="278" r:id="rId13"/>
    <p:sldId id="279" r:id="rId14"/>
    <p:sldId id="268" r:id="rId15"/>
    <p:sldId id="264" r:id="rId16"/>
    <p:sldId id="296" r:id="rId17"/>
    <p:sldId id="282" r:id="rId18"/>
    <p:sldId id="271" r:id="rId19"/>
    <p:sldId id="273" r:id="rId20"/>
    <p:sldId id="295" r:id="rId21"/>
    <p:sldId id="297" r:id="rId22"/>
    <p:sldId id="292" r:id="rId23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64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18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93187" name="Rectangle 3"/>
            <p:cNvSpPr>
              <a:spLocks noChangeArrowheads="1"/>
            </p:cNvSpPr>
            <p:nvPr/>
          </p:nvSpPr>
          <p:spPr bwMode="white">
            <a:xfrm>
              <a:off x="0" y="720"/>
              <a:ext cx="5760" cy="864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188" name="Rectangle 4"/>
            <p:cNvSpPr>
              <a:spLocks noChangeArrowheads="1"/>
            </p:cNvSpPr>
            <p:nvPr/>
          </p:nvSpPr>
          <p:spPr bwMode="white">
            <a:xfrm>
              <a:off x="0" y="4080"/>
              <a:ext cx="5760" cy="24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93189" name="Picture 5" descr="URBBANND"/>
            <p:cNvPicPr>
              <a:picLocks noChangeAspect="1" noChangeArrowheads="1"/>
            </p:cNvPicPr>
            <p:nvPr/>
          </p:nvPicPr>
          <p:blipFill>
            <a:blip r:embed="rId2"/>
            <a:srcRect l="5824" t="8493" r="35922"/>
            <a:stretch>
              <a:fillRect/>
            </a:stretch>
          </p:blipFill>
          <p:spPr bwMode="ltGray">
            <a:xfrm>
              <a:off x="0" y="0"/>
              <a:ext cx="5760" cy="905"/>
            </a:xfrm>
            <a:prstGeom prst="rect">
              <a:avLst/>
            </a:prstGeom>
            <a:noFill/>
          </p:spPr>
        </p:pic>
      </p:grpSp>
      <p:sp>
        <p:nvSpPr>
          <p:cNvPr id="9319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85800" y="2438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752600"/>
          </a:xfrm>
        </p:spPr>
        <p:txBody>
          <a:bodyPr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93192" name="Rectangle 8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93193" name="Rectangle 9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93194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655BE4C-1C03-B442-B23C-4E92FDDE20C6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ECA1AF5-0876-664B-98E3-B1303965F3D1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533400"/>
            <a:ext cx="1943100" cy="5562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5676900" cy="5562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C684408-5469-0D46-BFAA-7452AF5FD7AB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81EFC01-36F1-524E-91CD-995AEFFD82BB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A33CA4A-88D6-0341-9743-6344C4D09587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F298FB6-FF0E-BB47-868C-01E25FFA3212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59F9E93-6079-714E-BFB6-03828DD7408D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5D2F6CE-CF75-9847-8168-D7CAF545143A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5EFAD47-1E5C-D548-BDFA-3252312635B1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5135667-DAE4-5240-B678-DA9FF3B6CBFD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1F4A4C8-227F-524D-9E15-C331F06F7756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6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92163" name="Rectangle 3"/>
            <p:cNvSpPr>
              <a:spLocks noChangeArrowheads="1"/>
            </p:cNvSpPr>
            <p:nvPr/>
          </p:nvSpPr>
          <p:spPr bwMode="white">
            <a:xfrm>
              <a:off x="0" y="0"/>
              <a:ext cx="5760" cy="120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164" name="Rectangle 4"/>
            <p:cNvSpPr>
              <a:spLocks noChangeArrowheads="1"/>
            </p:cNvSpPr>
            <p:nvPr/>
          </p:nvSpPr>
          <p:spPr bwMode="white">
            <a:xfrm>
              <a:off x="0" y="4080"/>
              <a:ext cx="5760" cy="24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92165" name="Picture 5" descr="URBBANND"/>
            <p:cNvPicPr>
              <a:picLocks noChangeAspect="1" noChangeArrowheads="1"/>
            </p:cNvPicPr>
            <p:nvPr/>
          </p:nvPicPr>
          <p:blipFill>
            <a:blip r:embed="rId13"/>
            <a:srcRect t="66667"/>
            <a:stretch>
              <a:fillRect/>
            </a:stretch>
          </p:blipFill>
          <p:spPr bwMode="ltGray">
            <a:xfrm>
              <a:off x="0" y="0"/>
              <a:ext cx="5760" cy="192"/>
            </a:xfrm>
            <a:prstGeom prst="rect">
              <a:avLst/>
            </a:prstGeom>
            <a:noFill/>
          </p:spPr>
        </p:pic>
      </p:grpSp>
      <p:sp>
        <p:nvSpPr>
          <p:cNvPr id="9216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533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50000"/>
              </a:schemeClr>
            </a:outerShdw>
          </a:effec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</a:p>
        </p:txBody>
      </p:sp>
      <p:sp>
        <p:nvSpPr>
          <p:cNvPr id="9216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9216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9216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9217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466A0BD4-4112-9E44-82AB-2EB86720F867}" type="slidenum">
              <a:rPr lang="fr-FR"/>
              <a:pPr/>
              <a:t>‹#›</a:t>
            </a:fld>
            <a:endParaRPr lang="fr-F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charset="2"/>
        <a:buChar char="Ü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SzPct val="130000"/>
        <a:buBlip>
          <a:blip r:embed="rId14"/>
        </a:buBlip>
        <a:defRPr sz="2800">
          <a:solidFill>
            <a:schemeClr val="tx1"/>
          </a:solidFill>
          <a:latin typeface="+mn-lt"/>
          <a:ea typeface="ヒラギノ角ゴ Pro W3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ヒラギノ角ゴ Pro W3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buChar char="w"/>
        <a:defRPr sz="2000">
          <a:solidFill>
            <a:schemeClr val="tx1"/>
          </a:solidFill>
          <a:latin typeface="+mn-lt"/>
          <a:ea typeface="ヒラギノ角ゴ Pro W3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SzPct val="115000"/>
        <a:buBlip>
          <a:blip r:embed="rId14"/>
        </a:buBlip>
        <a:defRPr sz="2000">
          <a:solidFill>
            <a:schemeClr val="tx1"/>
          </a:solidFill>
          <a:latin typeface="+mn-lt"/>
          <a:ea typeface="ヒラギノ角ゴ Pro W3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115000"/>
        <a:buBlip>
          <a:blip r:embed="rId14"/>
        </a:buBlip>
        <a:defRPr sz="2000">
          <a:solidFill>
            <a:schemeClr val="tx1"/>
          </a:solidFill>
          <a:latin typeface="+mn-lt"/>
          <a:ea typeface="ヒラギノ角ゴ Pro W3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115000"/>
        <a:buBlip>
          <a:blip r:embed="rId14"/>
        </a:buBlip>
        <a:defRPr sz="2000">
          <a:solidFill>
            <a:schemeClr val="tx1"/>
          </a:solidFill>
          <a:latin typeface="+mn-lt"/>
          <a:ea typeface="ヒラギノ角ゴ Pro W3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115000"/>
        <a:buBlip>
          <a:blip r:embed="rId14"/>
        </a:buBlip>
        <a:defRPr sz="2000">
          <a:solidFill>
            <a:schemeClr val="tx1"/>
          </a:solidFill>
          <a:latin typeface="+mn-lt"/>
          <a:ea typeface="ヒラギノ角ゴ Pro W3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115000"/>
        <a:buBlip>
          <a:blip r:embed="rId14"/>
        </a:buBlip>
        <a:defRPr sz="2000">
          <a:solidFill>
            <a:schemeClr val="tx1"/>
          </a:solidFill>
          <a:latin typeface="+mn-lt"/>
          <a:ea typeface="ヒラギノ角ゴ Pro W3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eg"/><Relationship Id="rId3" Type="http://schemas.openxmlformats.org/officeDocument/2006/relationships/image" Target="../media/image23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13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189038"/>
            <a:ext cx="8229600" cy="1279525"/>
          </a:xfrm>
        </p:spPr>
        <p:txBody>
          <a:bodyPr/>
          <a:lstStyle/>
          <a:p>
            <a:r>
              <a:rPr lang="fr-FR" sz="4000"/>
              <a:t>CORRELATION BRUIT DE FOND SISMIQUE 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2665413"/>
            <a:ext cx="8229600" cy="4192587"/>
          </a:xfrm>
        </p:spPr>
        <p:txBody>
          <a:bodyPr/>
          <a:lstStyle/>
          <a:p>
            <a:r>
              <a:rPr lang="fr-FR"/>
              <a:t>Introduction: origine de la méthode </a:t>
            </a:r>
          </a:p>
          <a:p>
            <a:r>
              <a:rPr lang="fr-FR"/>
              <a:t>problématique </a:t>
            </a:r>
          </a:p>
          <a:p>
            <a:r>
              <a:rPr lang="fr-FR"/>
              <a:t>site : présentation </a:t>
            </a:r>
          </a:p>
          <a:p>
            <a:r>
              <a:rPr lang="fr-FR"/>
              <a:t>enregistrements et traitement </a:t>
            </a:r>
          </a:p>
          <a:p>
            <a:r>
              <a:rPr lang="fr-FR"/>
              <a:t>résultats et observations  </a:t>
            </a:r>
          </a:p>
          <a:p>
            <a:r>
              <a:rPr lang="fr-FR"/>
              <a:t>Conclusion: hypothèses et poursuite 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158750" y="207963"/>
            <a:ext cx="3321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/>
              <a:t>GOURDIN Catherine </a:t>
            </a:r>
          </a:p>
          <a:p>
            <a:r>
              <a:rPr lang="fr-FR"/>
              <a:t>Master recherche DSGA, Nice 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5559425" y="136525"/>
            <a:ext cx="3752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/>
              <a:t>Stage effectué à l’Institut Physique </a:t>
            </a:r>
          </a:p>
          <a:p>
            <a:r>
              <a:rPr lang="fr-FR"/>
              <a:t>du Globe, Jussieu, Paris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6" name="Picture 1030" descr="coupevertbis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404813"/>
            <a:ext cx="8137525" cy="55594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 descr="070423_0507_Sta_4__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01600"/>
            <a:ext cx="9278938" cy="6959600"/>
          </a:xfrm>
          <a:prstGeom prst="rect">
            <a:avLst/>
          </a:prstGeom>
          <a:noFill/>
        </p:spPr>
      </p:pic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1431925" y="646113"/>
            <a:ext cx="793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/>
              <a:t>4Z-7Z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070423_1000_Sta_2__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1431925" y="798513"/>
            <a:ext cx="806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/>
              <a:t>4Z-7X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070423_1000_Sta_2__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991600" cy="6743700"/>
          </a:xfrm>
          <a:prstGeom prst="rect">
            <a:avLst/>
          </a:prstGeom>
          <a:noFill/>
        </p:spPr>
      </p:pic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1431925" y="646113"/>
            <a:ext cx="806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/>
              <a:t>4Z-7Y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6" name="Picture 6" descr="coupevertbis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213" y="404813"/>
            <a:ext cx="7632700" cy="584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 descr="coupevertbis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333375"/>
            <a:ext cx="7993062" cy="6257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3425825" y="425450"/>
            <a:ext cx="19304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800">
                <a:latin typeface="Times New Roman" charset="0"/>
              </a:rPr>
              <a:t>Hypothèses </a:t>
            </a:r>
            <a:endParaRPr lang="fr-FR" sz="2400">
              <a:latin typeface="Times New Roman" charset="0"/>
            </a:endParaRPr>
          </a:p>
        </p:txBody>
      </p:sp>
      <p:sp>
        <p:nvSpPr>
          <p:cNvPr id="94213" name="Text Box 5"/>
          <p:cNvSpPr txBox="1">
            <a:spLocks noChangeArrowheads="1"/>
          </p:cNvSpPr>
          <p:nvPr/>
        </p:nvSpPr>
        <p:spPr bwMode="auto">
          <a:xfrm>
            <a:off x="592138" y="1289050"/>
            <a:ext cx="527367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 sz="2400">
                <a:latin typeface="Times New Roman" charset="0"/>
              </a:rPr>
              <a:t>Corrélations radiales : ondes de Rayleigh </a:t>
            </a:r>
          </a:p>
        </p:txBody>
      </p:sp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592138" y="1793875"/>
            <a:ext cx="5208587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 sz="2400">
                <a:latin typeface="Times New Roman" charset="0"/>
              </a:rPr>
              <a:t>Corrélations transverses : ondes de Love </a:t>
            </a:r>
          </a:p>
        </p:txBody>
      </p:sp>
      <p:sp>
        <p:nvSpPr>
          <p:cNvPr id="94215" name="Text Box 7"/>
          <p:cNvSpPr txBox="1">
            <a:spLocks noChangeArrowheads="1"/>
          </p:cNvSpPr>
          <p:nvPr/>
        </p:nvSpPr>
        <p:spPr bwMode="auto">
          <a:xfrm>
            <a:off x="684213" y="2349500"/>
            <a:ext cx="1841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 sz="2400">
              <a:latin typeface="Times New Roman" charset="0"/>
            </a:endParaRPr>
          </a:p>
        </p:txBody>
      </p:sp>
      <p:sp>
        <p:nvSpPr>
          <p:cNvPr id="94216" name="Text Box 8"/>
          <p:cNvSpPr txBox="1">
            <a:spLocks noChangeArrowheads="1"/>
          </p:cNvSpPr>
          <p:nvPr/>
        </p:nvSpPr>
        <p:spPr bwMode="auto">
          <a:xfrm>
            <a:off x="592138" y="2225675"/>
            <a:ext cx="6465887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 sz="2400">
                <a:latin typeface="Times New Roman" charset="0"/>
              </a:rPr>
              <a:t>Corrélations radiales transverses: hétérogénéité 3D </a:t>
            </a:r>
          </a:p>
        </p:txBody>
      </p:sp>
      <p:sp>
        <p:nvSpPr>
          <p:cNvPr id="94217" name="Text Box 9"/>
          <p:cNvSpPr txBox="1">
            <a:spLocks noChangeArrowheads="1"/>
          </p:cNvSpPr>
          <p:nvPr/>
        </p:nvSpPr>
        <p:spPr bwMode="auto">
          <a:xfrm>
            <a:off x="577850" y="3213100"/>
            <a:ext cx="8566150" cy="19177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 sz="2400">
                <a:latin typeface="Times New Roman" charset="0"/>
              </a:rPr>
              <a:t>Sources de bruit ? : </a:t>
            </a:r>
          </a:p>
          <a:p>
            <a:r>
              <a:rPr lang="fr-FR" sz="2400">
                <a:latin typeface="Times New Roman" charset="0"/>
              </a:rPr>
              <a:t>       - sources lointaines </a:t>
            </a:r>
          </a:p>
          <a:p>
            <a:r>
              <a:rPr lang="fr-FR" sz="2400">
                <a:latin typeface="Times New Roman" charset="0"/>
              </a:rPr>
              <a:t>       - micro sources en profondeur créant bruit de fond quasi continu</a:t>
            </a:r>
          </a:p>
          <a:p>
            <a:r>
              <a:rPr lang="fr-FR" sz="2400">
                <a:latin typeface="Times New Roman" charset="0"/>
              </a:rPr>
              <a:t>       - centre du forage, corrélation autour de 0 (0,03 environ) :</a:t>
            </a:r>
          </a:p>
          <a:p>
            <a:r>
              <a:rPr lang="fr-FR" sz="2400">
                <a:latin typeface="Times New Roman" charset="0"/>
              </a:rPr>
              <a:t>            ondes de volume ?                   Sources proches </a:t>
            </a:r>
          </a:p>
        </p:txBody>
      </p:sp>
      <p:sp>
        <p:nvSpPr>
          <p:cNvPr id="94218" name="Line 10"/>
          <p:cNvSpPr>
            <a:spLocks noChangeShapeType="1"/>
          </p:cNvSpPr>
          <p:nvPr/>
        </p:nvSpPr>
        <p:spPr bwMode="auto">
          <a:xfrm>
            <a:off x="4140200" y="4076700"/>
            <a:ext cx="863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19" name="Text Box 11"/>
          <p:cNvSpPr txBox="1">
            <a:spLocks noChangeArrowheads="1"/>
          </p:cNvSpPr>
          <p:nvPr/>
        </p:nvSpPr>
        <p:spPr bwMode="auto">
          <a:xfrm>
            <a:off x="592138" y="2657475"/>
            <a:ext cx="4668837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 sz="2400">
                <a:latin typeface="Times New Roman" charset="0"/>
              </a:rPr>
              <a:t>Stable sur les 5 jours              signal  </a:t>
            </a:r>
          </a:p>
        </p:txBody>
      </p:sp>
      <p:sp>
        <p:nvSpPr>
          <p:cNvPr id="94220" name="Line 12"/>
          <p:cNvSpPr>
            <a:spLocks noChangeShapeType="1"/>
          </p:cNvSpPr>
          <p:nvPr/>
        </p:nvSpPr>
        <p:spPr bwMode="auto">
          <a:xfrm>
            <a:off x="3419475" y="2924175"/>
            <a:ext cx="576263" cy="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21" name="Text Box 13"/>
          <p:cNvSpPr txBox="1">
            <a:spLocks noChangeArrowheads="1"/>
          </p:cNvSpPr>
          <p:nvPr/>
        </p:nvSpPr>
        <p:spPr bwMode="auto">
          <a:xfrm>
            <a:off x="539750" y="5157788"/>
            <a:ext cx="7346950" cy="822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 sz="2400">
                <a:latin typeface="Times New Roman" charset="0"/>
              </a:rPr>
              <a:t>Caisse de résonance au dessus de la cavité : ondes piégées,</a:t>
            </a:r>
          </a:p>
          <a:p>
            <a:r>
              <a:rPr lang="fr-FR" sz="2400">
                <a:latin typeface="Times New Roman" charset="0"/>
              </a:rPr>
              <a:t>Amortissement en surface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eve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28600"/>
            <a:ext cx="7315200" cy="3176588"/>
          </a:xfrm>
          <a:prstGeom prst="rect">
            <a:avLst/>
          </a:prstGeom>
          <a:noFill/>
        </p:spPr>
      </p:pic>
      <p:pic>
        <p:nvPicPr>
          <p:cNvPr id="29700" name="Picture 4" descr="vit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79613" y="3336925"/>
            <a:ext cx="5256212" cy="3521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_Sta_6__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52400" y="-114300"/>
            <a:ext cx="9296400" cy="6972300"/>
          </a:xfrm>
          <a:prstGeom prst="rect">
            <a:avLst/>
          </a:prstGeom>
          <a:noFill/>
        </p:spPr>
      </p:pic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1584325" y="646113"/>
            <a:ext cx="793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/>
              <a:t>6Z-8Z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_Sta_2__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52400" y="-114300"/>
            <a:ext cx="9296400" cy="6972300"/>
          </a:xfrm>
          <a:prstGeom prst="rect">
            <a:avLst/>
          </a:prstGeom>
          <a:noFill/>
        </p:spPr>
      </p:pic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1431925" y="341313"/>
            <a:ext cx="793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/>
              <a:t>2Z-4Z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684213" y="260350"/>
            <a:ext cx="7902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fr-FR" sz="2400">
                <a:latin typeface="Times New Roman" charset="0"/>
              </a:rPr>
              <a:t>Origine de la méthode de corrélation de bruit de fond sismique </a:t>
            </a:r>
          </a:p>
        </p:txBody>
      </p:sp>
      <p:pic>
        <p:nvPicPr>
          <p:cNvPr id="35843" name="Picture 3" descr="figure3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7450" y="1268413"/>
            <a:ext cx="6553200" cy="2794000"/>
          </a:xfrm>
          <a:prstGeom prst="rect">
            <a:avLst/>
          </a:prstGeom>
          <a:noFill/>
        </p:spPr>
      </p:pic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827088" y="692150"/>
            <a:ext cx="7596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fr-FR" sz="2400">
                <a:latin typeface="Times New Roman" charset="0"/>
              </a:rPr>
              <a:t>Ondes en milieu complexe: milieux multiplement diffuseurs </a:t>
            </a: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611188" y="4076700"/>
            <a:ext cx="1022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fr-FR" sz="2400">
                <a:latin typeface="Times New Roman" charset="0"/>
              </a:rPr>
              <a:t>Codas </a:t>
            </a:r>
          </a:p>
        </p:txBody>
      </p:sp>
      <p:sp>
        <p:nvSpPr>
          <p:cNvPr id="35846" name="Line 6"/>
          <p:cNvSpPr>
            <a:spLocks noChangeShapeType="1"/>
          </p:cNvSpPr>
          <p:nvPr/>
        </p:nvSpPr>
        <p:spPr bwMode="auto">
          <a:xfrm>
            <a:off x="1619250" y="4292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2484438" y="4076700"/>
            <a:ext cx="2359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fr-FR" sz="2400">
                <a:latin typeface="Times New Roman" charset="0"/>
              </a:rPr>
              <a:t>Ondes de surface </a:t>
            </a:r>
          </a:p>
        </p:txBody>
      </p:sp>
      <p:sp>
        <p:nvSpPr>
          <p:cNvPr id="35848" name="Line 8"/>
          <p:cNvSpPr>
            <a:spLocks noChangeShapeType="1"/>
          </p:cNvSpPr>
          <p:nvPr/>
        </p:nvSpPr>
        <p:spPr bwMode="auto">
          <a:xfrm>
            <a:off x="4932363" y="4292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6300788" y="4076700"/>
            <a:ext cx="1808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fr-FR" sz="2400">
                <a:latin typeface="Times New Roman" charset="0"/>
              </a:rPr>
              <a:t>Bruit de fond</a:t>
            </a:r>
          </a:p>
        </p:txBody>
      </p:sp>
      <p:sp>
        <p:nvSpPr>
          <p:cNvPr id="35850" name="Text Box 10"/>
          <p:cNvSpPr txBox="1">
            <a:spLocks noChangeArrowheads="1"/>
          </p:cNvSpPr>
          <p:nvPr/>
        </p:nvSpPr>
        <p:spPr bwMode="auto">
          <a:xfrm>
            <a:off x="395288" y="4652963"/>
            <a:ext cx="8443912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fr-FR" sz="2400">
                <a:latin typeface="Times New Roman" charset="0"/>
                <a:ea typeface="Times New Roman" charset="0"/>
                <a:cs typeface="Times New Roman" charset="0"/>
              </a:rPr>
              <a:t>Peut-on aussi utiliser cette méthode sur des échelles plus locales (&lt; 1 Km) , sur des fréquences plus élevées? </a:t>
            </a:r>
          </a:p>
          <a:p>
            <a:endParaRPr lang="fr-FR" sz="240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323850" y="5734050"/>
            <a:ext cx="70627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fr-FR" sz="2400">
                <a:latin typeface="Times New Roman" charset="0"/>
                <a:ea typeface="Times New Roman" charset="0"/>
                <a:cs typeface="Times New Roman" charset="0"/>
              </a:rPr>
              <a:t>Etude sur une zone plus locale: cavité saline de Cerville </a:t>
            </a:r>
          </a:p>
          <a:p>
            <a:endParaRPr lang="fr-FR" sz="240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8" name="Picture 4" descr="longond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213" y="142875"/>
            <a:ext cx="7848600" cy="6715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1355725" y="727075"/>
            <a:ext cx="252412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 sz="2400">
                <a:latin typeface="Times New Roman" charset="0"/>
              </a:rPr>
              <a:t>Suivi de la cavité : </a:t>
            </a:r>
          </a:p>
        </p:txBody>
      </p:sp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517525" y="1489075"/>
            <a:ext cx="585152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 sz="2400">
                <a:latin typeface="Times New Roman" charset="0"/>
              </a:rPr>
              <a:t>Environ 15 événements sismiques début 2008 </a:t>
            </a:r>
          </a:p>
        </p:txBody>
      </p:sp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517525" y="2022475"/>
            <a:ext cx="6292850" cy="822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 sz="2400">
                <a:latin typeface="Times New Roman" charset="0"/>
              </a:rPr>
              <a:t>Cavité: plus de sel ; a atteint le banc de dolomies :</a:t>
            </a:r>
          </a:p>
          <a:p>
            <a:r>
              <a:rPr lang="fr-FR" sz="2400">
                <a:latin typeface="Times New Roman" charset="0"/>
              </a:rPr>
              <a:t>recherche fractures </a:t>
            </a:r>
          </a:p>
        </p:txBody>
      </p:sp>
      <p:sp>
        <p:nvSpPr>
          <p:cNvPr id="95237" name="Text Box 5"/>
          <p:cNvSpPr txBox="1">
            <a:spLocks noChangeArrowheads="1"/>
          </p:cNvSpPr>
          <p:nvPr/>
        </p:nvSpPr>
        <p:spPr bwMode="auto">
          <a:xfrm>
            <a:off x="593725" y="2860675"/>
            <a:ext cx="456406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 sz="2400">
                <a:latin typeface="Times New Roman" charset="0"/>
              </a:rPr>
              <a:t>Début de l ’affaissement en surface </a:t>
            </a:r>
          </a:p>
        </p:txBody>
      </p:sp>
      <p:sp>
        <p:nvSpPr>
          <p:cNvPr id="95238" name="Text Box 6"/>
          <p:cNvSpPr txBox="1">
            <a:spLocks noChangeArrowheads="1"/>
          </p:cNvSpPr>
          <p:nvPr/>
        </p:nvSpPr>
        <p:spPr bwMode="auto">
          <a:xfrm>
            <a:off x="593725" y="3317875"/>
            <a:ext cx="8353425" cy="19177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 sz="2400">
                <a:latin typeface="Times New Roman" charset="0"/>
              </a:rPr>
              <a:t>Suite manipulations :</a:t>
            </a:r>
          </a:p>
          <a:p>
            <a:r>
              <a:rPr lang="fr-FR" sz="2400">
                <a:latin typeface="Times New Roman" charset="0"/>
              </a:rPr>
              <a:t>     - connaître origine du bruit, artificiel ? Pompages </a:t>
            </a:r>
          </a:p>
          <a:p>
            <a:r>
              <a:rPr lang="fr-FR" sz="2400">
                <a:latin typeface="Times New Roman" charset="0"/>
              </a:rPr>
              <a:t>     - si endommagement le volume bouge, enregistrements sur plus</a:t>
            </a:r>
          </a:p>
          <a:p>
            <a:r>
              <a:rPr lang="fr-FR" sz="2400">
                <a:latin typeface="Times New Roman" charset="0"/>
              </a:rPr>
              <a:t>grande période de temps, vitesse diminue, mêmes formes d ’ondes </a:t>
            </a:r>
          </a:p>
          <a:p>
            <a:r>
              <a:rPr lang="fr-FR" sz="2400">
                <a:latin typeface="Times New Roman" charset="0"/>
              </a:rPr>
              <a:t>mais phases s ’étirent, temps se rallonge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990600"/>
            <a:ext cx="7659688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92" name="Picture 8" descr="villebi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406900" cy="465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3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79838" y="2471738"/>
            <a:ext cx="5364162" cy="408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4" name="Picture 10" descr="220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48263" y="0"/>
            <a:ext cx="3455987" cy="3444875"/>
          </a:xfrm>
          <a:prstGeom prst="rect">
            <a:avLst/>
          </a:prstGeom>
          <a:noFill/>
        </p:spPr>
      </p:pic>
      <p:sp>
        <p:nvSpPr>
          <p:cNvPr id="41995" name="Line 11"/>
          <p:cNvSpPr>
            <a:spLocks noChangeShapeType="1"/>
          </p:cNvSpPr>
          <p:nvPr/>
        </p:nvSpPr>
        <p:spPr bwMode="auto">
          <a:xfrm>
            <a:off x="4211638" y="1268413"/>
            <a:ext cx="2160587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365125" y="4841875"/>
            <a:ext cx="3914775" cy="822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 sz="2400">
                <a:solidFill>
                  <a:srgbClr val="FF0000"/>
                </a:solidFill>
                <a:latin typeface="Times New Roman" charset="0"/>
              </a:rPr>
              <a:t>Prolongement Bassin Parisien </a:t>
            </a:r>
          </a:p>
          <a:p>
            <a:r>
              <a:rPr lang="fr-FR" sz="2400">
                <a:solidFill>
                  <a:srgbClr val="FF0000"/>
                </a:solidFill>
                <a:latin typeface="Times New Roman" charset="0"/>
              </a:rPr>
              <a:t>sel origine marine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60350"/>
            <a:ext cx="9144000" cy="2787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179388" y="3429000"/>
            <a:ext cx="8696325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fr-FR"/>
              <a:t>a) le chenal de communication est créé à la base du gisement par dissolution horizontale du sel à ce niveau, b) la cavité est créée à l'amont des pistes par injection d'eau douce, la dissolution se développe dans toutes les directions au voisinage des sondages introducteurs d'eau; la saumure saturée est soutirée par d'autres sondages situés à l'autre extrémité de la piste. La cavité s'agrandit jusqu'à atteindre le toit du gisement et, c) les terrains du recouvrement s'effondrent progressivement dans la cavité, formation de cratères en surface, </a:t>
            </a:r>
          </a:p>
        </p:txBody>
      </p:sp>
      <p:sp>
        <p:nvSpPr>
          <p:cNvPr id="45062" name="Line 6"/>
          <p:cNvSpPr>
            <a:spLocks noChangeShapeType="1"/>
          </p:cNvSpPr>
          <p:nvPr/>
        </p:nvSpPr>
        <p:spPr bwMode="auto">
          <a:xfrm flipH="1" flipV="1">
            <a:off x="2124075" y="2205038"/>
            <a:ext cx="431800" cy="1295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63" name="Line 7"/>
          <p:cNvSpPr>
            <a:spLocks noChangeShapeType="1"/>
          </p:cNvSpPr>
          <p:nvPr/>
        </p:nvSpPr>
        <p:spPr bwMode="auto">
          <a:xfrm flipV="1">
            <a:off x="4140200" y="2133600"/>
            <a:ext cx="1368425" cy="165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64" name="Line 8"/>
          <p:cNvSpPr>
            <a:spLocks noChangeShapeType="1"/>
          </p:cNvSpPr>
          <p:nvPr/>
        </p:nvSpPr>
        <p:spPr bwMode="auto">
          <a:xfrm flipV="1">
            <a:off x="5148263" y="1557338"/>
            <a:ext cx="3527425" cy="33115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65" name="Text Box 9"/>
          <p:cNvSpPr txBox="1">
            <a:spLocks noChangeArrowheads="1"/>
          </p:cNvSpPr>
          <p:nvPr/>
        </p:nvSpPr>
        <p:spPr bwMode="auto">
          <a:xfrm>
            <a:off x="288925" y="5756275"/>
            <a:ext cx="759936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 sz="2400">
                <a:latin typeface="Times New Roman" charset="0"/>
              </a:rPr>
              <a:t>Technique de l ’effondrement volontaire, pistes de sondages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dispou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875"/>
            <a:ext cx="10058400" cy="6842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resea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76400"/>
            <a:ext cx="8532813" cy="5397500"/>
          </a:xfrm>
          <a:prstGeom prst="rect">
            <a:avLst/>
          </a:prstGeom>
          <a:noFill/>
        </p:spPr>
      </p:pic>
      <p:pic>
        <p:nvPicPr>
          <p:cNvPr id="37892" name="Picture 4" descr="s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3800" y="0"/>
            <a:ext cx="4140200" cy="3432175"/>
          </a:xfrm>
          <a:prstGeom prst="rect">
            <a:avLst/>
          </a:prstGeom>
          <a:noFill/>
        </p:spPr>
      </p:pic>
      <p:pic>
        <p:nvPicPr>
          <p:cNvPr id="37894" name="Picture 6" descr="coupevertbi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87900" y="3429000"/>
            <a:ext cx="4356100" cy="3006725"/>
          </a:xfrm>
          <a:prstGeom prst="rect">
            <a:avLst/>
          </a:prstGeom>
          <a:noFill/>
        </p:spPr>
      </p:pic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669925" y="422275"/>
            <a:ext cx="4117975" cy="822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 sz="2400">
                <a:latin typeface="Times New Roman" charset="0"/>
              </a:rPr>
              <a:t>Pdt période essais de pompages </a:t>
            </a:r>
          </a:p>
          <a:p>
            <a:r>
              <a:rPr lang="fr-FR" sz="2400">
                <a:latin typeface="Times New Roman" charset="0"/>
              </a:rPr>
              <a:t>(3 à 4 bars) </a:t>
            </a:r>
          </a:p>
        </p:txBody>
      </p:sp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0" y="1143000"/>
            <a:ext cx="40767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 sz="2400">
                <a:latin typeface="Times New Roman" charset="0"/>
              </a:rPr>
              <a:t>Données du 23 au 27 avril 2007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81000"/>
            <a:ext cx="9144000" cy="301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810000"/>
            <a:ext cx="8915400" cy="249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212725" y="2784475"/>
            <a:ext cx="397986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 sz="2400">
                <a:solidFill>
                  <a:srgbClr val="FF0000"/>
                </a:solidFill>
                <a:latin typeface="Times New Roman" charset="0"/>
              </a:rPr>
              <a:t>Bruit numériseur, bruit naturel</a:t>
            </a:r>
            <a:r>
              <a:rPr lang="fr-FR" sz="2400">
                <a:latin typeface="Times New Roman" charset="0"/>
              </a:rPr>
              <a:t> </a:t>
            </a:r>
          </a:p>
        </p:txBody>
      </p:sp>
      <p:sp>
        <p:nvSpPr>
          <p:cNvPr id="39941" name="Line 5"/>
          <p:cNvSpPr>
            <a:spLocks noChangeShapeType="1"/>
          </p:cNvSpPr>
          <p:nvPr/>
        </p:nvSpPr>
        <p:spPr bwMode="auto">
          <a:xfrm>
            <a:off x="4191000" y="3048000"/>
            <a:ext cx="685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4175125" y="2479675"/>
            <a:ext cx="150177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 sz="2400">
                <a:solidFill>
                  <a:srgbClr val="FF0000"/>
                </a:solidFill>
                <a:latin typeface="Times New Roman" charset="0"/>
              </a:rPr>
              <a:t>corrélation</a:t>
            </a:r>
            <a:endParaRPr lang="fr-FR" sz="2400">
              <a:latin typeface="Times New Roman" charset="0"/>
            </a:endParaRPr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5013325" y="2860675"/>
            <a:ext cx="34988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 sz="2400">
                <a:solidFill>
                  <a:srgbClr val="FF0000"/>
                </a:solidFill>
                <a:latin typeface="Times New Roman" charset="0"/>
              </a:rPr>
              <a:t>Bruit naturel ressort, signal</a:t>
            </a:r>
            <a:endParaRPr lang="fr-FR" sz="240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2" descr="F:\figstack_26\070426_0000_Sta_1__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7150"/>
            <a:ext cx="9067800" cy="68008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070423_0507_Sta_6__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850" y="52388"/>
            <a:ext cx="9074150" cy="6805612"/>
          </a:xfrm>
          <a:prstGeom prst="rect">
            <a:avLst/>
          </a:prstGeom>
          <a:noFill/>
        </p:spPr>
      </p:pic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1538288" y="798513"/>
            <a:ext cx="793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/>
              <a:t>6Z-8Z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EAE8E2"/>
      </a:lt1>
      <a:dk2>
        <a:srgbClr val="5F5F5F"/>
      </a:dk2>
      <a:lt2>
        <a:srgbClr val="FDBC03"/>
      </a:lt2>
      <a:accent1>
        <a:srgbClr val="A7C1CB"/>
      </a:accent1>
      <a:accent2>
        <a:srgbClr val="A38D77"/>
      </a:accent2>
      <a:accent3>
        <a:srgbClr val="B6B6B6"/>
      </a:accent3>
      <a:accent4>
        <a:srgbClr val="C8C6C1"/>
      </a:accent4>
      <a:accent5>
        <a:srgbClr val="D0DDE2"/>
      </a:accent5>
      <a:accent6>
        <a:srgbClr val="937F6B"/>
      </a:accent6>
      <a:hlink>
        <a:srgbClr val="FFFFCC"/>
      </a:hlink>
      <a:folHlink>
        <a:srgbClr val="FFCC66"/>
      </a:folHlink>
    </a:clrScheme>
    <a:fontScheme name="Default Design">
      <a:majorFont>
        <a:latin typeface="Impact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miter lim="800000"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miter lim="800000"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EAE8E2"/>
        </a:lt1>
        <a:dk2>
          <a:srgbClr val="5F5F5F"/>
        </a:dk2>
        <a:lt2>
          <a:srgbClr val="FDBC03"/>
        </a:lt2>
        <a:accent1>
          <a:srgbClr val="A7C1CB"/>
        </a:accent1>
        <a:accent2>
          <a:srgbClr val="A38D77"/>
        </a:accent2>
        <a:accent3>
          <a:srgbClr val="B6B6B6"/>
        </a:accent3>
        <a:accent4>
          <a:srgbClr val="C8C6C1"/>
        </a:accent4>
        <a:accent5>
          <a:srgbClr val="D0DDE2"/>
        </a:accent5>
        <a:accent6>
          <a:srgbClr val="937F6B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33333"/>
        </a:dk1>
        <a:lt1>
          <a:srgbClr val="FFFFFF"/>
        </a:lt1>
        <a:dk2>
          <a:srgbClr val="B75E31"/>
        </a:dk2>
        <a:lt2>
          <a:srgbClr val="463828"/>
        </a:lt2>
        <a:accent1>
          <a:srgbClr val="E09F98"/>
        </a:accent1>
        <a:accent2>
          <a:srgbClr val="E4D8CA"/>
        </a:accent2>
        <a:accent3>
          <a:srgbClr val="FFFFFF"/>
        </a:accent3>
        <a:accent4>
          <a:srgbClr val="2A2A2A"/>
        </a:accent4>
        <a:accent5>
          <a:srgbClr val="EDCDCA"/>
        </a:accent5>
        <a:accent6>
          <a:srgbClr val="CFC4B7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333333"/>
        </a:dk1>
        <a:lt1>
          <a:srgbClr val="FFFFFF"/>
        </a:lt1>
        <a:dk2>
          <a:srgbClr val="4D4D4D"/>
        </a:dk2>
        <a:lt2>
          <a:srgbClr val="000000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2A2A2A"/>
        </a:accent4>
        <a:accent5>
          <a:srgbClr val="DCDCDC"/>
        </a:accent5>
        <a:accent6>
          <a:srgbClr val="C8C8C8"/>
        </a:accent6>
        <a:hlink>
          <a:srgbClr val="8080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EAE8E2"/>
        </a:lt1>
        <a:dk2>
          <a:srgbClr val="783A34"/>
        </a:dk2>
        <a:lt2>
          <a:srgbClr val="FFCC99"/>
        </a:lt2>
        <a:accent1>
          <a:srgbClr val="83AAAD"/>
        </a:accent1>
        <a:accent2>
          <a:srgbClr val="A06766"/>
        </a:accent2>
        <a:accent3>
          <a:srgbClr val="BEAEAE"/>
        </a:accent3>
        <a:accent4>
          <a:srgbClr val="C8C6C1"/>
        </a:accent4>
        <a:accent5>
          <a:srgbClr val="C1D2D3"/>
        </a:accent5>
        <a:accent6>
          <a:srgbClr val="915D5C"/>
        </a:accent6>
        <a:hlink>
          <a:srgbClr val="FFFFCC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477</TotalTime>
  <Words>431</Words>
  <Application>Microsoft Macintosh PowerPoint</Application>
  <PresentationFormat>On-screen Show (4:3)</PresentationFormat>
  <Paragraphs>56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Times New Roman</vt:lpstr>
      <vt:lpstr>Impact</vt:lpstr>
      <vt:lpstr>Arial Narrow</vt:lpstr>
      <vt:lpstr>Wingdings</vt:lpstr>
      <vt:lpstr>Default Design</vt:lpstr>
      <vt:lpstr>CORRELATION BRUIT DE FOND SISMIQUE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CORRELATION BRUIT DE FOND SISMIQUE</dc:title>
  <dc:creator>Toshiba</dc:creator>
  <cp:keywords/>
  <cp:lastModifiedBy>Catherine Gourdin</cp:lastModifiedBy>
  <cp:revision>36</cp:revision>
  <dcterms:created xsi:type="dcterms:W3CDTF">2014-03-19T17:18:05Z</dcterms:created>
  <dcterms:modified xsi:type="dcterms:W3CDTF">2014-03-19T17:20:18Z</dcterms:modified>
</cp:coreProperties>
</file>