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21" r:id="rId1"/>
  </p:sldMasterIdLst>
  <p:sldIdLst>
    <p:sldId id="269" r:id="rId2"/>
    <p:sldId id="270" r:id="rId3"/>
    <p:sldId id="267" r:id="rId4"/>
    <p:sldId id="266" r:id="rId5"/>
    <p:sldId id="261" r:id="rId6"/>
    <p:sldId id="263" r:id="rId7"/>
    <p:sldId id="271" r:id="rId8"/>
    <p:sldId id="264" r:id="rId9"/>
    <p:sldId id="265" r:id="rId10"/>
    <p:sldId id="259" r:id="rId11"/>
    <p:sldId id="262" r:id="rId12"/>
    <p:sldId id="272" r:id="rId13"/>
    <p:sldId id="273" r:id="rId14"/>
    <p:sldId id="274" r:id="rId15"/>
    <p:sldId id="276" r:id="rId16"/>
    <p:sldId id="260" r:id="rId17"/>
    <p:sldId id="258" r:id="rId18"/>
    <p:sldId id="257" r:id="rId19"/>
    <p:sldId id="256" r:id="rId20"/>
    <p:sldId id="275" r:id="rId2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3300"/>
    <a:srgbClr val="333300"/>
    <a:srgbClr val="CC3300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37" autoAdjust="0"/>
    <p:restoredTop sz="94622" autoAdjust="0"/>
  </p:normalViewPr>
  <p:slideViewPr>
    <p:cSldViewPr>
      <p:cViewPr>
        <p:scale>
          <a:sx n="85" d="100"/>
          <a:sy n="85" d="100"/>
        </p:scale>
        <p:origin x="-1016" y="-4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8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22883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84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85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86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87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88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89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90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91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92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93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94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95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96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97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98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99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00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290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12290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10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122903" name="Rectangle 23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122904" name="Rectangle 2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122905" name="Rectangle 2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DEEDF94-FED8-404B-BE9A-6FF7883570D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68BF7E-7A9D-DF45-944A-7D5189142D96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A77AC8E-F863-444B-AC2E-B4D7176F0E48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AB400A7-5455-D44D-9AD8-148466A98770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95D309-9B08-7C44-8912-53195002C0B3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33E4911-24F1-024E-AE07-3B4E96E9EAF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42B2CC-F275-2242-B777-278AC711395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00B8975-887B-5D4E-8A75-DB2D8FB7B453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AB3D42-5563-0949-92FC-D7E7485AC68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30D78AB-A96F-A946-9EF7-66AE601F2AB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721ECD9-BBD3-CF49-A387-24679B35608B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58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21859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60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61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62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63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64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65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66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67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68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69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0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1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2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3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4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5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6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877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21878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21879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121880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12188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3FC9EE45-0D54-5949-A217-978146A628A2}" type="slidenum">
              <a:rPr lang="fr-FR"/>
              <a:pPr/>
              <a:t>‹#›</a:t>
            </a:fld>
            <a:endParaRPr lang="fr-F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10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10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10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1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10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110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-110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ヒラギノ角ゴ Pro W3" pitchFamily="-110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-110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ヒラギノ角ゴ Pro W3" pitchFamily="-110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110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ヒラギノ角ゴ Pro W3" pitchFamily="-110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110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ヒラギノ角ゴ Pro W3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110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ヒラギノ角ゴ Pro W3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110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ヒラギノ角ゴ Pro W3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110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ヒラギノ角ゴ Pro W3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110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ヒラギノ角ゴ Pro W3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/>
              <a:t>Aspect sonore de séisme de magnitude moyenne 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43425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fr-FR" sz="2400"/>
              <a:t>Introduction 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fr-FR" sz="2400"/>
              <a:t>Présentation évènement d’Argeles 17/11/06 de M=5.0 et ses répliques </a:t>
            </a:r>
          </a:p>
          <a:p>
            <a:pPr>
              <a:lnSpc>
                <a:spcPct val="80000"/>
              </a:lnSpc>
            </a:pPr>
            <a:r>
              <a:rPr lang="fr-FR" sz="2400"/>
              <a:t>Traitement des données: </a:t>
            </a:r>
          </a:p>
          <a:p>
            <a:pPr>
              <a:lnSpc>
                <a:spcPct val="80000"/>
              </a:lnSpc>
              <a:buFont typeface="Wingdings" pitchFamily="-110" charset="2"/>
              <a:buNone/>
            </a:pPr>
            <a:r>
              <a:rPr lang="fr-FR" sz="2400"/>
              <a:t>       - sélection des fichiers </a:t>
            </a:r>
          </a:p>
          <a:p>
            <a:pPr>
              <a:lnSpc>
                <a:spcPct val="80000"/>
              </a:lnSpc>
              <a:buFont typeface="Wingdings" pitchFamily="-110" charset="2"/>
              <a:buNone/>
            </a:pPr>
            <a:r>
              <a:rPr lang="fr-FR" sz="2400"/>
              <a:t>       - signaux et spectrogrammes </a:t>
            </a:r>
          </a:p>
          <a:p>
            <a:pPr>
              <a:lnSpc>
                <a:spcPct val="80000"/>
              </a:lnSpc>
              <a:buFont typeface="Wingdings" pitchFamily="-110" charset="2"/>
              <a:buNone/>
            </a:pPr>
            <a:r>
              <a:rPr lang="fr-FR" sz="2400"/>
              <a:t>       - coefficient de transmission         superposition signaux</a:t>
            </a:r>
          </a:p>
          <a:p>
            <a:pPr>
              <a:lnSpc>
                <a:spcPct val="80000"/>
              </a:lnSpc>
              <a:buFont typeface="Wingdings" pitchFamily="-110" charset="2"/>
              <a:buNone/>
            </a:pPr>
            <a:r>
              <a:rPr lang="fr-FR" sz="2400"/>
              <a:t>       - angle incident e </a:t>
            </a:r>
          </a:p>
          <a:p>
            <a:pPr>
              <a:lnSpc>
                <a:spcPct val="80000"/>
              </a:lnSpc>
            </a:pPr>
            <a:r>
              <a:rPr lang="fr-FR" sz="2400"/>
              <a:t>Discussion-interprétation-hypothèses   </a:t>
            </a:r>
          </a:p>
          <a:p>
            <a:pPr>
              <a:lnSpc>
                <a:spcPct val="80000"/>
              </a:lnSpc>
            </a:pPr>
            <a:r>
              <a:rPr lang="fr-FR" sz="2400"/>
              <a:t>Conclusion </a:t>
            </a:r>
          </a:p>
          <a:p>
            <a:pPr>
              <a:lnSpc>
                <a:spcPct val="80000"/>
              </a:lnSpc>
              <a:buFont typeface="Wingdings" pitchFamily="-110" charset="2"/>
              <a:buNone/>
            </a:pPr>
            <a:endParaRPr lang="fr-FR" sz="2400"/>
          </a:p>
          <a:p>
            <a:pPr>
              <a:lnSpc>
                <a:spcPct val="80000"/>
              </a:lnSpc>
              <a:buFont typeface="Wingdings" pitchFamily="-110" charset="2"/>
              <a:buNone/>
            </a:pPr>
            <a:r>
              <a:rPr lang="fr-FR" sz="1800"/>
              <a:t>       </a:t>
            </a:r>
          </a:p>
          <a:p>
            <a:pPr>
              <a:lnSpc>
                <a:spcPct val="80000"/>
              </a:lnSpc>
              <a:buFont typeface="Wingdings" pitchFamily="-110" charset="2"/>
              <a:buNone/>
            </a:pPr>
            <a:r>
              <a:rPr lang="fr-FR" sz="1800"/>
              <a:t> </a:t>
            </a:r>
          </a:p>
          <a:p>
            <a:pPr>
              <a:lnSpc>
                <a:spcPct val="80000"/>
              </a:lnSpc>
              <a:buFont typeface="Wingdings" pitchFamily="-110" charset="2"/>
              <a:buNone/>
            </a:pPr>
            <a:endParaRPr lang="fr-FR" sz="1800"/>
          </a:p>
          <a:p>
            <a:pPr>
              <a:lnSpc>
                <a:spcPct val="80000"/>
              </a:lnSpc>
              <a:buFont typeface="Wingdings" pitchFamily="-110" charset="2"/>
              <a:buNone/>
            </a:pPr>
            <a:endParaRPr lang="fr-FR" sz="1800"/>
          </a:p>
        </p:txBody>
      </p:sp>
      <p:sp>
        <p:nvSpPr>
          <p:cNvPr id="16388" name="Line 1028"/>
          <p:cNvSpPr>
            <a:spLocks noChangeShapeType="1"/>
          </p:cNvSpPr>
          <p:nvPr/>
        </p:nvSpPr>
        <p:spPr bwMode="auto">
          <a:xfrm>
            <a:off x="5003800" y="42926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-home-gourdin-essa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0"/>
            <a:ext cx="6337300" cy="4016375"/>
          </a:xfrm>
          <a:prstGeom prst="rect">
            <a:avLst/>
          </a:prstGeom>
          <a:noFill/>
        </p:spPr>
      </p:pic>
      <p:pic>
        <p:nvPicPr>
          <p:cNvPr id="6148" name="Picture 4" descr="-home-gourdin-essa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505200"/>
            <a:ext cx="6443663" cy="3375025"/>
          </a:xfrm>
          <a:prstGeom prst="rect">
            <a:avLst/>
          </a:prstGeom>
          <a:noFill/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974725" y="41275"/>
            <a:ext cx="431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solidFill>
                  <a:srgbClr val="003300"/>
                </a:solidFill>
              </a:rPr>
              <a:t>             Superposition temporelle</a:t>
            </a:r>
            <a:r>
              <a:rPr lang="fr-FR" sz="2400"/>
              <a:t> 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7772400" y="5029200"/>
            <a:ext cx="1131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Réussie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7772400" y="1524000"/>
            <a:ext cx="952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Ratée </a:t>
            </a: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V="1">
            <a:off x="5638800" y="5334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6400800" y="152400"/>
            <a:ext cx="88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solidFill>
                  <a:srgbClr val="003300"/>
                </a:solidFill>
              </a:rPr>
              <a:t>Bruit</a:t>
            </a:r>
            <a:r>
              <a:rPr lang="fr-FR" sz="2400"/>
              <a:t> 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7620000" y="533400"/>
            <a:ext cx="152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FR" sz="2400"/>
              <a:t>Pointillés: micro  </a:t>
            </a:r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5508625" y="620713"/>
            <a:ext cx="15113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-home-gourdin-spectres_liss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7975" y="488950"/>
            <a:ext cx="5986463" cy="5878513"/>
          </a:xfrm>
          <a:prstGeom prst="rect">
            <a:avLst/>
          </a:prstGeom>
          <a:noFill/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772400" y="2133600"/>
            <a:ext cx="8937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rouge</a:t>
            </a:r>
          </a:p>
          <a:p>
            <a:r>
              <a:rPr lang="fr-FR" sz="2400"/>
              <a:t>micro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696200" y="4114800"/>
            <a:ext cx="1022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Bleu: </a:t>
            </a:r>
          </a:p>
          <a:p>
            <a:r>
              <a:rPr lang="fr-FR" sz="2400"/>
              <a:t>Sismo 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346325" y="117475"/>
            <a:ext cx="3109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Superposition spectrale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-home-gourdin-fig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8600"/>
            <a:ext cx="6400800" cy="6400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19113" y="425450"/>
            <a:ext cx="1598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Discussion 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68313" y="981075"/>
            <a:ext cx="8418512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Char char="-"/>
            </a:pPr>
            <a:r>
              <a:rPr lang="fr-FR" sz="2400"/>
              <a:t> Fréquence de 40 Hz : effet local </a:t>
            </a:r>
          </a:p>
          <a:p>
            <a:pPr>
              <a:buFontTx/>
              <a:buChar char="-"/>
            </a:pPr>
            <a:r>
              <a:rPr lang="fr-FR" sz="2400"/>
              <a:t> Deux origines possibles :</a:t>
            </a:r>
          </a:p>
          <a:p>
            <a:r>
              <a:rPr lang="fr-FR" sz="2400"/>
              <a:t>       - capteurs utilisés: non         superposition avec autre station </a:t>
            </a:r>
          </a:p>
          <a:p>
            <a:r>
              <a:rPr lang="fr-FR" sz="2400"/>
              <a:t>située à  &lt; 5 m </a:t>
            </a:r>
          </a:p>
          <a:p>
            <a:r>
              <a:rPr lang="fr-FR" sz="2400"/>
              <a:t>       - environnement (rappel: champ libre)</a:t>
            </a:r>
          </a:p>
          <a:p>
            <a:r>
              <a:rPr lang="fr-FR" sz="2400"/>
              <a:t>           vibration du sol : superposition tous signaux </a:t>
            </a:r>
          </a:p>
          <a:p>
            <a:pPr>
              <a:buFontTx/>
              <a:buChar char="-"/>
            </a:pPr>
            <a:r>
              <a:rPr lang="fr-FR" sz="2400"/>
              <a:t> Causes de cette résonances ? </a:t>
            </a:r>
          </a:p>
          <a:p>
            <a:pPr>
              <a:buFontTx/>
              <a:buChar char="-"/>
            </a:pPr>
            <a:r>
              <a:rPr lang="fr-FR" sz="2400"/>
              <a:t> effet de site topographique difficile à mettre en évidence </a:t>
            </a:r>
          </a:p>
          <a:p>
            <a:pPr>
              <a:buFontTx/>
              <a:buChar char="-"/>
            </a:pPr>
            <a:r>
              <a:rPr lang="fr-FR" sz="2400"/>
              <a:t> résonance à l’intérieur d’une couche de sédiments mal consolidés </a:t>
            </a:r>
          </a:p>
          <a:p>
            <a:pPr>
              <a:buFontTx/>
              <a:buChar char="-"/>
            </a:pPr>
            <a:r>
              <a:rPr lang="fr-FR" sz="2400"/>
              <a:t> fréquence de 40 Hz sur une longue durée </a:t>
            </a:r>
          </a:p>
          <a:p>
            <a:pPr>
              <a:buFontTx/>
              <a:buChar char="-"/>
            </a:pPr>
            <a:r>
              <a:rPr lang="fr-FR" sz="2400"/>
              <a:t> sur certains signaux acoustiques F &gt; 100 Hz </a:t>
            </a:r>
          </a:p>
          <a:p>
            <a:endParaRPr lang="fr-FR" sz="2400"/>
          </a:p>
          <a:p>
            <a:endParaRPr lang="fr-FR" sz="2400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4067175" y="198913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539750" y="306863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50825" y="115888"/>
            <a:ext cx="8875713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Char char="-"/>
            </a:pPr>
            <a:r>
              <a:rPr lang="fr-FR" sz="2400"/>
              <a:t> Source d’erreur sur angle incident : utilisation capteur sismique</a:t>
            </a:r>
          </a:p>
          <a:p>
            <a:r>
              <a:rPr lang="fr-FR" sz="2400"/>
              <a:t>  sensible à des fréquences plus élevées (&gt; 5 Hz) que des capteurs </a:t>
            </a:r>
          </a:p>
          <a:p>
            <a:r>
              <a:rPr lang="fr-FR" sz="2400"/>
              <a:t>  classiques </a:t>
            </a:r>
          </a:p>
          <a:p>
            <a:r>
              <a:rPr lang="fr-FR" sz="2400"/>
              <a:t>          amplitudes obtenues non représentatives, calcul de l’angle faussé</a:t>
            </a:r>
          </a:p>
          <a:p>
            <a:pPr>
              <a:buFontTx/>
              <a:buChar char="-"/>
            </a:pPr>
            <a:r>
              <a:rPr lang="fr-FR" sz="2400"/>
              <a:t> Coefficient de transmission : </a:t>
            </a:r>
          </a:p>
          <a:p>
            <a:r>
              <a:rPr lang="fr-FR" sz="2400"/>
              <a:t>Sur carte: légère orientation NNE-SSW des coefficients les plus forts </a:t>
            </a:r>
          </a:p>
          <a:p>
            <a:r>
              <a:rPr lang="fr-FR" sz="2400"/>
              <a:t>Valeurs trop élevées par rapport à la théorie </a:t>
            </a:r>
          </a:p>
          <a:p>
            <a:r>
              <a:rPr lang="fr-FR" sz="2400"/>
              <a:t>Rappel: site d’enregistrement sur pente de pendage 40 à 45° </a:t>
            </a:r>
          </a:p>
          <a:p>
            <a:r>
              <a:rPr lang="fr-FR" sz="2400"/>
              <a:t>      Hypothèse: avec pendage + orientations ondes P arrivant à </a:t>
            </a:r>
          </a:p>
          <a:p>
            <a:r>
              <a:rPr lang="fr-FR" sz="2400"/>
              <a:t>   l’interface modifiées</a:t>
            </a:r>
          </a:p>
          <a:p>
            <a:r>
              <a:rPr lang="fr-FR" sz="2400"/>
              <a:t>      coefficients amplifiés sous cet effet topographique  </a:t>
            </a:r>
          </a:p>
          <a:p>
            <a:pPr>
              <a:buFontTx/>
              <a:buChar char="-"/>
            </a:pPr>
            <a:r>
              <a:rPr lang="fr-FR" sz="2400"/>
              <a:t>Coefficients en fonction de la magnitude et de la profondeur pas de </a:t>
            </a:r>
          </a:p>
          <a:p>
            <a:r>
              <a:rPr lang="fr-FR" sz="2400"/>
              <a:t>relation particulière </a:t>
            </a:r>
          </a:p>
          <a:p>
            <a:pPr>
              <a:buFontTx/>
              <a:buChar char="-"/>
            </a:pPr>
            <a:r>
              <a:rPr lang="fr-FR" sz="2400"/>
              <a:t>Coefficients en fonction du take-off: relation linéaire </a:t>
            </a:r>
          </a:p>
          <a:p>
            <a:r>
              <a:rPr lang="fr-FR" sz="2400"/>
              <a:t>  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395288" y="148431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179388" y="328453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 descr="-home-gourdin-spectr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692150"/>
            <a:ext cx="6781800" cy="9363075"/>
          </a:xfrm>
          <a:prstGeom prst="rect">
            <a:avLst/>
          </a:prstGeom>
          <a:noFill/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286000" y="838200"/>
            <a:ext cx="4110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solidFill>
                  <a:srgbClr val="003300"/>
                </a:solidFill>
              </a:rPr>
              <a:t>Superposition des deux stations 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856413" y="2152650"/>
            <a:ext cx="11398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solidFill>
                  <a:srgbClr val="003300"/>
                </a:solidFill>
              </a:rPr>
              <a:t>Rouge: </a:t>
            </a:r>
          </a:p>
          <a:p>
            <a:r>
              <a:rPr lang="fr-FR" sz="2400">
                <a:solidFill>
                  <a:srgbClr val="003300"/>
                </a:solidFill>
              </a:rPr>
              <a:t>Micro 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5867400" y="4800600"/>
            <a:ext cx="19097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solidFill>
                  <a:srgbClr val="003300"/>
                </a:solidFill>
              </a:rPr>
              <a:t>Bleu :</a:t>
            </a:r>
          </a:p>
          <a:p>
            <a:r>
              <a:rPr lang="fr-FR" sz="2400">
                <a:solidFill>
                  <a:srgbClr val="003300"/>
                </a:solidFill>
              </a:rPr>
              <a:t>Sismo couplé </a:t>
            </a:r>
          </a:p>
          <a:p>
            <a:r>
              <a:rPr lang="fr-FR" sz="2400">
                <a:solidFill>
                  <a:srgbClr val="003300"/>
                </a:solidFill>
              </a:rPr>
              <a:t>avec micro</a:t>
            </a:r>
            <a:r>
              <a:rPr lang="fr-FR" sz="240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143000" y="4876800"/>
            <a:ext cx="14716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solidFill>
                  <a:srgbClr val="003300"/>
                </a:solidFill>
              </a:rPr>
              <a:t>Vert:</a:t>
            </a:r>
          </a:p>
          <a:p>
            <a:r>
              <a:rPr lang="fr-FR" sz="2400">
                <a:solidFill>
                  <a:srgbClr val="003300"/>
                </a:solidFill>
              </a:rPr>
              <a:t>Sismo BF</a:t>
            </a:r>
            <a:r>
              <a:rPr lang="fr-FR" sz="24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-home-gourdin-essa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-533400"/>
            <a:ext cx="6781800" cy="8763000"/>
          </a:xfrm>
          <a:prstGeom prst="rect">
            <a:avLst/>
          </a:prstGeom>
          <a:noFill/>
        </p:spPr>
      </p:pic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705600" y="838200"/>
            <a:ext cx="1004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solidFill>
                  <a:srgbClr val="003300"/>
                </a:solidFill>
              </a:rPr>
              <a:t>Micro</a:t>
            </a:r>
            <a:r>
              <a:rPr lang="fr-FR" sz="2400"/>
              <a:t>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629400" y="4114800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solidFill>
                  <a:srgbClr val="003300"/>
                </a:solidFill>
              </a:rPr>
              <a:t>Sismo</a:t>
            </a:r>
            <a:r>
              <a:rPr lang="fr-FR" sz="2400"/>
              <a:t> 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057400" y="3276600"/>
            <a:ext cx="4540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FR" sz="2400"/>
              <a:t>Superposition de toutes les stations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-home-gourdin-coe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-381000"/>
            <a:ext cx="6019800" cy="7239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93725" y="41275"/>
            <a:ext cx="810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Coefficients spectraux et temporels en fonction de la profondeur </a:t>
            </a:r>
          </a:p>
        </p:txBody>
      </p:sp>
      <p:pic>
        <p:nvPicPr>
          <p:cNvPr id="4101" name="Picture 5" descr="coeffpro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5175"/>
            <a:ext cx="9072563" cy="56832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effTO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28675"/>
            <a:ext cx="8991600" cy="6029325"/>
          </a:xfrm>
          <a:prstGeom prst="rect">
            <a:avLst/>
          </a:prstGeom>
          <a:noFill/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762000" y="304800"/>
            <a:ext cx="7361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Coefficients spectraux et temporels en fonction du take-off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/>
              <a:t>INTRODUCTION </a:t>
            </a:r>
            <a:br>
              <a:rPr lang="fr-FR" sz="4000"/>
            </a:br>
            <a:endParaRPr lang="fr-FR" sz="4000"/>
          </a:p>
        </p:txBody>
      </p:sp>
      <p:sp>
        <p:nvSpPr>
          <p:cNvPr id="17413" name="Text Box 1029"/>
          <p:cNvSpPr txBox="1">
            <a:spLocks noChangeArrowheads="1"/>
          </p:cNvSpPr>
          <p:nvPr/>
        </p:nvSpPr>
        <p:spPr bwMode="auto">
          <a:xfrm>
            <a:off x="376238" y="1504950"/>
            <a:ext cx="8516937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FR" sz="2400"/>
              <a:t>Objet étude: répliques du séisme d’Argelès-Gazost du 17/11/2006 </a:t>
            </a:r>
          </a:p>
          <a:p>
            <a:r>
              <a:rPr lang="fr-FR" sz="2400"/>
              <a:t>Situation géographique: Haute-Pyrénées</a:t>
            </a:r>
          </a:p>
          <a:p>
            <a:r>
              <a:rPr lang="fr-FR" sz="2400"/>
              <a:t>Angle d’analyse: aspect sonore de ces répliques </a:t>
            </a:r>
          </a:p>
          <a:p>
            <a:r>
              <a:rPr lang="fr-FR" sz="2400"/>
              <a:t>               ondes sismiques (P, SV, de Rayleigh) se convertissent en ondes acoustiques à l’interface sol-atmosphère </a:t>
            </a:r>
          </a:p>
          <a:p>
            <a:r>
              <a:rPr lang="fr-FR" sz="2400"/>
              <a:t>Utilisation d’une station sismo-acoustique :</a:t>
            </a:r>
          </a:p>
          <a:p>
            <a:r>
              <a:rPr lang="fr-FR" sz="2400"/>
              <a:t>      - microphone pour ondes sonores </a:t>
            </a:r>
          </a:p>
          <a:p>
            <a:r>
              <a:rPr lang="fr-FR" sz="2400"/>
              <a:t>      - sismomètre pour vibrations du sol à trois composantes  </a:t>
            </a:r>
          </a:p>
          <a:p>
            <a:r>
              <a:rPr lang="fr-FR" sz="2400"/>
              <a:t>Période prise en compte: 18/11 au 6/12/06</a:t>
            </a:r>
          </a:p>
          <a:p>
            <a:r>
              <a:rPr lang="fr-FR" sz="2400"/>
              <a:t>But:  - mise en évidence conversion</a:t>
            </a:r>
          </a:p>
          <a:p>
            <a:r>
              <a:rPr lang="fr-FR" sz="2400"/>
              <a:t>         - caractérisation effets géologiques, topographiques et propres aux séismes </a:t>
            </a:r>
          </a:p>
          <a:p>
            <a:r>
              <a:rPr lang="fr-FR" sz="2400"/>
              <a:t>         - interprétation-hypothèses </a:t>
            </a:r>
          </a:p>
          <a:p>
            <a:endParaRPr lang="fr-FR" sz="2400"/>
          </a:p>
        </p:txBody>
      </p:sp>
      <p:sp>
        <p:nvSpPr>
          <p:cNvPr id="17414" name="Line 1030"/>
          <p:cNvSpPr>
            <a:spLocks noChangeShapeType="1"/>
          </p:cNvSpPr>
          <p:nvPr/>
        </p:nvSpPr>
        <p:spPr bwMode="auto">
          <a:xfrm>
            <a:off x="827088" y="28527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987675" y="0"/>
            <a:ext cx="2227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/>
              <a:t>CONCLUSION 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57200" y="533400"/>
            <a:ext cx="8277225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Char char="-"/>
            </a:pPr>
            <a:r>
              <a:rPr lang="fr-FR" sz="2400"/>
              <a:t>Bonne synchronisation des impulsions des signaux sismiques et </a:t>
            </a:r>
          </a:p>
          <a:p>
            <a:r>
              <a:rPr lang="fr-FR" sz="2400"/>
              <a:t>acoustiques </a:t>
            </a:r>
          </a:p>
          <a:p>
            <a:pPr>
              <a:buFontTx/>
              <a:buChar char="-"/>
            </a:pPr>
            <a:r>
              <a:rPr lang="fr-FR" sz="2400"/>
              <a:t>Identification conversion des ondes P (et parfois SV) à l’interface</a:t>
            </a:r>
          </a:p>
          <a:p>
            <a:r>
              <a:rPr lang="fr-FR" sz="2400"/>
              <a:t>sol-atmosphère</a:t>
            </a:r>
          </a:p>
          <a:p>
            <a:r>
              <a:rPr lang="fr-FR" sz="2400"/>
              <a:t>- Fréquence dominante de 40 Hz         effet géologique </a:t>
            </a:r>
          </a:p>
          <a:p>
            <a:pPr>
              <a:buFontTx/>
              <a:buChar char="-"/>
            </a:pPr>
            <a:r>
              <a:rPr lang="fr-FR" sz="2400"/>
              <a:t>Sur certains signaux acoustiques fréquence &gt; 100 Hz </a:t>
            </a:r>
          </a:p>
          <a:p>
            <a:pPr>
              <a:buFontTx/>
              <a:buChar char="-"/>
            </a:pPr>
            <a:r>
              <a:rPr lang="fr-FR" sz="2400"/>
              <a:t> évaluation angle d’incidence faussée </a:t>
            </a:r>
          </a:p>
          <a:p>
            <a:pPr>
              <a:buFontTx/>
              <a:buChar char="-"/>
            </a:pPr>
            <a:r>
              <a:rPr lang="fr-FR" sz="2400"/>
              <a:t> valeurs coefficient de transmissions trop élevées</a:t>
            </a:r>
          </a:p>
          <a:p>
            <a:r>
              <a:rPr lang="fr-FR" sz="2400"/>
              <a:t>                      effet topographique ? </a:t>
            </a:r>
          </a:p>
          <a:p>
            <a:pPr>
              <a:buFontTx/>
              <a:buChar char="-"/>
            </a:pPr>
            <a:r>
              <a:rPr lang="fr-FR" sz="2400"/>
              <a:t>Influence du take-off à la source        plus incidence importante </a:t>
            </a:r>
          </a:p>
          <a:p>
            <a:r>
              <a:rPr lang="fr-FR" sz="2400"/>
              <a:t> plus coefficient élevé 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4724400" y="22860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1447800" y="373380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4648200" y="41148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0" y="4876800"/>
            <a:ext cx="92884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Intérêt de la manipulation: informations supplémentaires sur les structures </a:t>
            </a:r>
          </a:p>
          <a:p>
            <a:r>
              <a:rPr lang="fr-FR" sz="2400"/>
              <a:t>géologiques sous stations 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0" y="5791200"/>
            <a:ext cx="73945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 ouverture: compléter analyse par d’autres enregistrements </a:t>
            </a:r>
          </a:p>
          <a:p>
            <a:r>
              <a:rPr lang="fr-FR" sz="2400"/>
              <a:t> sismo-acoustiques dans la zone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-home-gourdin-fig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09075" cy="4710113"/>
          </a:xfrm>
          <a:prstGeom prst="rect">
            <a:avLst/>
          </a:prstGeom>
          <a:noFill/>
        </p:spPr>
      </p:pic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63575" y="280988"/>
            <a:ext cx="541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Présentation évènement d’Argelès M = 5.0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-home-gourdin-carte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-152400"/>
            <a:ext cx="4941888" cy="7010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-home-gourdin-mani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458200" cy="6253163"/>
          </a:xfrm>
          <a:prstGeom prst="rect">
            <a:avLst/>
          </a:prstGeom>
          <a:noFill/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239838" y="6402388"/>
            <a:ext cx="1462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Dispositif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-home-gourdin-snapshot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495675"/>
            <a:ext cx="6477000" cy="3362325"/>
          </a:xfrm>
          <a:prstGeom prst="rect">
            <a:avLst/>
          </a:prstGeom>
          <a:noFill/>
        </p:spPr>
      </p:pic>
      <p:pic>
        <p:nvPicPr>
          <p:cNvPr id="10243" name="Picture 3" descr="-home-gourdin-snapshot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0"/>
            <a:ext cx="6324600" cy="3513138"/>
          </a:xfrm>
          <a:prstGeom prst="rect">
            <a:avLst/>
          </a:prstGeom>
          <a:noFill/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848600" y="4648200"/>
            <a:ext cx="9366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Voie: </a:t>
            </a:r>
          </a:p>
          <a:p>
            <a:r>
              <a:rPr lang="fr-FR" sz="2400"/>
              <a:t>micro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7848600" y="914400"/>
            <a:ext cx="971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Voie:</a:t>
            </a:r>
          </a:p>
          <a:p>
            <a:r>
              <a:rPr lang="fr-FR" sz="2400"/>
              <a:t>sismo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1028"/>
          <p:cNvSpPr txBox="1">
            <a:spLocks noChangeArrowheads="1"/>
          </p:cNvSpPr>
          <p:nvPr/>
        </p:nvSpPr>
        <p:spPr bwMode="auto">
          <a:xfrm>
            <a:off x="900113" y="0"/>
            <a:ext cx="6518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Premières observations sur répliques sélectionnées :</a:t>
            </a:r>
          </a:p>
          <a:p>
            <a:endParaRPr lang="fr-FR" sz="2400"/>
          </a:p>
        </p:txBody>
      </p:sp>
      <p:sp>
        <p:nvSpPr>
          <p:cNvPr id="19461" name="Text Box 1029"/>
          <p:cNvSpPr txBox="1">
            <a:spLocks noChangeArrowheads="1"/>
          </p:cNvSpPr>
          <p:nvPr/>
        </p:nvSpPr>
        <p:spPr bwMode="auto">
          <a:xfrm>
            <a:off x="0" y="404813"/>
            <a:ext cx="9929813" cy="62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FR" sz="2400"/>
              <a:t> - 0.8&lt; M &lt; 3.3</a:t>
            </a:r>
          </a:p>
          <a:p>
            <a:r>
              <a:rPr lang="fr-FR" sz="2400"/>
              <a:t>Sur les signaux temporels :</a:t>
            </a:r>
          </a:p>
          <a:p>
            <a:r>
              <a:rPr lang="fr-FR" sz="2400"/>
              <a:t> - 0.01&lt; amplitude signal sismique &lt; 3 mm.s-1</a:t>
            </a:r>
          </a:p>
          <a:p>
            <a:r>
              <a:rPr lang="fr-FR" sz="2400"/>
              <a:t> - 0.02 &lt; pression &lt; 2 Pa</a:t>
            </a:r>
          </a:p>
          <a:p>
            <a:r>
              <a:rPr lang="fr-FR" sz="2400"/>
              <a:t>Sur les spectres :</a:t>
            </a:r>
          </a:p>
          <a:p>
            <a:r>
              <a:rPr lang="fr-FR" sz="2400"/>
              <a:t> - fréquence prédominante de 40 Hz sur tous les signaux </a:t>
            </a:r>
          </a:p>
          <a:p>
            <a:r>
              <a:rPr lang="fr-FR" sz="2400"/>
              <a:t> - parfois &gt; 100 Hz sur spectre son</a:t>
            </a:r>
          </a:p>
          <a:p>
            <a:r>
              <a:rPr lang="fr-FR" sz="2400"/>
              <a:t> - parfois énergie sur signal acoustique correspondant aux ondes SV</a:t>
            </a:r>
          </a:p>
          <a:p>
            <a:r>
              <a:rPr lang="fr-FR" sz="2400"/>
              <a:t>Superpositions :</a:t>
            </a:r>
          </a:p>
          <a:p>
            <a:r>
              <a:rPr lang="fr-FR" sz="2400"/>
              <a:t> - 650 &lt; valeurs coefficient de conversion &lt; 1200</a:t>
            </a:r>
          </a:p>
          <a:p>
            <a:r>
              <a:rPr lang="fr-FR" sz="2400"/>
              <a:t>                &gt;&gt; à la valeur théorique d’une conversion à une interface </a:t>
            </a:r>
          </a:p>
          <a:p>
            <a:r>
              <a:rPr lang="fr-FR" sz="2400"/>
              <a:t>sol-atmosphère horizontale : 380 </a:t>
            </a:r>
          </a:p>
          <a:p>
            <a:r>
              <a:rPr lang="fr-FR" sz="2400"/>
              <a:t> - 50 &lt; angle onde acoustique à l’interface &lt; 70 ° </a:t>
            </a:r>
          </a:p>
          <a:p>
            <a:r>
              <a:rPr lang="fr-FR" sz="2400"/>
              <a:t>              &gt;&gt; à valeur logique angle &lt; 10 °</a:t>
            </a:r>
          </a:p>
          <a:p>
            <a:r>
              <a:rPr lang="fr-FR" sz="2400"/>
              <a:t>Angle d’incidence :</a:t>
            </a:r>
          </a:p>
          <a:p>
            <a:r>
              <a:rPr lang="fr-FR" sz="2400"/>
              <a:t> - 20 &lt; valeurs théoriques angle incident &lt; 50 ° </a:t>
            </a:r>
          </a:p>
          <a:p>
            <a:r>
              <a:rPr lang="fr-FR" sz="2400"/>
              <a:t>             &gt;&gt; à la valeur attendue dans ce cas &lt; 15 °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26" descr="-home-gourdin-Z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533400"/>
            <a:ext cx="5851525" cy="8077200"/>
          </a:xfrm>
          <a:prstGeom prst="rect">
            <a:avLst/>
          </a:prstGeom>
          <a:noFill/>
        </p:spPr>
      </p:pic>
      <p:sp>
        <p:nvSpPr>
          <p:cNvPr id="11268" name="Text Box 1028"/>
          <p:cNvSpPr txBox="1">
            <a:spLocks noChangeArrowheads="1"/>
          </p:cNvSpPr>
          <p:nvPr/>
        </p:nvSpPr>
        <p:spPr bwMode="auto">
          <a:xfrm>
            <a:off x="2819400" y="0"/>
            <a:ext cx="240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Séisme de M= 3.3</a:t>
            </a:r>
          </a:p>
        </p:txBody>
      </p:sp>
      <p:sp>
        <p:nvSpPr>
          <p:cNvPr id="11269" name="Text Box 1029"/>
          <p:cNvSpPr txBox="1">
            <a:spLocks noChangeArrowheads="1"/>
          </p:cNvSpPr>
          <p:nvPr/>
        </p:nvSpPr>
        <p:spPr bwMode="auto">
          <a:xfrm>
            <a:off x="7315200" y="1143000"/>
            <a:ext cx="89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micro</a:t>
            </a:r>
          </a:p>
        </p:txBody>
      </p:sp>
      <p:sp>
        <p:nvSpPr>
          <p:cNvPr id="11270" name="Text Box 1030"/>
          <p:cNvSpPr txBox="1">
            <a:spLocks noChangeArrowheads="1"/>
          </p:cNvSpPr>
          <p:nvPr/>
        </p:nvSpPr>
        <p:spPr bwMode="auto">
          <a:xfrm>
            <a:off x="304800" y="914400"/>
            <a:ext cx="1181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Spectre:</a:t>
            </a:r>
          </a:p>
          <a:p>
            <a:endParaRPr lang="fr-FR" sz="2400"/>
          </a:p>
        </p:txBody>
      </p:sp>
      <p:sp>
        <p:nvSpPr>
          <p:cNvPr id="11272" name="Text Box 1032"/>
          <p:cNvSpPr txBox="1">
            <a:spLocks noChangeArrowheads="1"/>
          </p:cNvSpPr>
          <p:nvPr/>
        </p:nvSpPr>
        <p:spPr bwMode="auto">
          <a:xfrm>
            <a:off x="7391400" y="41148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sismo</a:t>
            </a:r>
          </a:p>
        </p:txBody>
      </p:sp>
      <p:sp>
        <p:nvSpPr>
          <p:cNvPr id="11273" name="Text Box 1033"/>
          <p:cNvSpPr txBox="1">
            <a:spLocks noChangeArrowheads="1"/>
          </p:cNvSpPr>
          <p:nvPr/>
        </p:nvSpPr>
        <p:spPr bwMode="auto">
          <a:xfrm>
            <a:off x="288925" y="3851275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026" descr="-home-gourdin-Z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533400"/>
            <a:ext cx="5726113" cy="7905750"/>
          </a:xfrm>
          <a:prstGeom prst="rect">
            <a:avLst/>
          </a:prstGeom>
          <a:noFill/>
        </p:spPr>
      </p:pic>
      <p:sp>
        <p:nvSpPr>
          <p:cNvPr id="12291" name="Text Box 1027"/>
          <p:cNvSpPr txBox="1">
            <a:spLocks noChangeArrowheads="1"/>
          </p:cNvSpPr>
          <p:nvPr/>
        </p:nvSpPr>
        <p:spPr bwMode="auto">
          <a:xfrm>
            <a:off x="2498725" y="41275"/>
            <a:ext cx="255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Séisme de M = 0.9 </a:t>
            </a:r>
          </a:p>
        </p:txBody>
      </p:sp>
      <p:sp>
        <p:nvSpPr>
          <p:cNvPr id="12292" name="Text Box 1028"/>
          <p:cNvSpPr txBox="1">
            <a:spLocks noChangeArrowheads="1"/>
          </p:cNvSpPr>
          <p:nvPr/>
        </p:nvSpPr>
        <p:spPr bwMode="auto">
          <a:xfrm>
            <a:off x="7146925" y="879475"/>
            <a:ext cx="89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micro</a:t>
            </a:r>
          </a:p>
        </p:txBody>
      </p:sp>
      <p:sp>
        <p:nvSpPr>
          <p:cNvPr id="12293" name="Text Box 1029"/>
          <p:cNvSpPr txBox="1">
            <a:spLocks noChangeArrowheads="1"/>
          </p:cNvSpPr>
          <p:nvPr/>
        </p:nvSpPr>
        <p:spPr bwMode="auto">
          <a:xfrm>
            <a:off x="7451725" y="3927475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sismo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Érable">
  <a:themeElements>
    <a:clrScheme name="Érab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Érab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Érab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Érab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Érab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Érab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Érab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Érab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Érab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Érab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Érab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Maple</Template>
  <TotalTime>188</TotalTime>
  <Words>721</Words>
  <Application>Microsoft Macintosh PowerPoint</Application>
  <PresentationFormat>On-screen Show (4:3)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Times New Roman</vt:lpstr>
      <vt:lpstr>Wingdings</vt:lpstr>
      <vt:lpstr>Arial</vt:lpstr>
      <vt:lpstr>Érable</vt:lpstr>
      <vt:lpstr>Aspect sonore de séisme de magnitude moyenne </vt:lpstr>
      <vt:lpstr>INTRODUCTION 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OMP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Présentation PowerPoint</dc:title>
  <dc:creator>Bibliotheque</dc:creator>
  <cp:keywords/>
  <cp:lastModifiedBy>Catherine Gourdin</cp:lastModifiedBy>
  <cp:revision>19</cp:revision>
  <dcterms:created xsi:type="dcterms:W3CDTF">2016-02-15T20:31:41Z</dcterms:created>
  <dcterms:modified xsi:type="dcterms:W3CDTF">2016-02-15T20:33:07Z</dcterms:modified>
</cp:coreProperties>
</file>