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7" r:id="rId9"/>
    <p:sldId id="263" r:id="rId10"/>
    <p:sldId id="268" r:id="rId11"/>
    <p:sldId id="264" r:id="rId12"/>
    <p:sldId id="269" r:id="rId13"/>
    <p:sldId id="265" r:id="rId14"/>
    <p:sldId id="270" r:id="rId15"/>
    <p:sldId id="266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1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9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2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030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96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1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2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4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45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06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96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03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76FC-2865-46AB-BCAF-868BAF616D6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EEA689-7B1C-4D38-950E-0DB92837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2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punk.com/data/population/countries-by-popul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60BD-7C13-C00D-A65D-82BE75A1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51" y="855408"/>
            <a:ext cx="8001000" cy="2072148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makes a top Olympian?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55446-D775-1255-8401-F62AB9889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3820" y="3609668"/>
            <a:ext cx="4257367" cy="11430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analysis by</a:t>
            </a:r>
          </a:p>
          <a:p>
            <a:r>
              <a:rPr lang="en-GB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Catherine Kelly</a:t>
            </a:r>
          </a:p>
        </p:txBody>
      </p:sp>
    </p:spTree>
    <p:extLst>
      <p:ext uri="{BB962C8B-B14F-4D97-AF65-F5344CB8AC3E}">
        <p14:creationId xmlns:p14="http://schemas.microsoft.com/office/powerpoint/2010/main" val="216374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100 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6F833-B7C9-99E4-C283-3426238B4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60" y="127000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marathon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59A657-3262-69D1-A925-47BEBF57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68801"/>
              </p:ext>
            </p:extLst>
          </p:nvPr>
        </p:nvGraphicFramePr>
        <p:xfrm>
          <a:off x="806789" y="1544660"/>
          <a:ext cx="812800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723067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Men’s marathon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Olympians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p_value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30.8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505F4-ECC4-E309-C5F8-0D24D9436F46}"/>
              </a:ext>
            </a:extLst>
          </p:cNvPr>
          <p:cNvSpPr txBox="1"/>
          <p:nvPr/>
        </p:nvSpPr>
        <p:spPr>
          <a:xfrm>
            <a:off x="806789" y="4048269"/>
            <a:ext cx="8128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Marathon Olympians were older, shorter and lighter than the average Olympian which also led to a lower BMI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This is likely because marathons require endurance rather than power so smaller athletes are at an advantage</a:t>
            </a:r>
          </a:p>
        </p:txBody>
      </p:sp>
    </p:spTree>
    <p:extLst>
      <p:ext uri="{BB962C8B-B14F-4D97-AF65-F5344CB8AC3E}">
        <p14:creationId xmlns:p14="http://schemas.microsoft.com/office/powerpoint/2010/main" val="49564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marathon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8BCBA-ABBC-F19E-B229-78733A17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2" y="1216743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shot put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59A657-3262-69D1-A925-47BEBF57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55082"/>
              </p:ext>
            </p:extLst>
          </p:nvPr>
        </p:nvGraphicFramePr>
        <p:xfrm>
          <a:off x="806789" y="1544660"/>
          <a:ext cx="812800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723067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Men’s shot put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Olympians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p_value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27.6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505F4-ECC4-E309-C5F8-0D24D9436F46}"/>
              </a:ext>
            </a:extLst>
          </p:cNvPr>
          <p:cNvSpPr txBox="1"/>
          <p:nvPr/>
        </p:nvSpPr>
        <p:spPr>
          <a:xfrm>
            <a:off x="806788" y="4048269"/>
            <a:ext cx="8128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Shot put athletes were found to be older, taller and heavier than the average Olympian with a higher BMI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This is because shot put requires a lot of strength and power and therefore a more muscular body. In addition, a greater height enables a longer flight time. </a:t>
            </a:r>
          </a:p>
        </p:txBody>
      </p:sp>
    </p:spTree>
    <p:extLst>
      <p:ext uri="{BB962C8B-B14F-4D97-AF65-F5344CB8AC3E}">
        <p14:creationId xmlns:p14="http://schemas.microsoft.com/office/powerpoint/2010/main" val="92668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shot 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0F5C6-55B6-3F9C-5265-E57E2056B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87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high jump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59A657-3262-69D1-A925-47BEBF57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11752"/>
              </p:ext>
            </p:extLst>
          </p:nvPr>
        </p:nvGraphicFramePr>
        <p:xfrm>
          <a:off x="806789" y="1544660"/>
          <a:ext cx="812800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723067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Men’s high jump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Olympians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p_value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 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25.6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505F4-ECC4-E309-C5F8-0D24D9436F46}"/>
              </a:ext>
            </a:extLst>
          </p:cNvPr>
          <p:cNvSpPr txBox="1"/>
          <p:nvPr/>
        </p:nvSpPr>
        <p:spPr>
          <a:xfrm>
            <a:off x="806789" y="4048269"/>
            <a:ext cx="8128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High jumpers are younger, taller and have a lower BMI that the average Olympian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Taller athletes have an advantage in the high jump as their centre of gravity is higher.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8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high jump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4A873-561C-0E71-2F73-B5C2713B6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44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5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Comparison across selected sports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36B17-EDFB-B652-E080-2D0C58B3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01" y="127000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4A490D-B11A-77CF-A004-7390F566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9273" r="9331" b="2055"/>
          <a:stretch/>
        </p:blipFill>
        <p:spPr>
          <a:xfrm>
            <a:off x="677334" y="1628691"/>
            <a:ext cx="8428166" cy="5290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Effect of hosting country – Total medals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07744-BEBF-23BB-4120-06EAD3C9EA94}"/>
              </a:ext>
            </a:extLst>
          </p:cNvPr>
          <p:cNvSpPr txBox="1"/>
          <p:nvPr/>
        </p:nvSpPr>
        <p:spPr>
          <a:xfrm>
            <a:off x="2232197" y="1853869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 Louis, USA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2053A-3C6B-E9A9-4EA9-5B70D825EA34}"/>
              </a:ext>
            </a:extLst>
          </p:cNvPr>
          <p:cNvSpPr txBox="1"/>
          <p:nvPr/>
        </p:nvSpPr>
        <p:spPr>
          <a:xfrm>
            <a:off x="1391248" y="3842417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Paris, France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79EB6-1C38-BEA6-3FC9-E40D5C7892EE}"/>
              </a:ext>
            </a:extLst>
          </p:cNvPr>
          <p:cNvSpPr txBox="1"/>
          <p:nvPr/>
        </p:nvSpPr>
        <p:spPr>
          <a:xfrm>
            <a:off x="2271237" y="3285127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London, GB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71E97-979C-05D7-2541-3E4471B2D7E4}"/>
              </a:ext>
            </a:extLst>
          </p:cNvPr>
          <p:cNvSpPr txBox="1"/>
          <p:nvPr/>
        </p:nvSpPr>
        <p:spPr>
          <a:xfrm>
            <a:off x="2883571" y="4988813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Paris, France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846A0-A8E0-8929-6CAC-D61A13473592}"/>
              </a:ext>
            </a:extLst>
          </p:cNvPr>
          <p:cNvSpPr txBox="1"/>
          <p:nvPr/>
        </p:nvSpPr>
        <p:spPr>
          <a:xfrm>
            <a:off x="3519816" y="3853681"/>
            <a:ext cx="532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LA, USA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6468-7B07-4EE4-B73B-8DD50F22D2AB}"/>
              </a:ext>
            </a:extLst>
          </p:cNvPr>
          <p:cNvSpPr txBox="1"/>
          <p:nvPr/>
        </p:nvSpPr>
        <p:spPr>
          <a:xfrm>
            <a:off x="4257246" y="5216246"/>
            <a:ext cx="715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London, GB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279AB-D56B-13AB-5A24-256D2D1C587D}"/>
              </a:ext>
            </a:extLst>
          </p:cNvPr>
          <p:cNvSpPr txBox="1"/>
          <p:nvPr/>
        </p:nvSpPr>
        <p:spPr>
          <a:xfrm>
            <a:off x="4801194" y="5152374"/>
            <a:ext cx="1371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Melbourne, Australia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F82B9-0241-562A-7F0C-1ECE4C0E591D}"/>
              </a:ext>
            </a:extLst>
          </p:cNvPr>
          <p:cNvSpPr txBox="1"/>
          <p:nvPr/>
        </p:nvSpPr>
        <p:spPr>
          <a:xfrm>
            <a:off x="5292489" y="3939858"/>
            <a:ext cx="970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Mexico City,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583CB-B475-AF04-3527-34C172C8B90D}"/>
              </a:ext>
            </a:extLst>
          </p:cNvPr>
          <p:cNvSpPr txBox="1"/>
          <p:nvPr/>
        </p:nvSpPr>
        <p:spPr>
          <a:xfrm>
            <a:off x="6388917" y="2798544"/>
            <a:ext cx="572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LA, USA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0B14A-BF39-0B0D-10ED-36C548A373ED}"/>
              </a:ext>
            </a:extLst>
          </p:cNvPr>
          <p:cNvSpPr txBox="1"/>
          <p:nvPr/>
        </p:nvSpPr>
        <p:spPr>
          <a:xfrm>
            <a:off x="6899374" y="3906313"/>
            <a:ext cx="720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Atlanta, USA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28CA1-EDF0-D5FB-0599-9F8D024CD7FA}"/>
              </a:ext>
            </a:extLst>
          </p:cNvPr>
          <p:cNvSpPr txBox="1"/>
          <p:nvPr/>
        </p:nvSpPr>
        <p:spPr>
          <a:xfrm>
            <a:off x="7157062" y="4769000"/>
            <a:ext cx="836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Sydney, Australia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119E7-77FA-59FA-3E1A-1BA8BB66E9EC}"/>
              </a:ext>
            </a:extLst>
          </p:cNvPr>
          <p:cNvSpPr txBox="1"/>
          <p:nvPr/>
        </p:nvSpPr>
        <p:spPr>
          <a:xfrm>
            <a:off x="8131281" y="4647322"/>
            <a:ext cx="836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 UK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5CD35-5BA3-3889-6954-026266A623EB}"/>
              </a:ext>
            </a:extLst>
          </p:cNvPr>
          <p:cNvSpPr txBox="1"/>
          <p:nvPr/>
        </p:nvSpPr>
        <p:spPr>
          <a:xfrm>
            <a:off x="677334" y="1237571"/>
            <a:ext cx="8128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A peak in medal count was observed for the hosting country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6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DA95A5-A625-9AEC-BE06-8B12689F7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 t="9543" r="8172" b="3361"/>
          <a:stretch/>
        </p:blipFill>
        <p:spPr>
          <a:xfrm>
            <a:off x="740973" y="1672935"/>
            <a:ext cx="8462596" cy="5166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Effect of hosting country – Gold medals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07744-BEBF-23BB-4120-06EAD3C9EA94}"/>
              </a:ext>
            </a:extLst>
          </p:cNvPr>
          <p:cNvSpPr txBox="1"/>
          <p:nvPr/>
        </p:nvSpPr>
        <p:spPr>
          <a:xfrm>
            <a:off x="2108442" y="1877169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 Louis, USA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2053A-3C6B-E9A9-4EA9-5B70D825EA34}"/>
              </a:ext>
            </a:extLst>
          </p:cNvPr>
          <p:cNvSpPr txBox="1"/>
          <p:nvPr/>
        </p:nvSpPr>
        <p:spPr>
          <a:xfrm>
            <a:off x="1399174" y="4153505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Paris, France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79EB6-1C38-BEA6-3FC9-E40D5C7892EE}"/>
              </a:ext>
            </a:extLst>
          </p:cNvPr>
          <p:cNvSpPr txBox="1"/>
          <p:nvPr/>
        </p:nvSpPr>
        <p:spPr>
          <a:xfrm>
            <a:off x="2360540" y="3072761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London, GB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71E97-979C-05D7-2541-3E4471B2D7E4}"/>
              </a:ext>
            </a:extLst>
          </p:cNvPr>
          <p:cNvSpPr txBox="1"/>
          <p:nvPr/>
        </p:nvSpPr>
        <p:spPr>
          <a:xfrm>
            <a:off x="3069028" y="5045046"/>
            <a:ext cx="8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Paris, France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846A0-A8E0-8929-6CAC-D61A13473592}"/>
              </a:ext>
            </a:extLst>
          </p:cNvPr>
          <p:cNvSpPr txBox="1"/>
          <p:nvPr/>
        </p:nvSpPr>
        <p:spPr>
          <a:xfrm>
            <a:off x="3554164" y="3559909"/>
            <a:ext cx="532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LA, USA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6468-7B07-4EE4-B73B-8DD50F22D2AB}"/>
              </a:ext>
            </a:extLst>
          </p:cNvPr>
          <p:cNvSpPr txBox="1"/>
          <p:nvPr/>
        </p:nvSpPr>
        <p:spPr>
          <a:xfrm>
            <a:off x="4196403" y="5219826"/>
            <a:ext cx="715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London, GB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279AB-D56B-13AB-5A24-256D2D1C587D}"/>
              </a:ext>
            </a:extLst>
          </p:cNvPr>
          <p:cNvSpPr txBox="1"/>
          <p:nvPr/>
        </p:nvSpPr>
        <p:spPr>
          <a:xfrm>
            <a:off x="4724399" y="5083002"/>
            <a:ext cx="1371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Melbourne, Australia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F82B9-0241-562A-7F0C-1ECE4C0E591D}"/>
              </a:ext>
            </a:extLst>
          </p:cNvPr>
          <p:cNvSpPr txBox="1"/>
          <p:nvPr/>
        </p:nvSpPr>
        <p:spPr>
          <a:xfrm>
            <a:off x="5315683" y="3519670"/>
            <a:ext cx="970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Mexico City,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583CB-B475-AF04-3527-34C172C8B90D}"/>
              </a:ext>
            </a:extLst>
          </p:cNvPr>
          <p:cNvSpPr txBox="1"/>
          <p:nvPr/>
        </p:nvSpPr>
        <p:spPr>
          <a:xfrm>
            <a:off x="6096000" y="1978329"/>
            <a:ext cx="572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LA, USA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0B14A-BF39-0B0D-10ED-36C548A373ED}"/>
              </a:ext>
            </a:extLst>
          </p:cNvPr>
          <p:cNvSpPr txBox="1"/>
          <p:nvPr/>
        </p:nvSpPr>
        <p:spPr>
          <a:xfrm>
            <a:off x="7024386" y="3527268"/>
            <a:ext cx="720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Atlanta, USA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28CA1-EDF0-D5FB-0599-9F8D024CD7FA}"/>
              </a:ext>
            </a:extLst>
          </p:cNvPr>
          <p:cNvSpPr txBox="1"/>
          <p:nvPr/>
        </p:nvSpPr>
        <p:spPr>
          <a:xfrm>
            <a:off x="7262752" y="4851400"/>
            <a:ext cx="836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Sydney, Australia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119E7-77FA-59FA-3E1A-1BA8BB66E9EC}"/>
              </a:ext>
            </a:extLst>
          </p:cNvPr>
          <p:cNvSpPr txBox="1"/>
          <p:nvPr/>
        </p:nvSpPr>
        <p:spPr>
          <a:xfrm>
            <a:off x="8099462" y="4280259"/>
            <a:ext cx="836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London UK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7C355-4B8C-44C6-16BA-CE0B192FB85A}"/>
              </a:ext>
            </a:extLst>
          </p:cNvPr>
          <p:cNvSpPr txBox="1"/>
          <p:nvPr/>
        </p:nvSpPr>
        <p:spPr>
          <a:xfrm>
            <a:off x="677334" y="1237571"/>
            <a:ext cx="8128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A peak in gold medal count was observed for the hosting country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6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5D11-3038-E333-0B0D-712765FD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732503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F7F1-EC5E-F2D5-EBE6-203F7D19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sz="1900" b="0" i="0" dirty="0">
                <a:effectLst/>
                <a:highlight>
                  <a:srgbClr val="FFFFFF"/>
                </a:highlight>
              </a:rPr>
              <a:t>The modern Olympics sees athletes competing in a wide range of sports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900" b="0" i="0" dirty="0">
                <a:effectLst/>
                <a:highlight>
                  <a:srgbClr val="FFFFFF"/>
                </a:highlight>
              </a:rPr>
              <a:t>Visually, there are numerous differences between athletes such as slight jumpers and powerful weightlifters but what makes Olympians?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900" b="0" i="0" dirty="0">
                <a:effectLst/>
                <a:highlight>
                  <a:srgbClr val="FFFFFF"/>
                </a:highlight>
              </a:rPr>
              <a:t>This project aims to investigate various </a:t>
            </a:r>
            <a:r>
              <a:rPr lang="en-GB" sz="1900" dirty="0">
                <a:highlight>
                  <a:srgbClr val="FFFFFF"/>
                </a:highlight>
              </a:rPr>
              <a:t>factors</a:t>
            </a:r>
            <a:r>
              <a:rPr lang="en-GB" sz="1900" b="0" i="0" dirty="0">
                <a:effectLst/>
                <a:highlight>
                  <a:srgbClr val="FFFFFF"/>
                </a:highlight>
              </a:rPr>
              <a:t> that contribute to Olympians and medal winners such as: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dirty="0">
                <a:highlight>
                  <a:srgbClr val="FFFFFF"/>
                </a:highlight>
              </a:rPr>
              <a:t>A</a:t>
            </a:r>
            <a:r>
              <a:rPr lang="en-GB" sz="1900" b="0" i="0" dirty="0">
                <a:effectLst/>
                <a:highlight>
                  <a:srgbClr val="FFFFFF"/>
                </a:highlight>
              </a:rPr>
              <a:t>ge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dirty="0">
                <a:highlight>
                  <a:srgbClr val="FFFFFF"/>
                </a:highlight>
              </a:rPr>
              <a:t>H</a:t>
            </a:r>
            <a:r>
              <a:rPr lang="en-GB" sz="1900" b="0" i="0" dirty="0">
                <a:effectLst/>
                <a:highlight>
                  <a:srgbClr val="FFFFFF"/>
                </a:highlight>
              </a:rPr>
              <a:t>eight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dirty="0">
                <a:highlight>
                  <a:srgbClr val="FFFFFF"/>
                </a:highlight>
              </a:rPr>
              <a:t>W</a:t>
            </a:r>
            <a:r>
              <a:rPr lang="en-GB" sz="1900" b="0" i="0" dirty="0">
                <a:effectLst/>
                <a:highlight>
                  <a:srgbClr val="FFFFFF"/>
                </a:highlight>
              </a:rPr>
              <a:t>eight	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b="0" i="0" dirty="0">
                <a:effectLst/>
                <a:highlight>
                  <a:srgbClr val="FFFFFF"/>
                </a:highlight>
              </a:rPr>
              <a:t>BMI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b="0" i="0" dirty="0">
                <a:effectLst/>
                <a:highlight>
                  <a:srgbClr val="FFFFFF"/>
                </a:highlight>
              </a:rPr>
              <a:t>Hosting the Olympics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dirty="0">
                <a:highlight>
                  <a:srgbClr val="FFFFFF"/>
                </a:highlight>
              </a:rPr>
              <a:t>P</a:t>
            </a:r>
            <a:r>
              <a:rPr lang="en-GB" sz="1900" b="0" i="0" dirty="0">
                <a:effectLst/>
                <a:highlight>
                  <a:srgbClr val="FFFFFF"/>
                </a:highlight>
              </a:rPr>
              <a:t>opulation of country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900" b="0" i="0" dirty="0">
                <a:effectLst/>
                <a:highlight>
                  <a:srgbClr val="FFFFFF"/>
                </a:highlight>
              </a:rPr>
              <a:t>GDP of country</a:t>
            </a:r>
          </a:p>
          <a:p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9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Does population affect total medals?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E52FE-508F-F20A-C354-C288D15E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76" y="2492349"/>
            <a:ext cx="6713798" cy="40282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5E699C-2846-E0CD-FE1F-FB9E0F37DE3E}"/>
              </a:ext>
            </a:extLst>
          </p:cNvPr>
          <p:cNvSpPr txBox="1"/>
          <p:nvPr/>
        </p:nvSpPr>
        <p:spPr>
          <a:xfrm>
            <a:off x="1796022" y="6400159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0.41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4A08AF-549D-4861-D6AA-4A0F79C06DDC}"/>
              </a:ext>
            </a:extLst>
          </p:cNvPr>
          <p:cNvSpPr txBox="1"/>
          <p:nvPr/>
        </p:nvSpPr>
        <p:spPr>
          <a:xfrm>
            <a:off x="5355299" y="6395268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0.59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D41E5-98F2-424F-C2AF-E1EA3438C10F}"/>
              </a:ext>
            </a:extLst>
          </p:cNvPr>
          <p:cNvSpPr txBox="1"/>
          <p:nvPr/>
        </p:nvSpPr>
        <p:spPr>
          <a:xfrm>
            <a:off x="677334" y="1237571"/>
            <a:ext cx="8128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A positive correlation was found between the total number of medals and population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Outliers are the People’s Republic of China and India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Removal of these improved the correlation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9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Does population affect gold medals?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0F45B-E41E-DBEF-B817-7F46D432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48" y="2346136"/>
            <a:ext cx="6790268" cy="4074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6F39F-4C4A-DDAC-3179-768E4D30E946}"/>
              </a:ext>
            </a:extLst>
          </p:cNvPr>
          <p:cNvSpPr txBox="1"/>
          <p:nvPr/>
        </p:nvSpPr>
        <p:spPr>
          <a:xfrm>
            <a:off x="2344993" y="6437087"/>
            <a:ext cx="304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0.46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4EDAF-3981-A301-60DA-47421AC86C79}"/>
              </a:ext>
            </a:extLst>
          </p:cNvPr>
          <p:cNvSpPr txBox="1"/>
          <p:nvPr/>
        </p:nvSpPr>
        <p:spPr>
          <a:xfrm>
            <a:off x="5584181" y="6437087"/>
            <a:ext cx="304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0.58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4D262-BAA3-19BC-2116-D376EB3D6A88}"/>
              </a:ext>
            </a:extLst>
          </p:cNvPr>
          <p:cNvSpPr txBox="1"/>
          <p:nvPr/>
        </p:nvSpPr>
        <p:spPr>
          <a:xfrm>
            <a:off x="677334" y="1237571"/>
            <a:ext cx="8128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A positive correlation was found between the total number of gold medals and population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Outliers are the People’s Republic of China and India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Removal of these improved the correlation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Does GDP affect total and gold medals?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0EE32-EA7F-DB15-24ED-91C1B9B82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42" y="1963174"/>
            <a:ext cx="7421451" cy="4452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C2591-E536-7B16-E127-8A9CE02F27A8}"/>
              </a:ext>
            </a:extLst>
          </p:cNvPr>
          <p:cNvSpPr txBox="1"/>
          <p:nvPr/>
        </p:nvSpPr>
        <p:spPr>
          <a:xfrm>
            <a:off x="1996492" y="6464064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511D0-5E37-00D7-B9A7-E20E5E155CF6}"/>
              </a:ext>
            </a:extLst>
          </p:cNvPr>
          <p:cNvSpPr txBox="1"/>
          <p:nvPr/>
        </p:nvSpPr>
        <p:spPr>
          <a:xfrm>
            <a:off x="5517531" y="6440628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= 0.79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1CD63-DF67-17FC-1233-1149873FBB7C}"/>
              </a:ext>
            </a:extLst>
          </p:cNvPr>
          <p:cNvSpPr txBox="1"/>
          <p:nvPr/>
        </p:nvSpPr>
        <p:spPr>
          <a:xfrm>
            <a:off x="677334" y="1237571"/>
            <a:ext cx="812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A positive correlation was found between the total number of medals and gold medals and GDP 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42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0D6C-8BF4-0119-FCC6-4E7F08C2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B6B6-6401-62AC-569A-FC7ED8CF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sports require different athlete biometrics</a:t>
            </a:r>
          </a:p>
          <a:p>
            <a:r>
              <a:rPr lang="en-GB" dirty="0"/>
              <a:t>The chance of winning a medal is increased if the Olympics is being held in your Country</a:t>
            </a:r>
          </a:p>
          <a:p>
            <a:r>
              <a:rPr lang="en-GB" dirty="0"/>
              <a:t>Countries with larger populations and / or GDP are more successful at winning medals.</a:t>
            </a:r>
          </a:p>
        </p:txBody>
      </p:sp>
    </p:spTree>
    <p:extLst>
      <p:ext uri="{BB962C8B-B14F-4D97-AF65-F5344CB8AC3E}">
        <p14:creationId xmlns:p14="http://schemas.microsoft.com/office/powerpoint/2010/main" val="168168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5D11-3038-E333-0B0D-712765FD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732503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F7F1-EC5E-F2D5-EBE6-203F7D19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highlight>
                  <a:srgbClr val="FFFFFF"/>
                </a:highlight>
              </a:rPr>
              <a:t>This work will focus on 5 sports: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highlight>
                  <a:srgbClr val="FFFFFF"/>
                </a:highlight>
              </a:rPr>
              <a:t>Eventing – male athletes only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highlight>
                  <a:srgbClr val="FFFFFF"/>
                </a:highlight>
              </a:rPr>
              <a:t>Men's 100 m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800" dirty="0">
                <a:highlight>
                  <a:srgbClr val="FFFFFF"/>
                </a:highlight>
              </a:rPr>
              <a:t>M</a:t>
            </a:r>
            <a:r>
              <a:rPr lang="en-GB" sz="1800" b="0" i="0" dirty="0">
                <a:effectLst/>
                <a:highlight>
                  <a:srgbClr val="FFFFFF"/>
                </a:highlight>
              </a:rPr>
              <a:t>en's marathon	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800" dirty="0">
                <a:highlight>
                  <a:srgbClr val="FFFFFF"/>
                </a:highlight>
              </a:rPr>
              <a:t>M</a:t>
            </a:r>
            <a:r>
              <a:rPr lang="en-GB" sz="1800" b="0" i="0" dirty="0">
                <a:effectLst/>
                <a:highlight>
                  <a:srgbClr val="FFFFFF"/>
                </a:highlight>
              </a:rPr>
              <a:t>en's shot put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highlight>
                  <a:srgbClr val="FFFFFF"/>
                </a:highlight>
              </a:rPr>
              <a:t>Men's high jump</a:t>
            </a:r>
          </a:p>
        </p:txBody>
      </p:sp>
    </p:spTree>
    <p:extLst>
      <p:ext uri="{BB962C8B-B14F-4D97-AF65-F5344CB8AC3E}">
        <p14:creationId xmlns:p14="http://schemas.microsoft.com/office/powerpoint/2010/main" val="110739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5D11-3038-E333-0B0D-712765FD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732503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F7F1-EC5E-F2D5-EBE6-203F7D19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533775" algn="l"/>
              </a:tabLst>
            </a:pPr>
            <a:r>
              <a:rPr lang="en-GB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was obtained from the following sources:	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3533775" algn="l"/>
              </a:tabLst>
            </a:pPr>
            <a:r>
              <a:rPr lang="en-GB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Olympic and GDP data: Kaggle.com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3533775" algn="l"/>
              </a:tabLst>
            </a:pPr>
            <a:r>
              <a:rPr lang="en-GB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Population: </a:t>
            </a:r>
            <a:r>
              <a:rPr lang="en-GB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https://www.jetpunk.com/data/population/countries-by-population/</a:t>
            </a:r>
            <a:endParaRPr lang="en-GB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Data was analysed using Python.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b="0" i="0" kern="1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The data was reduced to between 2004 and 2016 as there is a large amount of missing data prior to 2004. In addition, the COVID pandemic in 2020 affected data collection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The data was also reduced to male athletes only due to the large differences in male and female biometrics creating greater variability</a:t>
            </a: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5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2842-7599-F522-8AEA-0B3ED688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879013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Olympians’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8689-C6C0-15C1-A812-E07D1BF8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03916"/>
          </a:xfrm>
        </p:spPr>
        <p:txBody>
          <a:bodyPr>
            <a:normAutofit/>
          </a:bodyPr>
          <a:lstStyle/>
          <a:p>
            <a:r>
              <a:rPr lang="en-GB" dirty="0"/>
              <a:t>The following table highlights the biometrics stats of the competitors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400" dirty="0"/>
          </a:p>
          <a:p>
            <a:r>
              <a:rPr lang="en-GB" dirty="0"/>
              <a:t>There is a lot a variation between athletes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dirty="0"/>
              <a:t>The youngest and oldest Olympians competed in Diving and Dressage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dirty="0"/>
              <a:t>The shortest and tallest competitors were in Weightlifting and Judo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dirty="0"/>
              <a:t>The lightest and heaviest Olympians competed in Diving and Judo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GB" dirty="0"/>
              <a:t>The lowest BMI and highest BMI Olympians competed in Archery and Judo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DF816D-EDA1-F3B8-DEF5-DA46B1A52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01352"/>
              </p:ext>
            </p:extLst>
          </p:nvPr>
        </p:nvGraphicFramePr>
        <p:xfrm>
          <a:off x="806789" y="22634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16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7FE4-B359-5364-9FF2-B0CBE8EE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806245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Olympians’ biometrics -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E9C45-2BDF-C09C-35BA-6D25411D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16" y="1415845"/>
            <a:ext cx="7256207" cy="5442155"/>
          </a:xfrm>
        </p:spPr>
      </p:pic>
    </p:spTree>
    <p:extLst>
      <p:ext uri="{BB962C8B-B14F-4D97-AF65-F5344CB8AC3E}">
        <p14:creationId xmlns:p14="http://schemas.microsoft.com/office/powerpoint/2010/main" val="240062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Eventing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59A657-3262-69D1-A925-47BEBF57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27985"/>
              </p:ext>
            </p:extLst>
          </p:nvPr>
        </p:nvGraphicFramePr>
        <p:xfrm>
          <a:off x="806789" y="1544660"/>
          <a:ext cx="812800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723067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Eventing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Olympians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p_value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36.6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505F4-ECC4-E309-C5F8-0D24D9436F46}"/>
              </a:ext>
            </a:extLst>
          </p:cNvPr>
          <p:cNvSpPr txBox="1"/>
          <p:nvPr/>
        </p:nvSpPr>
        <p:spPr>
          <a:xfrm>
            <a:off x="806789" y="4048269"/>
            <a:ext cx="8128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Statistical analysis showed that the competitors in eventing were older and lighter than the average Olympian with a lower BMI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This is likely due to eventing requiring a wide depth of knowledge, that comes with age and experience, rather than speed or strength</a:t>
            </a:r>
          </a:p>
        </p:txBody>
      </p:sp>
    </p:spTree>
    <p:extLst>
      <p:ext uri="{BB962C8B-B14F-4D97-AF65-F5344CB8AC3E}">
        <p14:creationId xmlns:p14="http://schemas.microsoft.com/office/powerpoint/2010/main" val="120814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Eventing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97F52-A3F4-7A7E-9BB1-9F4FA46EC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60" y="127000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0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8F-DB95-0F79-4F89-E03EC694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2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Men’s 100 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59A657-3262-69D1-A925-47BEBF57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89094"/>
              </p:ext>
            </p:extLst>
          </p:nvPr>
        </p:nvGraphicFramePr>
        <p:xfrm>
          <a:off x="806789" y="1544660"/>
          <a:ext cx="812800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50078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89955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1108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90440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28076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723067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Biometric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Men’s 100 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Olympians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p_value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387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25.4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&lt;0.00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81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505F4-ECC4-E309-C5F8-0D24D9436F46}"/>
              </a:ext>
            </a:extLst>
          </p:cNvPr>
          <p:cNvSpPr txBox="1"/>
          <p:nvPr/>
        </p:nvSpPr>
        <p:spPr>
          <a:xfrm>
            <a:off x="806789" y="4048269"/>
            <a:ext cx="8128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Participants in the men’s 100 m were found to be statistically younger and shorter than the average Olympian</a:t>
            </a:r>
          </a:p>
        </p:txBody>
      </p:sp>
    </p:spTree>
    <p:extLst>
      <p:ext uri="{BB962C8B-B14F-4D97-AF65-F5344CB8AC3E}">
        <p14:creationId xmlns:p14="http://schemas.microsoft.com/office/powerpoint/2010/main" val="4065504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969</Words>
  <Application>Microsoft Office PowerPoint</Application>
  <PresentationFormat>Widescreen</PresentationFormat>
  <Paragraphs>296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What makes a top Olympian?</vt:lpstr>
      <vt:lpstr>Background</vt:lpstr>
      <vt:lpstr>Background</vt:lpstr>
      <vt:lpstr>Background</vt:lpstr>
      <vt:lpstr>Olympians’ biometrics</vt:lpstr>
      <vt:lpstr>Olympians’ biometrics - distribution</vt:lpstr>
      <vt:lpstr>Eventing</vt:lpstr>
      <vt:lpstr>Eventing</vt:lpstr>
      <vt:lpstr>Men’s 100 m</vt:lpstr>
      <vt:lpstr>Men’s 100 m</vt:lpstr>
      <vt:lpstr>Men’s marathon</vt:lpstr>
      <vt:lpstr>Men’s marathon</vt:lpstr>
      <vt:lpstr>Men’s shot put</vt:lpstr>
      <vt:lpstr>Men’s shot put</vt:lpstr>
      <vt:lpstr>Men’s high jump</vt:lpstr>
      <vt:lpstr>Men’s high jump</vt:lpstr>
      <vt:lpstr>Comparison across selected sports</vt:lpstr>
      <vt:lpstr>Effect of hosting country – Total medals</vt:lpstr>
      <vt:lpstr>Effect of hosting country – Gold medals</vt:lpstr>
      <vt:lpstr>Does population affect total medals?</vt:lpstr>
      <vt:lpstr>Does population affect gold medals?</vt:lpstr>
      <vt:lpstr>Does GDP affect total and gold medals?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Kelly</dc:creator>
  <cp:lastModifiedBy>Catherine Kelly</cp:lastModifiedBy>
  <cp:revision>56</cp:revision>
  <dcterms:created xsi:type="dcterms:W3CDTF">2024-08-19T13:19:24Z</dcterms:created>
  <dcterms:modified xsi:type="dcterms:W3CDTF">2024-08-21T20:14:32Z</dcterms:modified>
</cp:coreProperties>
</file>