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6" r:id="rId2"/>
    <p:sldId id="270" r:id="rId3"/>
    <p:sldId id="277" r:id="rId4"/>
    <p:sldId id="298" r:id="rId5"/>
    <p:sldId id="271" r:id="rId6"/>
    <p:sldId id="272" r:id="rId7"/>
    <p:sldId id="273" r:id="rId8"/>
    <p:sldId id="278" r:id="rId9"/>
    <p:sldId id="287" r:id="rId10"/>
    <p:sldId id="291" r:id="rId11"/>
    <p:sldId id="292" r:id="rId12"/>
    <p:sldId id="296" r:id="rId13"/>
    <p:sldId id="279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FF99"/>
    <a:srgbClr val="66FF66"/>
    <a:srgbClr val="33CC33"/>
    <a:srgbClr val="00CC00"/>
    <a:srgbClr val="000099"/>
    <a:srgbClr val="CCFF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088" y="-96"/>
      </p:cViewPr>
      <p:guideLst>
        <p:guide orient="horz" pos="2928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513" y="0"/>
            <a:ext cx="25717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26.  Accuracy Assessment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24145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23888" y="8832850"/>
            <a:ext cx="24145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FR 3262 / 5262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24939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2E616531-6A9E-FF48-9EB7-157B9723F33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26.  Classification Accuracy Assessment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3/16/01</a:t>
            </a:r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FR 4262</a:t>
            </a: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FCC978C3-DD79-984E-BF7B-35717215F88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83647C8-5AF0-F845-8B39-A50C9C6DFA0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51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023C74F-F9C6-2043-9ED7-98522A0070B6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35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80FB7DE-E56C-B34A-81C8-1CBCEDA0E594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256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B4A3F5F-9178-9247-A85B-AACD57E0F3FE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276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1BAF435-B1F6-1B4C-8803-77200CBF1466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297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C975D1-93A0-8D46-A9A1-97A28334605F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71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B67D2C-AC14-7348-B53A-2B35D78DE6B7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92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BBA8F3-02EF-204E-A7BA-450B3D2358AD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112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29F76A0-F06C-6F43-9D62-4E06DC8800A9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133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901B167-3C1C-5748-9744-7C29CD11A2C9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153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D5C9332-8F98-E74B-83F5-D6B830169351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174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BED418B-46C8-4743-A645-5D4F822468AC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194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26.  Classification Accuracy Assessment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3/16/01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FR 4262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03B1648-5288-5A43-9BD1-6F0B506EBE2F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15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1073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3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5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3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charset="2"/>
        <a:buChar char="l"/>
        <a:defRPr sz="2800">
          <a:solidFill>
            <a:srgbClr val="0099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charset="2"/>
        <a:buChar char="n"/>
        <a:defRPr sz="2400">
          <a:solidFill>
            <a:srgbClr val="000099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charset="2"/>
        <a:buChar char="u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charset="2"/>
        <a:buChar char="T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charset="2"/>
        <a:buChar char=":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pitchFamily="2" charset="2"/>
        <a:buChar char=":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pitchFamily="2" charset="2"/>
        <a:buChar char=":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pitchFamily="2" charset="2"/>
        <a:buChar char=":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pitchFamily="2" charset="2"/>
        <a:buChar char=":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0"/>
            <a:ext cx="8763000" cy="1143000"/>
          </a:xfrm>
        </p:spPr>
        <p:txBody>
          <a:bodyPr/>
          <a:lstStyle/>
          <a:p>
            <a:r>
              <a:rPr lang="en-US" altLang="x-none" sz="3200">
                <a:solidFill>
                  <a:schemeClr val="tx1"/>
                </a:solidFill>
                <a:ea typeface="ＭＳ Ｐゴシック" charset="-128"/>
              </a:rPr>
              <a:t>Accuracy Assessment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Kappa Summary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Although it is now commonly used, newer thinking suggests that adjusting for chance agreement is unnecessary for evaluating accuracy</a:t>
            </a:r>
          </a:p>
          <a:p>
            <a:pPr lvl="1"/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The map is the map and each pixel is either correctly or incorrectly classified  </a:t>
            </a:r>
          </a:p>
          <a:p>
            <a:pPr lvl="2"/>
            <a:r>
              <a:rPr lang="en-US" altLang="x-none" sz="2400">
                <a:ea typeface="ＭＳ Ｐゴシック" charset="-128"/>
              </a:rPr>
              <a:t>In reality there is no way to know which pixels were correctly classified by chance</a:t>
            </a:r>
            <a:r>
              <a:rPr lang="en-US" altLang="x-none">
                <a:ea typeface="ＭＳ Ｐゴシック" charset="-128"/>
              </a:rPr>
              <a:t> (as opposed to </a:t>
            </a:r>
            <a:r>
              <a:rPr lang="ja-JP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skill</a:t>
            </a:r>
            <a:r>
              <a:rPr lang="ja-JP" altLang="en-US"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) </a:t>
            </a:r>
          </a:p>
          <a:p>
            <a:pPr lvl="1"/>
            <a:r>
              <a:rPr lang="en-US" altLang="x-none" b="1">
                <a:solidFill>
                  <a:schemeClr val="tx1"/>
                </a:solidFill>
                <a:ea typeface="ＭＳ Ｐゴシック" charset="-128"/>
              </a:rPr>
              <a:t>In other words, Kappa may be more a theoretical measure than a practical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283"/>
          <p:cNvGrpSpPr>
            <a:grpSpLocks/>
          </p:cNvGrpSpPr>
          <p:nvPr/>
        </p:nvGrpSpPr>
        <p:grpSpPr bwMode="auto">
          <a:xfrm>
            <a:off x="228600" y="-949325"/>
            <a:ext cx="8915400" cy="8501063"/>
            <a:chOff x="144" y="-615"/>
            <a:chExt cx="5616" cy="5355"/>
          </a:xfrm>
        </p:grpSpPr>
        <p:sp>
          <p:nvSpPr>
            <p:cNvPr id="24578" name="AutoShape 9"/>
            <p:cNvSpPr>
              <a:spLocks noChangeAspect="1" noChangeArrowheads="1" noTextEdit="1"/>
            </p:cNvSpPr>
            <p:nvPr/>
          </p:nvSpPr>
          <p:spPr bwMode="auto">
            <a:xfrm>
              <a:off x="1728" y="9"/>
              <a:ext cx="3859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79" name="Group 1282"/>
            <p:cNvGrpSpPr>
              <a:grpSpLocks/>
            </p:cNvGrpSpPr>
            <p:nvPr/>
          </p:nvGrpSpPr>
          <p:grpSpPr bwMode="auto">
            <a:xfrm>
              <a:off x="1624" y="-615"/>
              <a:ext cx="4136" cy="5355"/>
              <a:chOff x="1624" y="-615"/>
              <a:chExt cx="4136" cy="5355"/>
            </a:xfrm>
          </p:grpSpPr>
          <p:pic>
            <p:nvPicPr>
              <p:cNvPr id="24636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" y="-615"/>
                <a:ext cx="4136" cy="3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7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" y="2395"/>
                <a:ext cx="4136" cy="2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38" name="Rectangle 14"/>
              <p:cNvSpPr>
                <a:spLocks noChangeArrowheads="1"/>
              </p:cNvSpPr>
              <p:nvPr/>
            </p:nvSpPr>
            <p:spPr bwMode="auto">
              <a:xfrm>
                <a:off x="1809" y="733"/>
                <a:ext cx="203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39" name="Rectangle 15"/>
              <p:cNvSpPr>
                <a:spLocks noChangeArrowheads="1"/>
              </p:cNvSpPr>
              <p:nvPr/>
            </p:nvSpPr>
            <p:spPr bwMode="auto">
              <a:xfrm>
                <a:off x="1809" y="735"/>
                <a:ext cx="203" cy="1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0" name="Rectangle 16"/>
              <p:cNvSpPr>
                <a:spLocks noChangeArrowheads="1"/>
              </p:cNvSpPr>
              <p:nvPr/>
            </p:nvSpPr>
            <p:spPr bwMode="auto">
              <a:xfrm>
                <a:off x="1809" y="736"/>
                <a:ext cx="203" cy="2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1" name="Rectangle 17"/>
              <p:cNvSpPr>
                <a:spLocks noChangeArrowheads="1"/>
              </p:cNvSpPr>
              <p:nvPr/>
            </p:nvSpPr>
            <p:spPr bwMode="auto">
              <a:xfrm>
                <a:off x="1809" y="738"/>
                <a:ext cx="203" cy="2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2" name="Rectangle 18"/>
              <p:cNvSpPr>
                <a:spLocks noChangeArrowheads="1"/>
              </p:cNvSpPr>
              <p:nvPr/>
            </p:nvSpPr>
            <p:spPr bwMode="auto">
              <a:xfrm>
                <a:off x="1809" y="740"/>
                <a:ext cx="203" cy="1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3" name="Rectangle 19"/>
              <p:cNvSpPr>
                <a:spLocks noChangeArrowheads="1"/>
              </p:cNvSpPr>
              <p:nvPr/>
            </p:nvSpPr>
            <p:spPr bwMode="auto">
              <a:xfrm>
                <a:off x="1809" y="741"/>
                <a:ext cx="203" cy="2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4" name="Rectangle 20"/>
              <p:cNvSpPr>
                <a:spLocks noChangeArrowheads="1"/>
              </p:cNvSpPr>
              <p:nvPr/>
            </p:nvSpPr>
            <p:spPr bwMode="auto">
              <a:xfrm>
                <a:off x="1809" y="743"/>
                <a:ext cx="203" cy="1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5" name="Rectangle 21"/>
              <p:cNvSpPr>
                <a:spLocks noChangeArrowheads="1"/>
              </p:cNvSpPr>
              <p:nvPr/>
            </p:nvSpPr>
            <p:spPr bwMode="auto">
              <a:xfrm>
                <a:off x="1809" y="744"/>
                <a:ext cx="203" cy="2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6" name="Rectangle 22"/>
              <p:cNvSpPr>
                <a:spLocks noChangeArrowheads="1"/>
              </p:cNvSpPr>
              <p:nvPr/>
            </p:nvSpPr>
            <p:spPr bwMode="auto">
              <a:xfrm>
                <a:off x="1809" y="746"/>
                <a:ext cx="203" cy="2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7" name="Rectangle 23"/>
              <p:cNvSpPr>
                <a:spLocks noChangeArrowheads="1"/>
              </p:cNvSpPr>
              <p:nvPr/>
            </p:nvSpPr>
            <p:spPr bwMode="auto">
              <a:xfrm>
                <a:off x="1809" y="748"/>
                <a:ext cx="203" cy="1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8" name="Rectangle 24"/>
              <p:cNvSpPr>
                <a:spLocks noChangeArrowheads="1"/>
              </p:cNvSpPr>
              <p:nvPr/>
            </p:nvSpPr>
            <p:spPr bwMode="auto">
              <a:xfrm>
                <a:off x="1809" y="749"/>
                <a:ext cx="203" cy="2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49" name="Rectangle 25"/>
              <p:cNvSpPr>
                <a:spLocks noChangeArrowheads="1"/>
              </p:cNvSpPr>
              <p:nvPr/>
            </p:nvSpPr>
            <p:spPr bwMode="auto">
              <a:xfrm>
                <a:off x="1809" y="751"/>
                <a:ext cx="203" cy="2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0" name="Rectangle 26"/>
              <p:cNvSpPr>
                <a:spLocks noChangeArrowheads="1"/>
              </p:cNvSpPr>
              <p:nvPr/>
            </p:nvSpPr>
            <p:spPr bwMode="auto">
              <a:xfrm>
                <a:off x="1809" y="753"/>
                <a:ext cx="203" cy="1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1" name="Rectangle 27"/>
              <p:cNvSpPr>
                <a:spLocks noChangeArrowheads="1"/>
              </p:cNvSpPr>
              <p:nvPr/>
            </p:nvSpPr>
            <p:spPr bwMode="auto">
              <a:xfrm>
                <a:off x="1809" y="754"/>
                <a:ext cx="203" cy="2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2" name="Rectangle 28"/>
              <p:cNvSpPr>
                <a:spLocks noChangeArrowheads="1"/>
              </p:cNvSpPr>
              <p:nvPr/>
            </p:nvSpPr>
            <p:spPr bwMode="auto">
              <a:xfrm>
                <a:off x="1809" y="756"/>
                <a:ext cx="203" cy="1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3" name="Rectangle 29"/>
              <p:cNvSpPr>
                <a:spLocks noChangeArrowheads="1"/>
              </p:cNvSpPr>
              <p:nvPr/>
            </p:nvSpPr>
            <p:spPr bwMode="auto">
              <a:xfrm>
                <a:off x="1809" y="757"/>
                <a:ext cx="203" cy="2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4" name="Rectangle 30"/>
              <p:cNvSpPr>
                <a:spLocks noChangeArrowheads="1"/>
              </p:cNvSpPr>
              <p:nvPr/>
            </p:nvSpPr>
            <p:spPr bwMode="auto">
              <a:xfrm>
                <a:off x="1809" y="759"/>
                <a:ext cx="203" cy="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5" name="Rectangle 31"/>
              <p:cNvSpPr>
                <a:spLocks noChangeArrowheads="1"/>
              </p:cNvSpPr>
              <p:nvPr/>
            </p:nvSpPr>
            <p:spPr bwMode="auto">
              <a:xfrm>
                <a:off x="1809" y="761"/>
                <a:ext cx="203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6" name="Rectangle 32"/>
              <p:cNvSpPr>
                <a:spLocks noChangeArrowheads="1"/>
              </p:cNvSpPr>
              <p:nvPr/>
            </p:nvSpPr>
            <p:spPr bwMode="auto">
              <a:xfrm>
                <a:off x="1809" y="762"/>
                <a:ext cx="203" cy="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7" name="Rectangle 33"/>
              <p:cNvSpPr>
                <a:spLocks noChangeArrowheads="1"/>
              </p:cNvSpPr>
              <p:nvPr/>
            </p:nvSpPr>
            <p:spPr bwMode="auto">
              <a:xfrm>
                <a:off x="1809" y="764"/>
                <a:ext cx="203" cy="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8" name="Rectangle 34"/>
              <p:cNvSpPr>
                <a:spLocks noChangeArrowheads="1"/>
              </p:cNvSpPr>
              <p:nvPr/>
            </p:nvSpPr>
            <p:spPr bwMode="auto">
              <a:xfrm>
                <a:off x="1809" y="766"/>
                <a:ext cx="203" cy="1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59" name="Rectangle 35"/>
              <p:cNvSpPr>
                <a:spLocks noChangeArrowheads="1"/>
              </p:cNvSpPr>
              <p:nvPr/>
            </p:nvSpPr>
            <p:spPr bwMode="auto">
              <a:xfrm>
                <a:off x="1809" y="767"/>
                <a:ext cx="203" cy="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0" name="Rectangle 36"/>
              <p:cNvSpPr>
                <a:spLocks noChangeArrowheads="1"/>
              </p:cNvSpPr>
              <p:nvPr/>
            </p:nvSpPr>
            <p:spPr bwMode="auto">
              <a:xfrm>
                <a:off x="1809" y="769"/>
                <a:ext cx="203" cy="1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1" name="Rectangle 37"/>
              <p:cNvSpPr>
                <a:spLocks noChangeArrowheads="1"/>
              </p:cNvSpPr>
              <p:nvPr/>
            </p:nvSpPr>
            <p:spPr bwMode="auto">
              <a:xfrm>
                <a:off x="1809" y="770"/>
                <a:ext cx="203" cy="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2" name="Rectangle 38"/>
              <p:cNvSpPr>
                <a:spLocks noChangeArrowheads="1"/>
              </p:cNvSpPr>
              <p:nvPr/>
            </p:nvSpPr>
            <p:spPr bwMode="auto">
              <a:xfrm>
                <a:off x="1809" y="772"/>
                <a:ext cx="203" cy="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3" name="Rectangle 39"/>
              <p:cNvSpPr>
                <a:spLocks noChangeArrowheads="1"/>
              </p:cNvSpPr>
              <p:nvPr/>
            </p:nvSpPr>
            <p:spPr bwMode="auto">
              <a:xfrm>
                <a:off x="1809" y="774"/>
                <a:ext cx="203" cy="1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4" name="Rectangle 40"/>
              <p:cNvSpPr>
                <a:spLocks noChangeArrowheads="1"/>
              </p:cNvSpPr>
              <p:nvPr/>
            </p:nvSpPr>
            <p:spPr bwMode="auto">
              <a:xfrm>
                <a:off x="1809" y="775"/>
                <a:ext cx="203" cy="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5" name="Rectangle 41"/>
              <p:cNvSpPr>
                <a:spLocks noChangeArrowheads="1"/>
              </p:cNvSpPr>
              <p:nvPr/>
            </p:nvSpPr>
            <p:spPr bwMode="auto">
              <a:xfrm>
                <a:off x="1809" y="777"/>
                <a:ext cx="203" cy="2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6" name="Rectangle 42"/>
              <p:cNvSpPr>
                <a:spLocks noChangeArrowheads="1"/>
              </p:cNvSpPr>
              <p:nvPr/>
            </p:nvSpPr>
            <p:spPr bwMode="auto">
              <a:xfrm>
                <a:off x="1809" y="779"/>
                <a:ext cx="203" cy="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7" name="Rectangle 43"/>
              <p:cNvSpPr>
                <a:spLocks noChangeArrowheads="1"/>
              </p:cNvSpPr>
              <p:nvPr/>
            </p:nvSpPr>
            <p:spPr bwMode="auto">
              <a:xfrm>
                <a:off x="1809" y="780"/>
                <a:ext cx="203" cy="2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8" name="Rectangle 44"/>
              <p:cNvSpPr>
                <a:spLocks noChangeArrowheads="1"/>
              </p:cNvSpPr>
              <p:nvPr/>
            </p:nvSpPr>
            <p:spPr bwMode="auto">
              <a:xfrm>
                <a:off x="1809" y="782"/>
                <a:ext cx="203" cy="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69" name="Rectangle 45"/>
              <p:cNvSpPr>
                <a:spLocks noChangeArrowheads="1"/>
              </p:cNvSpPr>
              <p:nvPr/>
            </p:nvSpPr>
            <p:spPr bwMode="auto">
              <a:xfrm>
                <a:off x="1809" y="783"/>
                <a:ext cx="203" cy="2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0" name="Rectangle 46"/>
              <p:cNvSpPr>
                <a:spLocks noChangeArrowheads="1"/>
              </p:cNvSpPr>
              <p:nvPr/>
            </p:nvSpPr>
            <p:spPr bwMode="auto">
              <a:xfrm>
                <a:off x="1809" y="785"/>
                <a:ext cx="203" cy="2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1" name="Rectangle 47"/>
              <p:cNvSpPr>
                <a:spLocks noChangeArrowheads="1"/>
              </p:cNvSpPr>
              <p:nvPr/>
            </p:nvSpPr>
            <p:spPr bwMode="auto">
              <a:xfrm>
                <a:off x="1809" y="787"/>
                <a:ext cx="203" cy="1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2" name="Rectangle 48"/>
              <p:cNvSpPr>
                <a:spLocks noChangeArrowheads="1"/>
              </p:cNvSpPr>
              <p:nvPr/>
            </p:nvSpPr>
            <p:spPr bwMode="auto">
              <a:xfrm>
                <a:off x="1809" y="788"/>
                <a:ext cx="203" cy="2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3" name="Rectangle 49"/>
              <p:cNvSpPr>
                <a:spLocks noChangeArrowheads="1"/>
              </p:cNvSpPr>
              <p:nvPr/>
            </p:nvSpPr>
            <p:spPr bwMode="auto">
              <a:xfrm>
                <a:off x="1809" y="790"/>
                <a:ext cx="203" cy="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4" name="Rectangle 50"/>
              <p:cNvSpPr>
                <a:spLocks noChangeArrowheads="1"/>
              </p:cNvSpPr>
              <p:nvPr/>
            </p:nvSpPr>
            <p:spPr bwMode="auto">
              <a:xfrm>
                <a:off x="1809" y="792"/>
                <a:ext cx="203" cy="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5" name="Rectangle 51"/>
              <p:cNvSpPr>
                <a:spLocks noChangeArrowheads="1"/>
              </p:cNvSpPr>
              <p:nvPr/>
            </p:nvSpPr>
            <p:spPr bwMode="auto">
              <a:xfrm>
                <a:off x="1809" y="793"/>
                <a:ext cx="203" cy="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6" name="Rectangle 52"/>
              <p:cNvSpPr>
                <a:spLocks noChangeArrowheads="1"/>
              </p:cNvSpPr>
              <p:nvPr/>
            </p:nvSpPr>
            <p:spPr bwMode="auto">
              <a:xfrm>
                <a:off x="1809" y="795"/>
                <a:ext cx="203" cy="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7" name="Rectangle 53"/>
              <p:cNvSpPr>
                <a:spLocks noChangeArrowheads="1"/>
              </p:cNvSpPr>
              <p:nvPr/>
            </p:nvSpPr>
            <p:spPr bwMode="auto">
              <a:xfrm>
                <a:off x="1809" y="796"/>
                <a:ext cx="203" cy="2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8" name="Rectangle 54"/>
              <p:cNvSpPr>
                <a:spLocks noChangeArrowheads="1"/>
              </p:cNvSpPr>
              <p:nvPr/>
            </p:nvSpPr>
            <p:spPr bwMode="auto">
              <a:xfrm>
                <a:off x="1809" y="798"/>
                <a:ext cx="203" cy="2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79" name="Rectangle 55"/>
              <p:cNvSpPr>
                <a:spLocks noChangeArrowheads="1"/>
              </p:cNvSpPr>
              <p:nvPr/>
            </p:nvSpPr>
            <p:spPr bwMode="auto">
              <a:xfrm>
                <a:off x="1809" y="800"/>
                <a:ext cx="203" cy="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0" name="Rectangle 56"/>
              <p:cNvSpPr>
                <a:spLocks noChangeArrowheads="1"/>
              </p:cNvSpPr>
              <p:nvPr/>
            </p:nvSpPr>
            <p:spPr bwMode="auto">
              <a:xfrm>
                <a:off x="1809" y="801"/>
                <a:ext cx="203" cy="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1" name="Rectangle 57"/>
              <p:cNvSpPr>
                <a:spLocks noChangeArrowheads="1"/>
              </p:cNvSpPr>
              <p:nvPr/>
            </p:nvSpPr>
            <p:spPr bwMode="auto">
              <a:xfrm>
                <a:off x="1809" y="803"/>
                <a:ext cx="203" cy="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2" name="Rectangle 58"/>
              <p:cNvSpPr>
                <a:spLocks noChangeArrowheads="1"/>
              </p:cNvSpPr>
              <p:nvPr/>
            </p:nvSpPr>
            <p:spPr bwMode="auto">
              <a:xfrm>
                <a:off x="1809" y="805"/>
                <a:ext cx="203" cy="1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3" name="Rectangle 59"/>
              <p:cNvSpPr>
                <a:spLocks noChangeArrowheads="1"/>
              </p:cNvSpPr>
              <p:nvPr/>
            </p:nvSpPr>
            <p:spPr bwMode="auto">
              <a:xfrm>
                <a:off x="1809" y="806"/>
                <a:ext cx="203" cy="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4" name="Rectangle 60"/>
              <p:cNvSpPr>
                <a:spLocks noChangeArrowheads="1"/>
              </p:cNvSpPr>
              <p:nvPr/>
            </p:nvSpPr>
            <p:spPr bwMode="auto">
              <a:xfrm>
                <a:off x="1809" y="808"/>
                <a:ext cx="203" cy="1"/>
              </a:xfrm>
              <a:prstGeom prst="rect">
                <a:avLst/>
              </a:pr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5" name="Rectangle 61"/>
              <p:cNvSpPr>
                <a:spLocks noChangeArrowheads="1"/>
              </p:cNvSpPr>
              <p:nvPr/>
            </p:nvSpPr>
            <p:spPr bwMode="auto">
              <a:xfrm>
                <a:off x="1809" y="809"/>
                <a:ext cx="203" cy="2"/>
              </a:xfrm>
              <a:prstGeom prst="rect">
                <a:avLst/>
              </a:pr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6" name="Rectangle 62"/>
              <p:cNvSpPr>
                <a:spLocks noChangeArrowheads="1"/>
              </p:cNvSpPr>
              <p:nvPr/>
            </p:nvSpPr>
            <p:spPr bwMode="auto">
              <a:xfrm>
                <a:off x="1809" y="811"/>
                <a:ext cx="203" cy="2"/>
              </a:xfrm>
              <a:prstGeom prst="rect">
                <a:avLst/>
              </a:pr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7" name="Rectangle 63"/>
              <p:cNvSpPr>
                <a:spLocks noChangeArrowheads="1"/>
              </p:cNvSpPr>
              <p:nvPr/>
            </p:nvSpPr>
            <p:spPr bwMode="auto">
              <a:xfrm>
                <a:off x="1809" y="813"/>
                <a:ext cx="203" cy="1"/>
              </a:xfrm>
              <a:prstGeom prst="rect">
                <a:avLst/>
              </a:pr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8" name="Rectangle 64"/>
              <p:cNvSpPr>
                <a:spLocks noChangeArrowheads="1"/>
              </p:cNvSpPr>
              <p:nvPr/>
            </p:nvSpPr>
            <p:spPr bwMode="auto">
              <a:xfrm>
                <a:off x="1809" y="814"/>
                <a:ext cx="203" cy="2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89" name="Rectangle 65"/>
              <p:cNvSpPr>
                <a:spLocks noChangeArrowheads="1"/>
              </p:cNvSpPr>
              <p:nvPr/>
            </p:nvSpPr>
            <p:spPr bwMode="auto">
              <a:xfrm>
                <a:off x="1809" y="816"/>
                <a:ext cx="203" cy="2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0" name="Rectangle 66"/>
              <p:cNvSpPr>
                <a:spLocks noChangeArrowheads="1"/>
              </p:cNvSpPr>
              <p:nvPr/>
            </p:nvSpPr>
            <p:spPr bwMode="auto">
              <a:xfrm>
                <a:off x="1809" y="818"/>
                <a:ext cx="203" cy="1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1" name="Rectangle 67"/>
              <p:cNvSpPr>
                <a:spLocks noChangeArrowheads="1"/>
              </p:cNvSpPr>
              <p:nvPr/>
            </p:nvSpPr>
            <p:spPr bwMode="auto">
              <a:xfrm>
                <a:off x="1809" y="819"/>
                <a:ext cx="203" cy="2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2" name="Rectangle 68"/>
              <p:cNvSpPr>
                <a:spLocks noChangeArrowheads="1"/>
              </p:cNvSpPr>
              <p:nvPr/>
            </p:nvSpPr>
            <p:spPr bwMode="auto">
              <a:xfrm>
                <a:off x="1809" y="821"/>
                <a:ext cx="203" cy="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3" name="Rectangle 69"/>
              <p:cNvSpPr>
                <a:spLocks noChangeArrowheads="1"/>
              </p:cNvSpPr>
              <p:nvPr/>
            </p:nvSpPr>
            <p:spPr bwMode="auto">
              <a:xfrm>
                <a:off x="1809" y="822"/>
                <a:ext cx="203" cy="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4" name="Rectangle 70"/>
              <p:cNvSpPr>
                <a:spLocks noChangeArrowheads="1"/>
              </p:cNvSpPr>
              <p:nvPr/>
            </p:nvSpPr>
            <p:spPr bwMode="auto">
              <a:xfrm>
                <a:off x="1809" y="824"/>
                <a:ext cx="203" cy="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5" name="Rectangle 71"/>
              <p:cNvSpPr>
                <a:spLocks noChangeArrowheads="1"/>
              </p:cNvSpPr>
              <p:nvPr/>
            </p:nvSpPr>
            <p:spPr bwMode="auto">
              <a:xfrm>
                <a:off x="1809" y="826"/>
                <a:ext cx="203" cy="1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6" name="Rectangle 72"/>
              <p:cNvSpPr>
                <a:spLocks noChangeArrowheads="1"/>
              </p:cNvSpPr>
              <p:nvPr/>
            </p:nvSpPr>
            <p:spPr bwMode="auto">
              <a:xfrm>
                <a:off x="1809" y="827"/>
                <a:ext cx="203" cy="2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7" name="Rectangle 73"/>
              <p:cNvSpPr>
                <a:spLocks noChangeArrowheads="1"/>
              </p:cNvSpPr>
              <p:nvPr/>
            </p:nvSpPr>
            <p:spPr bwMode="auto">
              <a:xfrm>
                <a:off x="1809" y="829"/>
                <a:ext cx="203" cy="2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8" name="Rectangle 74"/>
              <p:cNvSpPr>
                <a:spLocks noChangeArrowheads="1"/>
              </p:cNvSpPr>
              <p:nvPr/>
            </p:nvSpPr>
            <p:spPr bwMode="auto">
              <a:xfrm>
                <a:off x="1809" y="831"/>
                <a:ext cx="203" cy="1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99" name="Rectangle 75"/>
              <p:cNvSpPr>
                <a:spLocks noChangeArrowheads="1"/>
              </p:cNvSpPr>
              <p:nvPr/>
            </p:nvSpPr>
            <p:spPr bwMode="auto">
              <a:xfrm>
                <a:off x="1809" y="832"/>
                <a:ext cx="203" cy="2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0" name="Rectangle 76"/>
              <p:cNvSpPr>
                <a:spLocks noChangeArrowheads="1"/>
              </p:cNvSpPr>
              <p:nvPr/>
            </p:nvSpPr>
            <p:spPr bwMode="auto">
              <a:xfrm>
                <a:off x="1809" y="834"/>
                <a:ext cx="203" cy="2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1" name="Rectangle 77"/>
              <p:cNvSpPr>
                <a:spLocks noChangeArrowheads="1"/>
              </p:cNvSpPr>
              <p:nvPr/>
            </p:nvSpPr>
            <p:spPr bwMode="auto">
              <a:xfrm>
                <a:off x="1809" y="836"/>
                <a:ext cx="203" cy="1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2" name="Rectangle 78"/>
              <p:cNvSpPr>
                <a:spLocks noChangeArrowheads="1"/>
              </p:cNvSpPr>
              <p:nvPr/>
            </p:nvSpPr>
            <p:spPr bwMode="auto">
              <a:xfrm>
                <a:off x="1809" y="837"/>
                <a:ext cx="203" cy="2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3" name="Rectangle 79"/>
              <p:cNvSpPr>
                <a:spLocks noChangeArrowheads="1"/>
              </p:cNvSpPr>
              <p:nvPr/>
            </p:nvSpPr>
            <p:spPr bwMode="auto">
              <a:xfrm>
                <a:off x="1809" y="839"/>
                <a:ext cx="203" cy="1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4" name="Rectangle 80"/>
              <p:cNvSpPr>
                <a:spLocks noChangeArrowheads="1"/>
              </p:cNvSpPr>
              <p:nvPr/>
            </p:nvSpPr>
            <p:spPr bwMode="auto">
              <a:xfrm>
                <a:off x="1809" y="840"/>
                <a:ext cx="203" cy="2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5" name="Rectangle 81"/>
              <p:cNvSpPr>
                <a:spLocks noChangeArrowheads="1"/>
              </p:cNvSpPr>
              <p:nvPr/>
            </p:nvSpPr>
            <p:spPr bwMode="auto">
              <a:xfrm>
                <a:off x="1809" y="842"/>
                <a:ext cx="203" cy="2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6" name="Rectangle 82"/>
              <p:cNvSpPr>
                <a:spLocks noChangeArrowheads="1"/>
              </p:cNvSpPr>
              <p:nvPr/>
            </p:nvSpPr>
            <p:spPr bwMode="auto">
              <a:xfrm>
                <a:off x="1809" y="844"/>
                <a:ext cx="203" cy="1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7" name="Rectangle 83"/>
              <p:cNvSpPr>
                <a:spLocks noChangeArrowheads="1"/>
              </p:cNvSpPr>
              <p:nvPr/>
            </p:nvSpPr>
            <p:spPr bwMode="auto">
              <a:xfrm>
                <a:off x="1809" y="845"/>
                <a:ext cx="203" cy="2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8" name="Rectangle 84"/>
              <p:cNvSpPr>
                <a:spLocks noChangeArrowheads="1"/>
              </p:cNvSpPr>
              <p:nvPr/>
            </p:nvSpPr>
            <p:spPr bwMode="auto">
              <a:xfrm>
                <a:off x="1809" y="847"/>
                <a:ext cx="203" cy="2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09" name="Rectangle 85"/>
              <p:cNvSpPr>
                <a:spLocks noChangeArrowheads="1"/>
              </p:cNvSpPr>
              <p:nvPr/>
            </p:nvSpPr>
            <p:spPr bwMode="auto">
              <a:xfrm>
                <a:off x="1809" y="849"/>
                <a:ext cx="203" cy="1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0" name="Rectangle 86"/>
              <p:cNvSpPr>
                <a:spLocks noChangeArrowheads="1"/>
              </p:cNvSpPr>
              <p:nvPr/>
            </p:nvSpPr>
            <p:spPr bwMode="auto">
              <a:xfrm>
                <a:off x="1809" y="850"/>
                <a:ext cx="203" cy="2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1" name="Rectangle 87"/>
              <p:cNvSpPr>
                <a:spLocks noChangeArrowheads="1"/>
              </p:cNvSpPr>
              <p:nvPr/>
            </p:nvSpPr>
            <p:spPr bwMode="auto">
              <a:xfrm>
                <a:off x="1809" y="852"/>
                <a:ext cx="203" cy="1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2" name="Rectangle 88"/>
              <p:cNvSpPr>
                <a:spLocks noChangeArrowheads="1"/>
              </p:cNvSpPr>
              <p:nvPr/>
            </p:nvSpPr>
            <p:spPr bwMode="auto">
              <a:xfrm>
                <a:off x="1809" y="853"/>
                <a:ext cx="203" cy="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3" name="Rectangle 89"/>
              <p:cNvSpPr>
                <a:spLocks noChangeArrowheads="1"/>
              </p:cNvSpPr>
              <p:nvPr/>
            </p:nvSpPr>
            <p:spPr bwMode="auto">
              <a:xfrm>
                <a:off x="1809" y="855"/>
                <a:ext cx="203" cy="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4" name="Rectangle 90"/>
              <p:cNvSpPr>
                <a:spLocks noChangeArrowheads="1"/>
              </p:cNvSpPr>
              <p:nvPr/>
            </p:nvSpPr>
            <p:spPr bwMode="auto">
              <a:xfrm>
                <a:off x="1809" y="857"/>
                <a:ext cx="203" cy="1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5" name="Rectangle 91"/>
              <p:cNvSpPr>
                <a:spLocks noChangeArrowheads="1"/>
              </p:cNvSpPr>
              <p:nvPr/>
            </p:nvSpPr>
            <p:spPr bwMode="auto">
              <a:xfrm>
                <a:off x="1809" y="858"/>
                <a:ext cx="203" cy="2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6" name="Rectangle 92"/>
              <p:cNvSpPr>
                <a:spLocks noChangeArrowheads="1"/>
              </p:cNvSpPr>
              <p:nvPr/>
            </p:nvSpPr>
            <p:spPr bwMode="auto">
              <a:xfrm>
                <a:off x="1809" y="860"/>
                <a:ext cx="203" cy="2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7" name="Rectangle 93"/>
              <p:cNvSpPr>
                <a:spLocks noChangeArrowheads="1"/>
              </p:cNvSpPr>
              <p:nvPr/>
            </p:nvSpPr>
            <p:spPr bwMode="auto">
              <a:xfrm>
                <a:off x="1809" y="862"/>
                <a:ext cx="203" cy="1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8" name="Rectangle 94"/>
              <p:cNvSpPr>
                <a:spLocks noChangeArrowheads="1"/>
              </p:cNvSpPr>
              <p:nvPr/>
            </p:nvSpPr>
            <p:spPr bwMode="auto">
              <a:xfrm>
                <a:off x="1809" y="863"/>
                <a:ext cx="203" cy="2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19" name="Rectangle 95"/>
              <p:cNvSpPr>
                <a:spLocks noChangeArrowheads="1"/>
              </p:cNvSpPr>
              <p:nvPr/>
            </p:nvSpPr>
            <p:spPr bwMode="auto">
              <a:xfrm>
                <a:off x="1809" y="865"/>
                <a:ext cx="203" cy="1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0" name="Rectangle 96"/>
              <p:cNvSpPr>
                <a:spLocks noChangeArrowheads="1"/>
              </p:cNvSpPr>
              <p:nvPr/>
            </p:nvSpPr>
            <p:spPr bwMode="auto">
              <a:xfrm>
                <a:off x="1809" y="866"/>
                <a:ext cx="203" cy="2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1" name="Rectangle 97"/>
              <p:cNvSpPr>
                <a:spLocks noChangeArrowheads="1"/>
              </p:cNvSpPr>
              <p:nvPr/>
            </p:nvSpPr>
            <p:spPr bwMode="auto">
              <a:xfrm>
                <a:off x="1809" y="868"/>
                <a:ext cx="203" cy="2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2" name="Rectangle 98"/>
              <p:cNvSpPr>
                <a:spLocks noChangeArrowheads="1"/>
              </p:cNvSpPr>
              <p:nvPr/>
            </p:nvSpPr>
            <p:spPr bwMode="auto">
              <a:xfrm>
                <a:off x="1809" y="870"/>
                <a:ext cx="203" cy="1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3" name="Rectangle 99"/>
              <p:cNvSpPr>
                <a:spLocks noChangeArrowheads="1"/>
              </p:cNvSpPr>
              <p:nvPr/>
            </p:nvSpPr>
            <p:spPr bwMode="auto">
              <a:xfrm>
                <a:off x="1809" y="871"/>
                <a:ext cx="203" cy="2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4" name="Rectangle 100"/>
              <p:cNvSpPr>
                <a:spLocks noChangeArrowheads="1"/>
              </p:cNvSpPr>
              <p:nvPr/>
            </p:nvSpPr>
            <p:spPr bwMode="auto">
              <a:xfrm>
                <a:off x="1809" y="873"/>
                <a:ext cx="203" cy="2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5" name="Rectangle 101"/>
              <p:cNvSpPr>
                <a:spLocks noChangeArrowheads="1"/>
              </p:cNvSpPr>
              <p:nvPr/>
            </p:nvSpPr>
            <p:spPr bwMode="auto">
              <a:xfrm>
                <a:off x="1809" y="875"/>
                <a:ext cx="203" cy="1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6" name="Rectangle 102"/>
              <p:cNvSpPr>
                <a:spLocks noChangeArrowheads="1"/>
              </p:cNvSpPr>
              <p:nvPr/>
            </p:nvSpPr>
            <p:spPr bwMode="auto">
              <a:xfrm>
                <a:off x="1809" y="876"/>
                <a:ext cx="203" cy="2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7" name="Rectangle 103"/>
              <p:cNvSpPr>
                <a:spLocks noChangeArrowheads="1"/>
              </p:cNvSpPr>
              <p:nvPr/>
            </p:nvSpPr>
            <p:spPr bwMode="auto">
              <a:xfrm>
                <a:off x="1809" y="878"/>
                <a:ext cx="203" cy="1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8" name="Rectangle 104"/>
              <p:cNvSpPr>
                <a:spLocks noChangeArrowheads="1"/>
              </p:cNvSpPr>
              <p:nvPr/>
            </p:nvSpPr>
            <p:spPr bwMode="auto">
              <a:xfrm>
                <a:off x="1809" y="879"/>
                <a:ext cx="203" cy="2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29" name="Rectangle 105"/>
              <p:cNvSpPr>
                <a:spLocks noChangeArrowheads="1"/>
              </p:cNvSpPr>
              <p:nvPr/>
            </p:nvSpPr>
            <p:spPr bwMode="auto">
              <a:xfrm>
                <a:off x="1809" y="881"/>
                <a:ext cx="203" cy="2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0" name="Rectangle 106"/>
              <p:cNvSpPr>
                <a:spLocks noChangeArrowheads="1"/>
              </p:cNvSpPr>
              <p:nvPr/>
            </p:nvSpPr>
            <p:spPr bwMode="auto">
              <a:xfrm>
                <a:off x="1809" y="883"/>
                <a:ext cx="203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1" name="Rectangle 107"/>
              <p:cNvSpPr>
                <a:spLocks noChangeArrowheads="1"/>
              </p:cNvSpPr>
              <p:nvPr/>
            </p:nvSpPr>
            <p:spPr bwMode="auto">
              <a:xfrm>
                <a:off x="1809" y="884"/>
                <a:ext cx="203" cy="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2" name="Rectangle 108"/>
              <p:cNvSpPr>
                <a:spLocks noChangeArrowheads="1"/>
              </p:cNvSpPr>
              <p:nvPr/>
            </p:nvSpPr>
            <p:spPr bwMode="auto">
              <a:xfrm>
                <a:off x="1809" y="886"/>
                <a:ext cx="203" cy="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3" name="Rectangle 109"/>
              <p:cNvSpPr>
                <a:spLocks noChangeArrowheads="1"/>
              </p:cNvSpPr>
              <p:nvPr/>
            </p:nvSpPr>
            <p:spPr bwMode="auto">
              <a:xfrm>
                <a:off x="1809" y="888"/>
                <a:ext cx="203" cy="1"/>
              </a:xfrm>
              <a:prstGeom prst="rect">
                <a:avLst/>
              </a:pr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4" name="Rectangle 110"/>
              <p:cNvSpPr>
                <a:spLocks noChangeArrowheads="1"/>
              </p:cNvSpPr>
              <p:nvPr/>
            </p:nvSpPr>
            <p:spPr bwMode="auto">
              <a:xfrm>
                <a:off x="1809" y="889"/>
                <a:ext cx="203" cy="2"/>
              </a:xfrm>
              <a:prstGeom prst="rect">
                <a:avLst/>
              </a:pr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5" name="Rectangle 111"/>
              <p:cNvSpPr>
                <a:spLocks noChangeArrowheads="1"/>
              </p:cNvSpPr>
              <p:nvPr/>
            </p:nvSpPr>
            <p:spPr bwMode="auto">
              <a:xfrm>
                <a:off x="1809" y="891"/>
                <a:ext cx="203" cy="1"/>
              </a:xfrm>
              <a:prstGeom prst="rect">
                <a:avLst/>
              </a:pr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6" name="Rectangle 112"/>
              <p:cNvSpPr>
                <a:spLocks noChangeArrowheads="1"/>
              </p:cNvSpPr>
              <p:nvPr/>
            </p:nvSpPr>
            <p:spPr bwMode="auto">
              <a:xfrm>
                <a:off x="1809" y="892"/>
                <a:ext cx="203" cy="2"/>
              </a:xfrm>
              <a:prstGeom prst="rect">
                <a:avLst/>
              </a:pr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7" name="Rectangle 113"/>
              <p:cNvSpPr>
                <a:spLocks noChangeArrowheads="1"/>
              </p:cNvSpPr>
              <p:nvPr/>
            </p:nvSpPr>
            <p:spPr bwMode="auto">
              <a:xfrm>
                <a:off x="1809" y="894"/>
                <a:ext cx="203" cy="2"/>
              </a:xfrm>
              <a:prstGeom prst="rect">
                <a:avLst/>
              </a:pr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8" name="Rectangle 114"/>
              <p:cNvSpPr>
                <a:spLocks noChangeArrowheads="1"/>
              </p:cNvSpPr>
              <p:nvPr/>
            </p:nvSpPr>
            <p:spPr bwMode="auto">
              <a:xfrm>
                <a:off x="1809" y="896"/>
                <a:ext cx="203" cy="1"/>
              </a:xfrm>
              <a:prstGeom prst="rect">
                <a:avLst/>
              </a:pr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39" name="Rectangle 115"/>
              <p:cNvSpPr>
                <a:spLocks noChangeArrowheads="1"/>
              </p:cNvSpPr>
              <p:nvPr/>
            </p:nvSpPr>
            <p:spPr bwMode="auto">
              <a:xfrm>
                <a:off x="1809" y="897"/>
                <a:ext cx="203" cy="2"/>
              </a:xfrm>
              <a:prstGeom prst="rect">
                <a:avLst/>
              </a:pr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0" name="Rectangle 116"/>
              <p:cNvSpPr>
                <a:spLocks noChangeArrowheads="1"/>
              </p:cNvSpPr>
              <p:nvPr/>
            </p:nvSpPr>
            <p:spPr bwMode="auto">
              <a:xfrm>
                <a:off x="1809" y="899"/>
                <a:ext cx="203" cy="2"/>
              </a:xfrm>
              <a:prstGeom prst="rect">
                <a:avLst/>
              </a:pr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1" name="Rectangle 117"/>
              <p:cNvSpPr>
                <a:spLocks noChangeArrowheads="1"/>
              </p:cNvSpPr>
              <p:nvPr/>
            </p:nvSpPr>
            <p:spPr bwMode="auto">
              <a:xfrm>
                <a:off x="1809" y="901"/>
                <a:ext cx="203" cy="1"/>
              </a:xfrm>
              <a:prstGeom prst="rect">
                <a:avLst/>
              </a:pr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2" name="Rectangle 118"/>
              <p:cNvSpPr>
                <a:spLocks noChangeArrowheads="1"/>
              </p:cNvSpPr>
              <p:nvPr/>
            </p:nvSpPr>
            <p:spPr bwMode="auto">
              <a:xfrm>
                <a:off x="1809" y="902"/>
                <a:ext cx="203" cy="2"/>
              </a:xfrm>
              <a:prstGeom prst="rect">
                <a:avLst/>
              </a:pr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3" name="Rectangle 119"/>
              <p:cNvSpPr>
                <a:spLocks noChangeArrowheads="1"/>
              </p:cNvSpPr>
              <p:nvPr/>
            </p:nvSpPr>
            <p:spPr bwMode="auto">
              <a:xfrm>
                <a:off x="1809" y="904"/>
                <a:ext cx="203" cy="1"/>
              </a:xfrm>
              <a:prstGeom prst="rect">
                <a:avLst/>
              </a:pr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4" name="Rectangle 120"/>
              <p:cNvSpPr>
                <a:spLocks noChangeArrowheads="1"/>
              </p:cNvSpPr>
              <p:nvPr/>
            </p:nvSpPr>
            <p:spPr bwMode="auto">
              <a:xfrm>
                <a:off x="1809" y="905"/>
                <a:ext cx="203" cy="2"/>
              </a:xfrm>
              <a:prstGeom prst="rect">
                <a:avLst/>
              </a:pr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5" name="Rectangle 121"/>
              <p:cNvSpPr>
                <a:spLocks noChangeArrowheads="1"/>
              </p:cNvSpPr>
              <p:nvPr/>
            </p:nvSpPr>
            <p:spPr bwMode="auto">
              <a:xfrm>
                <a:off x="1809" y="907"/>
                <a:ext cx="203" cy="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6" name="Rectangle 122"/>
              <p:cNvSpPr>
                <a:spLocks noChangeArrowheads="1"/>
              </p:cNvSpPr>
              <p:nvPr/>
            </p:nvSpPr>
            <p:spPr bwMode="auto">
              <a:xfrm>
                <a:off x="1809" y="909"/>
                <a:ext cx="203" cy="1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7" name="Rectangle 123"/>
              <p:cNvSpPr>
                <a:spLocks noChangeArrowheads="1"/>
              </p:cNvSpPr>
              <p:nvPr/>
            </p:nvSpPr>
            <p:spPr bwMode="auto">
              <a:xfrm>
                <a:off x="1809" y="910"/>
                <a:ext cx="203" cy="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8" name="Rectangle 124"/>
              <p:cNvSpPr>
                <a:spLocks noChangeArrowheads="1"/>
              </p:cNvSpPr>
              <p:nvPr/>
            </p:nvSpPr>
            <p:spPr bwMode="auto">
              <a:xfrm>
                <a:off x="1809" y="912"/>
                <a:ext cx="203" cy="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49" name="Rectangle 125"/>
              <p:cNvSpPr>
                <a:spLocks noChangeArrowheads="1"/>
              </p:cNvSpPr>
              <p:nvPr/>
            </p:nvSpPr>
            <p:spPr bwMode="auto">
              <a:xfrm>
                <a:off x="1809" y="914"/>
                <a:ext cx="203" cy="1"/>
              </a:xfrm>
              <a:prstGeom prst="rect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0" name="Rectangle 126"/>
              <p:cNvSpPr>
                <a:spLocks noChangeArrowheads="1"/>
              </p:cNvSpPr>
              <p:nvPr/>
            </p:nvSpPr>
            <p:spPr bwMode="auto">
              <a:xfrm>
                <a:off x="1809" y="915"/>
                <a:ext cx="203" cy="2"/>
              </a:xfrm>
              <a:prstGeom prst="rect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1" name="Rectangle 127"/>
              <p:cNvSpPr>
                <a:spLocks noChangeArrowheads="1"/>
              </p:cNvSpPr>
              <p:nvPr/>
            </p:nvSpPr>
            <p:spPr bwMode="auto">
              <a:xfrm>
                <a:off x="1809" y="917"/>
                <a:ext cx="203" cy="1"/>
              </a:xfrm>
              <a:prstGeom prst="rect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2" name="Rectangle 128"/>
              <p:cNvSpPr>
                <a:spLocks noChangeArrowheads="1"/>
              </p:cNvSpPr>
              <p:nvPr/>
            </p:nvSpPr>
            <p:spPr bwMode="auto">
              <a:xfrm>
                <a:off x="1809" y="918"/>
                <a:ext cx="203" cy="2"/>
              </a:xfrm>
              <a:prstGeom prst="rect">
                <a:avLst/>
              </a:pr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3" name="Rectangle 129"/>
              <p:cNvSpPr>
                <a:spLocks noChangeArrowheads="1"/>
              </p:cNvSpPr>
              <p:nvPr/>
            </p:nvSpPr>
            <p:spPr bwMode="auto">
              <a:xfrm>
                <a:off x="1809" y="920"/>
                <a:ext cx="203" cy="2"/>
              </a:xfrm>
              <a:prstGeom prst="rect">
                <a:avLst/>
              </a:pr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4" name="Rectangle 130"/>
              <p:cNvSpPr>
                <a:spLocks noChangeArrowheads="1"/>
              </p:cNvSpPr>
              <p:nvPr/>
            </p:nvSpPr>
            <p:spPr bwMode="auto">
              <a:xfrm>
                <a:off x="1809" y="922"/>
                <a:ext cx="203" cy="1"/>
              </a:xfrm>
              <a:prstGeom prst="rect">
                <a:avLst/>
              </a:pr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5" name="Rectangle 131"/>
              <p:cNvSpPr>
                <a:spLocks noChangeArrowheads="1"/>
              </p:cNvSpPr>
              <p:nvPr/>
            </p:nvSpPr>
            <p:spPr bwMode="auto">
              <a:xfrm>
                <a:off x="1809" y="923"/>
                <a:ext cx="203" cy="2"/>
              </a:xfrm>
              <a:prstGeom prst="rect">
                <a:avLst/>
              </a:pr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6" name="Rectangle 132"/>
              <p:cNvSpPr>
                <a:spLocks noChangeArrowheads="1"/>
              </p:cNvSpPr>
              <p:nvPr/>
            </p:nvSpPr>
            <p:spPr bwMode="auto">
              <a:xfrm>
                <a:off x="1809" y="925"/>
                <a:ext cx="203" cy="2"/>
              </a:xfrm>
              <a:prstGeom prst="rect">
                <a:avLst/>
              </a:pr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7" name="Rectangle 133"/>
              <p:cNvSpPr>
                <a:spLocks noChangeArrowheads="1"/>
              </p:cNvSpPr>
              <p:nvPr/>
            </p:nvSpPr>
            <p:spPr bwMode="auto">
              <a:xfrm>
                <a:off x="1809" y="927"/>
                <a:ext cx="203" cy="1"/>
              </a:xfrm>
              <a:prstGeom prst="rect">
                <a:avLst/>
              </a:pr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8" name="Rectangle 134"/>
              <p:cNvSpPr>
                <a:spLocks noChangeArrowheads="1"/>
              </p:cNvSpPr>
              <p:nvPr/>
            </p:nvSpPr>
            <p:spPr bwMode="auto">
              <a:xfrm>
                <a:off x="1809" y="928"/>
                <a:ext cx="203" cy="2"/>
              </a:xfrm>
              <a:prstGeom prst="rect">
                <a:avLst/>
              </a:pr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59" name="Rectangle 135"/>
              <p:cNvSpPr>
                <a:spLocks noChangeArrowheads="1"/>
              </p:cNvSpPr>
              <p:nvPr/>
            </p:nvSpPr>
            <p:spPr bwMode="auto">
              <a:xfrm>
                <a:off x="1809" y="930"/>
                <a:ext cx="203" cy="1"/>
              </a:xfrm>
              <a:prstGeom prst="rect">
                <a:avLst/>
              </a:pr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0" name="Rectangle 136"/>
              <p:cNvSpPr>
                <a:spLocks noChangeArrowheads="1"/>
              </p:cNvSpPr>
              <p:nvPr/>
            </p:nvSpPr>
            <p:spPr bwMode="auto">
              <a:xfrm>
                <a:off x="1809" y="931"/>
                <a:ext cx="203" cy="2"/>
              </a:xfrm>
              <a:prstGeom prst="rect">
                <a:avLst/>
              </a:pr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1" name="Rectangle 137"/>
              <p:cNvSpPr>
                <a:spLocks noChangeArrowheads="1"/>
              </p:cNvSpPr>
              <p:nvPr/>
            </p:nvSpPr>
            <p:spPr bwMode="auto">
              <a:xfrm>
                <a:off x="1809" y="933"/>
                <a:ext cx="203" cy="2"/>
              </a:xfrm>
              <a:prstGeom prst="rect">
                <a:avLst/>
              </a:pr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2" name="Rectangle 138"/>
              <p:cNvSpPr>
                <a:spLocks noChangeArrowheads="1"/>
              </p:cNvSpPr>
              <p:nvPr/>
            </p:nvSpPr>
            <p:spPr bwMode="auto">
              <a:xfrm>
                <a:off x="1809" y="935"/>
                <a:ext cx="203" cy="1"/>
              </a:xfrm>
              <a:prstGeom prst="rect">
                <a:avLst/>
              </a:pr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3" name="Rectangle 139"/>
              <p:cNvSpPr>
                <a:spLocks noChangeArrowheads="1"/>
              </p:cNvSpPr>
              <p:nvPr/>
            </p:nvSpPr>
            <p:spPr bwMode="auto">
              <a:xfrm>
                <a:off x="1809" y="936"/>
                <a:ext cx="203" cy="2"/>
              </a:xfrm>
              <a:prstGeom prst="rect">
                <a:avLst/>
              </a:pr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4" name="Rectangle 140"/>
              <p:cNvSpPr>
                <a:spLocks noChangeArrowheads="1"/>
              </p:cNvSpPr>
              <p:nvPr/>
            </p:nvSpPr>
            <p:spPr bwMode="auto">
              <a:xfrm>
                <a:off x="1809" y="938"/>
                <a:ext cx="203" cy="2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5" name="Rectangle 141"/>
              <p:cNvSpPr>
                <a:spLocks noChangeArrowheads="1"/>
              </p:cNvSpPr>
              <p:nvPr/>
            </p:nvSpPr>
            <p:spPr bwMode="auto">
              <a:xfrm>
                <a:off x="1809" y="940"/>
                <a:ext cx="203" cy="1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6" name="Rectangle 142"/>
              <p:cNvSpPr>
                <a:spLocks noChangeArrowheads="1"/>
              </p:cNvSpPr>
              <p:nvPr/>
            </p:nvSpPr>
            <p:spPr bwMode="auto">
              <a:xfrm>
                <a:off x="1809" y="941"/>
                <a:ext cx="203" cy="2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7" name="Rectangle 143"/>
              <p:cNvSpPr>
                <a:spLocks noChangeArrowheads="1"/>
              </p:cNvSpPr>
              <p:nvPr/>
            </p:nvSpPr>
            <p:spPr bwMode="auto">
              <a:xfrm>
                <a:off x="1809" y="943"/>
                <a:ext cx="203" cy="1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8" name="Rectangle 144"/>
              <p:cNvSpPr>
                <a:spLocks noChangeArrowheads="1"/>
              </p:cNvSpPr>
              <p:nvPr/>
            </p:nvSpPr>
            <p:spPr bwMode="auto">
              <a:xfrm>
                <a:off x="1809" y="944"/>
                <a:ext cx="203" cy="2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69" name="Rectangle 145"/>
              <p:cNvSpPr>
                <a:spLocks noChangeArrowheads="1"/>
              </p:cNvSpPr>
              <p:nvPr/>
            </p:nvSpPr>
            <p:spPr bwMode="auto">
              <a:xfrm>
                <a:off x="1809" y="946"/>
                <a:ext cx="203" cy="2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0" name="Rectangle 146"/>
              <p:cNvSpPr>
                <a:spLocks noChangeArrowheads="1"/>
              </p:cNvSpPr>
              <p:nvPr/>
            </p:nvSpPr>
            <p:spPr bwMode="auto">
              <a:xfrm>
                <a:off x="1809" y="948"/>
                <a:ext cx="203" cy="1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1" name="Rectangle 147"/>
              <p:cNvSpPr>
                <a:spLocks noChangeArrowheads="1"/>
              </p:cNvSpPr>
              <p:nvPr/>
            </p:nvSpPr>
            <p:spPr bwMode="auto">
              <a:xfrm>
                <a:off x="1809" y="949"/>
                <a:ext cx="203" cy="2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2" name="Rectangle 148"/>
              <p:cNvSpPr>
                <a:spLocks noChangeArrowheads="1"/>
              </p:cNvSpPr>
              <p:nvPr/>
            </p:nvSpPr>
            <p:spPr bwMode="auto">
              <a:xfrm>
                <a:off x="1809" y="951"/>
                <a:ext cx="203" cy="2"/>
              </a:xfrm>
              <a:prstGeom prst="rect">
                <a:avLst/>
              </a:pr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3" name="Rectangle 149"/>
              <p:cNvSpPr>
                <a:spLocks noChangeArrowheads="1"/>
              </p:cNvSpPr>
              <p:nvPr/>
            </p:nvSpPr>
            <p:spPr bwMode="auto">
              <a:xfrm>
                <a:off x="1809" y="953"/>
                <a:ext cx="203" cy="1"/>
              </a:xfrm>
              <a:prstGeom prst="rect">
                <a:avLst/>
              </a:pr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4" name="Rectangle 150"/>
              <p:cNvSpPr>
                <a:spLocks noChangeArrowheads="1"/>
              </p:cNvSpPr>
              <p:nvPr/>
            </p:nvSpPr>
            <p:spPr bwMode="auto">
              <a:xfrm>
                <a:off x="1809" y="954"/>
                <a:ext cx="203" cy="2"/>
              </a:xfrm>
              <a:prstGeom prst="rect">
                <a:avLst/>
              </a:pr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5" name="Rectangle 151"/>
              <p:cNvSpPr>
                <a:spLocks noChangeArrowheads="1"/>
              </p:cNvSpPr>
              <p:nvPr/>
            </p:nvSpPr>
            <p:spPr bwMode="auto">
              <a:xfrm>
                <a:off x="1809" y="956"/>
                <a:ext cx="203" cy="1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6" name="Rectangle 152"/>
              <p:cNvSpPr>
                <a:spLocks noChangeArrowheads="1"/>
              </p:cNvSpPr>
              <p:nvPr/>
            </p:nvSpPr>
            <p:spPr bwMode="auto">
              <a:xfrm>
                <a:off x="1809" y="957"/>
                <a:ext cx="203" cy="2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7" name="Rectangle 153"/>
              <p:cNvSpPr>
                <a:spLocks noChangeArrowheads="1"/>
              </p:cNvSpPr>
              <p:nvPr/>
            </p:nvSpPr>
            <p:spPr bwMode="auto">
              <a:xfrm>
                <a:off x="1809" y="959"/>
                <a:ext cx="203" cy="2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8" name="Rectangle 154"/>
              <p:cNvSpPr>
                <a:spLocks noChangeArrowheads="1"/>
              </p:cNvSpPr>
              <p:nvPr/>
            </p:nvSpPr>
            <p:spPr bwMode="auto">
              <a:xfrm>
                <a:off x="1809" y="961"/>
                <a:ext cx="203" cy="1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79" name="Rectangle 155"/>
              <p:cNvSpPr>
                <a:spLocks noChangeArrowheads="1"/>
              </p:cNvSpPr>
              <p:nvPr/>
            </p:nvSpPr>
            <p:spPr bwMode="auto">
              <a:xfrm>
                <a:off x="1809" y="962"/>
                <a:ext cx="203" cy="2"/>
              </a:xfrm>
              <a:prstGeom prst="rect">
                <a:avLst/>
              </a:pr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0" name="Rectangle 156"/>
              <p:cNvSpPr>
                <a:spLocks noChangeArrowheads="1"/>
              </p:cNvSpPr>
              <p:nvPr/>
            </p:nvSpPr>
            <p:spPr bwMode="auto">
              <a:xfrm>
                <a:off x="1809" y="964"/>
                <a:ext cx="203" cy="2"/>
              </a:xfrm>
              <a:prstGeom prst="rect">
                <a:avLst/>
              </a:pr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1" name="Rectangle 157"/>
              <p:cNvSpPr>
                <a:spLocks noChangeArrowheads="1"/>
              </p:cNvSpPr>
              <p:nvPr/>
            </p:nvSpPr>
            <p:spPr bwMode="auto">
              <a:xfrm>
                <a:off x="1809" y="966"/>
                <a:ext cx="203" cy="1"/>
              </a:xfrm>
              <a:prstGeom prst="rect">
                <a:avLst/>
              </a:pr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2" name="Rectangle 158"/>
              <p:cNvSpPr>
                <a:spLocks noChangeArrowheads="1"/>
              </p:cNvSpPr>
              <p:nvPr/>
            </p:nvSpPr>
            <p:spPr bwMode="auto">
              <a:xfrm>
                <a:off x="1809" y="967"/>
                <a:ext cx="203" cy="2"/>
              </a:xfrm>
              <a:prstGeom prst="rect">
                <a:avLst/>
              </a:pr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3" name="Rectangle 159"/>
              <p:cNvSpPr>
                <a:spLocks noChangeArrowheads="1"/>
              </p:cNvSpPr>
              <p:nvPr/>
            </p:nvSpPr>
            <p:spPr bwMode="auto">
              <a:xfrm>
                <a:off x="1809" y="969"/>
                <a:ext cx="203" cy="1"/>
              </a:xfrm>
              <a:prstGeom prst="rect">
                <a:avLst/>
              </a:pr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4" name="Rectangle 160"/>
              <p:cNvSpPr>
                <a:spLocks noChangeArrowheads="1"/>
              </p:cNvSpPr>
              <p:nvPr/>
            </p:nvSpPr>
            <p:spPr bwMode="auto">
              <a:xfrm>
                <a:off x="1809" y="970"/>
                <a:ext cx="203" cy="2"/>
              </a:xfrm>
              <a:prstGeom prst="rect">
                <a:avLst/>
              </a:pr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5" name="Rectangle 161"/>
              <p:cNvSpPr>
                <a:spLocks noChangeArrowheads="1"/>
              </p:cNvSpPr>
              <p:nvPr/>
            </p:nvSpPr>
            <p:spPr bwMode="auto">
              <a:xfrm>
                <a:off x="1809" y="972"/>
                <a:ext cx="203" cy="2"/>
              </a:xfrm>
              <a:prstGeom prst="rect">
                <a:avLst/>
              </a:pr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6" name="Rectangle 162"/>
              <p:cNvSpPr>
                <a:spLocks noChangeArrowheads="1"/>
              </p:cNvSpPr>
              <p:nvPr/>
            </p:nvSpPr>
            <p:spPr bwMode="auto">
              <a:xfrm>
                <a:off x="1809" y="974"/>
                <a:ext cx="203" cy="1"/>
              </a:xfrm>
              <a:prstGeom prst="rect">
                <a:avLst/>
              </a:pr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7" name="Rectangle 163"/>
              <p:cNvSpPr>
                <a:spLocks noChangeArrowheads="1"/>
              </p:cNvSpPr>
              <p:nvPr/>
            </p:nvSpPr>
            <p:spPr bwMode="auto">
              <a:xfrm>
                <a:off x="1809" y="975"/>
                <a:ext cx="203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8" name="Rectangle 164"/>
              <p:cNvSpPr>
                <a:spLocks noChangeArrowheads="1"/>
              </p:cNvSpPr>
              <p:nvPr/>
            </p:nvSpPr>
            <p:spPr bwMode="auto">
              <a:xfrm>
                <a:off x="1809" y="977"/>
                <a:ext cx="203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89" name="Rectangle 165"/>
              <p:cNvSpPr>
                <a:spLocks noChangeArrowheads="1"/>
              </p:cNvSpPr>
              <p:nvPr/>
            </p:nvSpPr>
            <p:spPr bwMode="auto">
              <a:xfrm>
                <a:off x="1809" y="979"/>
                <a:ext cx="203" cy="1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0" name="Rectangle 166"/>
              <p:cNvSpPr>
                <a:spLocks noChangeArrowheads="1"/>
              </p:cNvSpPr>
              <p:nvPr/>
            </p:nvSpPr>
            <p:spPr bwMode="auto">
              <a:xfrm>
                <a:off x="1809" y="980"/>
                <a:ext cx="203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1" name="Rectangle 167"/>
              <p:cNvSpPr>
                <a:spLocks noChangeArrowheads="1"/>
              </p:cNvSpPr>
              <p:nvPr/>
            </p:nvSpPr>
            <p:spPr bwMode="auto">
              <a:xfrm>
                <a:off x="1809" y="982"/>
                <a:ext cx="203" cy="1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2" name="Rectangle 168"/>
              <p:cNvSpPr>
                <a:spLocks noChangeArrowheads="1"/>
              </p:cNvSpPr>
              <p:nvPr/>
            </p:nvSpPr>
            <p:spPr bwMode="auto">
              <a:xfrm>
                <a:off x="1809" y="983"/>
                <a:ext cx="203" cy="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3" name="Rectangle 169"/>
              <p:cNvSpPr>
                <a:spLocks noChangeArrowheads="1"/>
              </p:cNvSpPr>
              <p:nvPr/>
            </p:nvSpPr>
            <p:spPr bwMode="auto">
              <a:xfrm>
                <a:off x="1809" y="985"/>
                <a:ext cx="203" cy="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4" name="Rectangle 170"/>
              <p:cNvSpPr>
                <a:spLocks noChangeArrowheads="1"/>
              </p:cNvSpPr>
              <p:nvPr/>
            </p:nvSpPr>
            <p:spPr bwMode="auto">
              <a:xfrm>
                <a:off x="1809" y="987"/>
                <a:ext cx="203" cy="1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5" name="Rectangle 171"/>
              <p:cNvSpPr>
                <a:spLocks noChangeArrowheads="1"/>
              </p:cNvSpPr>
              <p:nvPr/>
            </p:nvSpPr>
            <p:spPr bwMode="auto">
              <a:xfrm>
                <a:off x="1809" y="988"/>
                <a:ext cx="203" cy="2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6" name="Rectangle 172"/>
              <p:cNvSpPr>
                <a:spLocks noChangeArrowheads="1"/>
              </p:cNvSpPr>
              <p:nvPr/>
            </p:nvSpPr>
            <p:spPr bwMode="auto">
              <a:xfrm>
                <a:off x="1809" y="990"/>
                <a:ext cx="203" cy="2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7" name="Rectangle 173"/>
              <p:cNvSpPr>
                <a:spLocks noChangeArrowheads="1"/>
              </p:cNvSpPr>
              <p:nvPr/>
            </p:nvSpPr>
            <p:spPr bwMode="auto">
              <a:xfrm>
                <a:off x="1809" y="992"/>
                <a:ext cx="203" cy="1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8" name="Rectangle 174"/>
              <p:cNvSpPr>
                <a:spLocks noChangeArrowheads="1"/>
              </p:cNvSpPr>
              <p:nvPr/>
            </p:nvSpPr>
            <p:spPr bwMode="auto">
              <a:xfrm>
                <a:off x="1809" y="993"/>
                <a:ext cx="203" cy="2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799" name="Rectangle 175"/>
              <p:cNvSpPr>
                <a:spLocks noChangeArrowheads="1"/>
              </p:cNvSpPr>
              <p:nvPr/>
            </p:nvSpPr>
            <p:spPr bwMode="auto">
              <a:xfrm>
                <a:off x="1809" y="995"/>
                <a:ext cx="203" cy="1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0" name="Rectangle 176"/>
              <p:cNvSpPr>
                <a:spLocks noChangeArrowheads="1"/>
              </p:cNvSpPr>
              <p:nvPr/>
            </p:nvSpPr>
            <p:spPr bwMode="auto">
              <a:xfrm>
                <a:off x="1809" y="996"/>
                <a:ext cx="203" cy="2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1" name="Rectangle 177"/>
              <p:cNvSpPr>
                <a:spLocks noChangeArrowheads="1"/>
              </p:cNvSpPr>
              <p:nvPr/>
            </p:nvSpPr>
            <p:spPr bwMode="auto">
              <a:xfrm>
                <a:off x="1809" y="998"/>
                <a:ext cx="203" cy="2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2" name="Rectangle 178"/>
              <p:cNvSpPr>
                <a:spLocks noChangeArrowheads="1"/>
              </p:cNvSpPr>
              <p:nvPr/>
            </p:nvSpPr>
            <p:spPr bwMode="auto">
              <a:xfrm>
                <a:off x="1809" y="1000"/>
                <a:ext cx="203" cy="1"/>
              </a:xfrm>
              <a:prstGeom prst="rect">
                <a:avLst/>
              </a:pr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3" name="Rectangle 179"/>
              <p:cNvSpPr>
                <a:spLocks noChangeArrowheads="1"/>
              </p:cNvSpPr>
              <p:nvPr/>
            </p:nvSpPr>
            <p:spPr bwMode="auto">
              <a:xfrm>
                <a:off x="1809" y="1001"/>
                <a:ext cx="203" cy="2"/>
              </a:xfrm>
              <a:prstGeom prst="rect">
                <a:avLst/>
              </a:pr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4" name="Rectangle 180"/>
              <p:cNvSpPr>
                <a:spLocks noChangeArrowheads="1"/>
              </p:cNvSpPr>
              <p:nvPr/>
            </p:nvSpPr>
            <p:spPr bwMode="auto">
              <a:xfrm>
                <a:off x="1809" y="1003"/>
                <a:ext cx="203" cy="2"/>
              </a:xfrm>
              <a:prstGeom prst="rect">
                <a:avLst/>
              </a:pr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5" name="Rectangle 181"/>
              <p:cNvSpPr>
                <a:spLocks noChangeArrowheads="1"/>
              </p:cNvSpPr>
              <p:nvPr/>
            </p:nvSpPr>
            <p:spPr bwMode="auto">
              <a:xfrm>
                <a:off x="1809" y="1005"/>
                <a:ext cx="203" cy="1"/>
              </a:xfrm>
              <a:prstGeom prst="rect">
                <a:avLst/>
              </a:pr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6" name="Rectangle 182"/>
              <p:cNvSpPr>
                <a:spLocks noChangeArrowheads="1"/>
              </p:cNvSpPr>
              <p:nvPr/>
            </p:nvSpPr>
            <p:spPr bwMode="auto">
              <a:xfrm>
                <a:off x="1809" y="1006"/>
                <a:ext cx="203" cy="2"/>
              </a:xfrm>
              <a:prstGeom prst="rect">
                <a:avLst/>
              </a:pr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7" name="Rectangle 183"/>
              <p:cNvSpPr>
                <a:spLocks noChangeArrowheads="1"/>
              </p:cNvSpPr>
              <p:nvPr/>
            </p:nvSpPr>
            <p:spPr bwMode="auto">
              <a:xfrm>
                <a:off x="1809" y="1008"/>
                <a:ext cx="203" cy="1"/>
              </a:xfrm>
              <a:prstGeom prst="rect">
                <a:avLst/>
              </a:pr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8" name="Rectangle 184"/>
              <p:cNvSpPr>
                <a:spLocks noChangeArrowheads="1"/>
              </p:cNvSpPr>
              <p:nvPr/>
            </p:nvSpPr>
            <p:spPr bwMode="auto">
              <a:xfrm>
                <a:off x="1809" y="1009"/>
                <a:ext cx="203" cy="2"/>
              </a:xfrm>
              <a:prstGeom prst="rect">
                <a:avLst/>
              </a:pr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09" name="Rectangle 185"/>
              <p:cNvSpPr>
                <a:spLocks noChangeArrowheads="1"/>
              </p:cNvSpPr>
              <p:nvPr/>
            </p:nvSpPr>
            <p:spPr bwMode="auto">
              <a:xfrm>
                <a:off x="1809" y="1011"/>
                <a:ext cx="203" cy="2"/>
              </a:xfrm>
              <a:prstGeom prst="rect">
                <a:avLst/>
              </a:pr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0" name="Rectangle 186"/>
              <p:cNvSpPr>
                <a:spLocks noChangeArrowheads="1"/>
              </p:cNvSpPr>
              <p:nvPr/>
            </p:nvSpPr>
            <p:spPr bwMode="auto">
              <a:xfrm>
                <a:off x="1809" y="1013"/>
                <a:ext cx="203" cy="1"/>
              </a:xfrm>
              <a:prstGeom prst="rect">
                <a:avLst/>
              </a:pr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1" name="Rectangle 187"/>
              <p:cNvSpPr>
                <a:spLocks noChangeArrowheads="1"/>
              </p:cNvSpPr>
              <p:nvPr/>
            </p:nvSpPr>
            <p:spPr bwMode="auto">
              <a:xfrm>
                <a:off x="1809" y="1014"/>
                <a:ext cx="203" cy="2"/>
              </a:xfrm>
              <a:prstGeom prst="rect">
                <a:avLst/>
              </a:pr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2" name="Rectangle 188"/>
              <p:cNvSpPr>
                <a:spLocks noChangeArrowheads="1"/>
              </p:cNvSpPr>
              <p:nvPr/>
            </p:nvSpPr>
            <p:spPr bwMode="auto">
              <a:xfrm>
                <a:off x="1809" y="1016"/>
                <a:ext cx="203" cy="2"/>
              </a:xfrm>
              <a:prstGeom prst="rect">
                <a:avLst/>
              </a:pr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3" name="Rectangle 189"/>
              <p:cNvSpPr>
                <a:spLocks noChangeArrowheads="1"/>
              </p:cNvSpPr>
              <p:nvPr/>
            </p:nvSpPr>
            <p:spPr bwMode="auto">
              <a:xfrm>
                <a:off x="1809" y="1018"/>
                <a:ext cx="203" cy="1"/>
              </a:xfrm>
              <a:prstGeom prst="rect">
                <a:avLst/>
              </a:prstGeom>
              <a:solidFill>
                <a:srgbClr val="87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4" name="Rectangle 190"/>
              <p:cNvSpPr>
                <a:spLocks noChangeArrowheads="1"/>
              </p:cNvSpPr>
              <p:nvPr/>
            </p:nvSpPr>
            <p:spPr bwMode="auto">
              <a:xfrm>
                <a:off x="1809" y="1019"/>
                <a:ext cx="203" cy="2"/>
              </a:xfrm>
              <a:prstGeom prst="rect">
                <a:avLst/>
              </a:prstGeom>
              <a:solidFill>
                <a:srgbClr val="87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5" name="Rectangle 191"/>
              <p:cNvSpPr>
                <a:spLocks noChangeArrowheads="1"/>
              </p:cNvSpPr>
              <p:nvPr/>
            </p:nvSpPr>
            <p:spPr bwMode="auto">
              <a:xfrm>
                <a:off x="1809" y="1021"/>
                <a:ext cx="203" cy="1"/>
              </a:xfrm>
              <a:prstGeom prst="rect">
                <a:avLst/>
              </a:prstGeom>
              <a:solidFill>
                <a:srgbClr val="87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6" name="Rectangle 192"/>
              <p:cNvSpPr>
                <a:spLocks noChangeArrowheads="1"/>
              </p:cNvSpPr>
              <p:nvPr/>
            </p:nvSpPr>
            <p:spPr bwMode="auto">
              <a:xfrm>
                <a:off x="1809" y="1022"/>
                <a:ext cx="203" cy="2"/>
              </a:xfrm>
              <a:prstGeom prst="rect">
                <a:avLst/>
              </a:prstGeom>
              <a:solidFill>
                <a:srgbClr val="87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7" name="Rectangle 193"/>
              <p:cNvSpPr>
                <a:spLocks noChangeArrowheads="1"/>
              </p:cNvSpPr>
              <p:nvPr/>
            </p:nvSpPr>
            <p:spPr bwMode="auto">
              <a:xfrm>
                <a:off x="1809" y="1024"/>
                <a:ext cx="203" cy="2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8" name="Rectangle 194"/>
              <p:cNvSpPr>
                <a:spLocks noChangeArrowheads="1"/>
              </p:cNvSpPr>
              <p:nvPr/>
            </p:nvSpPr>
            <p:spPr bwMode="auto">
              <a:xfrm>
                <a:off x="1809" y="1026"/>
                <a:ext cx="203" cy="1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19" name="Rectangle 195"/>
              <p:cNvSpPr>
                <a:spLocks noChangeArrowheads="1"/>
              </p:cNvSpPr>
              <p:nvPr/>
            </p:nvSpPr>
            <p:spPr bwMode="auto">
              <a:xfrm>
                <a:off x="1809" y="1027"/>
                <a:ext cx="203" cy="2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0" name="Rectangle 196"/>
              <p:cNvSpPr>
                <a:spLocks noChangeArrowheads="1"/>
              </p:cNvSpPr>
              <p:nvPr/>
            </p:nvSpPr>
            <p:spPr bwMode="auto">
              <a:xfrm>
                <a:off x="1809" y="1029"/>
                <a:ext cx="203" cy="2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1" name="Rectangle 197"/>
              <p:cNvSpPr>
                <a:spLocks noChangeArrowheads="1"/>
              </p:cNvSpPr>
              <p:nvPr/>
            </p:nvSpPr>
            <p:spPr bwMode="auto">
              <a:xfrm>
                <a:off x="1809" y="1031"/>
                <a:ext cx="203" cy="1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2" name="Rectangle 198"/>
              <p:cNvSpPr>
                <a:spLocks noChangeArrowheads="1"/>
              </p:cNvSpPr>
              <p:nvPr/>
            </p:nvSpPr>
            <p:spPr bwMode="auto">
              <a:xfrm>
                <a:off x="1809" y="1032"/>
                <a:ext cx="203" cy="2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3" name="Rectangle 199"/>
              <p:cNvSpPr>
                <a:spLocks noChangeArrowheads="1"/>
              </p:cNvSpPr>
              <p:nvPr/>
            </p:nvSpPr>
            <p:spPr bwMode="auto">
              <a:xfrm>
                <a:off x="1809" y="1034"/>
                <a:ext cx="203" cy="1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4" name="Rectangle 200"/>
              <p:cNvSpPr>
                <a:spLocks noChangeArrowheads="1"/>
              </p:cNvSpPr>
              <p:nvPr/>
            </p:nvSpPr>
            <p:spPr bwMode="auto">
              <a:xfrm>
                <a:off x="1809" y="1035"/>
                <a:ext cx="203" cy="2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5" name="Rectangle 201"/>
              <p:cNvSpPr>
                <a:spLocks noChangeArrowheads="1"/>
              </p:cNvSpPr>
              <p:nvPr/>
            </p:nvSpPr>
            <p:spPr bwMode="auto">
              <a:xfrm>
                <a:off x="1809" y="1037"/>
                <a:ext cx="203" cy="2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6" name="Rectangle 202"/>
              <p:cNvSpPr>
                <a:spLocks noChangeArrowheads="1"/>
              </p:cNvSpPr>
              <p:nvPr/>
            </p:nvSpPr>
            <p:spPr bwMode="auto">
              <a:xfrm>
                <a:off x="1809" y="1039"/>
                <a:ext cx="203" cy="1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7" name="Rectangle 203"/>
              <p:cNvSpPr>
                <a:spLocks noChangeArrowheads="1"/>
              </p:cNvSpPr>
              <p:nvPr/>
            </p:nvSpPr>
            <p:spPr bwMode="auto">
              <a:xfrm>
                <a:off x="1809" y="1040"/>
                <a:ext cx="203" cy="2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8" name="Rectangle 204"/>
              <p:cNvSpPr>
                <a:spLocks noChangeArrowheads="1"/>
              </p:cNvSpPr>
              <p:nvPr/>
            </p:nvSpPr>
            <p:spPr bwMode="auto">
              <a:xfrm>
                <a:off x="1809" y="1042"/>
                <a:ext cx="203" cy="2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29" name="Rectangle 205"/>
              <p:cNvSpPr>
                <a:spLocks noChangeArrowheads="1"/>
              </p:cNvSpPr>
              <p:nvPr/>
            </p:nvSpPr>
            <p:spPr bwMode="auto">
              <a:xfrm>
                <a:off x="1809" y="1044"/>
                <a:ext cx="203" cy="1"/>
              </a:xfrm>
              <a:prstGeom prst="rect">
                <a:avLst/>
              </a:pr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30" name="Rectangle 206"/>
              <p:cNvSpPr>
                <a:spLocks noChangeArrowheads="1"/>
              </p:cNvSpPr>
              <p:nvPr/>
            </p:nvSpPr>
            <p:spPr bwMode="auto">
              <a:xfrm>
                <a:off x="1809" y="1045"/>
                <a:ext cx="203" cy="2"/>
              </a:xfrm>
              <a:prstGeom prst="rect">
                <a:avLst/>
              </a:pr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31" name="Rectangle 207"/>
              <p:cNvSpPr>
                <a:spLocks noChangeArrowheads="1"/>
              </p:cNvSpPr>
              <p:nvPr/>
            </p:nvSpPr>
            <p:spPr bwMode="auto">
              <a:xfrm>
                <a:off x="1809" y="1047"/>
                <a:ext cx="203" cy="1"/>
              </a:xfrm>
              <a:prstGeom prst="rect">
                <a:avLst/>
              </a:pr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32" name="Rectangle 208"/>
              <p:cNvSpPr>
                <a:spLocks noChangeArrowheads="1"/>
              </p:cNvSpPr>
              <p:nvPr/>
            </p:nvSpPr>
            <p:spPr bwMode="auto">
              <a:xfrm>
                <a:off x="1809" y="1048"/>
                <a:ext cx="203" cy="2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33" name="Rectangle 209"/>
              <p:cNvSpPr>
                <a:spLocks noChangeArrowheads="1"/>
              </p:cNvSpPr>
              <p:nvPr/>
            </p:nvSpPr>
            <p:spPr bwMode="auto">
              <a:xfrm>
                <a:off x="1809" y="1050"/>
                <a:ext cx="203" cy="2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834" name="Rectangle 210"/>
              <p:cNvSpPr>
                <a:spLocks noChangeArrowheads="1"/>
              </p:cNvSpPr>
              <p:nvPr/>
            </p:nvSpPr>
            <p:spPr bwMode="auto">
              <a:xfrm>
                <a:off x="1809" y="1052"/>
                <a:ext cx="203" cy="1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24580" name="Rectangle 6"/>
            <p:cNvSpPr>
              <a:spLocks noChangeArrowheads="1"/>
            </p:cNvSpPr>
            <p:nvPr/>
          </p:nvSpPr>
          <p:spPr bwMode="auto">
            <a:xfrm>
              <a:off x="144" y="441"/>
              <a:ext cx="158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b="1">
                  <a:solidFill>
                    <a:schemeClr val="accent2"/>
                  </a:solidFill>
                </a:rPr>
                <a:t>Landsat Classification of</a:t>
              </a:r>
            </a:p>
            <a:p>
              <a:r>
                <a:rPr lang="en-US" altLang="x-none" b="1">
                  <a:solidFill>
                    <a:schemeClr val="accent2"/>
                  </a:solidFill>
                </a:rPr>
                <a:t>Twin Cities Metro Area</a:t>
              </a:r>
            </a:p>
            <a:p>
              <a:r>
                <a:rPr lang="en-US" altLang="x-none" b="1">
                  <a:solidFill>
                    <a:schemeClr val="accent2"/>
                  </a:solidFill>
                </a:rPr>
                <a:t>Land Cover</a:t>
              </a:r>
            </a:p>
          </p:txBody>
        </p:sp>
        <p:sp>
          <p:nvSpPr>
            <p:cNvPr id="24581" name="Text Box 8"/>
            <p:cNvSpPr txBox="1">
              <a:spLocks noChangeArrowheads="1"/>
            </p:cNvSpPr>
            <p:nvPr/>
          </p:nvSpPr>
          <p:spPr bwMode="auto">
            <a:xfrm>
              <a:off x="144" y="2889"/>
              <a:ext cx="1440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>
                  <a:solidFill>
                    <a:srgbClr val="009900"/>
                  </a:solidFill>
                </a:rPr>
                <a:t>Now, how accurate is this classification?</a:t>
              </a:r>
            </a:p>
          </p:txBody>
        </p:sp>
        <p:sp>
          <p:nvSpPr>
            <p:cNvPr id="24582" name="Rectangle 1217"/>
            <p:cNvSpPr>
              <a:spLocks noChangeArrowheads="1"/>
            </p:cNvSpPr>
            <p:nvPr/>
          </p:nvSpPr>
          <p:spPr bwMode="auto">
            <a:xfrm>
              <a:off x="1809" y="1328"/>
              <a:ext cx="203" cy="2"/>
            </a:xfrm>
            <a:prstGeom prst="rect">
              <a:avLst/>
            </a:pr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83" name="Rectangle 1218"/>
            <p:cNvSpPr>
              <a:spLocks noChangeArrowheads="1"/>
            </p:cNvSpPr>
            <p:nvPr/>
          </p:nvSpPr>
          <p:spPr bwMode="auto">
            <a:xfrm>
              <a:off x="1809" y="1330"/>
              <a:ext cx="203" cy="1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84" name="Rectangle 1219"/>
            <p:cNvSpPr>
              <a:spLocks noChangeArrowheads="1"/>
            </p:cNvSpPr>
            <p:nvPr/>
          </p:nvSpPr>
          <p:spPr bwMode="auto">
            <a:xfrm>
              <a:off x="1809" y="1331"/>
              <a:ext cx="203" cy="2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85" name="Rectangle 1220"/>
            <p:cNvSpPr>
              <a:spLocks noChangeArrowheads="1"/>
            </p:cNvSpPr>
            <p:nvPr/>
          </p:nvSpPr>
          <p:spPr bwMode="auto">
            <a:xfrm>
              <a:off x="1809" y="1333"/>
              <a:ext cx="203" cy="1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86" name="Rectangle 1221"/>
            <p:cNvSpPr>
              <a:spLocks noChangeArrowheads="1"/>
            </p:cNvSpPr>
            <p:nvPr/>
          </p:nvSpPr>
          <p:spPr bwMode="auto">
            <a:xfrm>
              <a:off x="1809" y="1334"/>
              <a:ext cx="203" cy="2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87" name="Rectangle 1222"/>
            <p:cNvSpPr>
              <a:spLocks noChangeArrowheads="1"/>
            </p:cNvSpPr>
            <p:nvPr/>
          </p:nvSpPr>
          <p:spPr bwMode="auto">
            <a:xfrm>
              <a:off x="1809" y="1336"/>
              <a:ext cx="203" cy="2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88" name="Rectangle 1223"/>
            <p:cNvSpPr>
              <a:spLocks noChangeArrowheads="1"/>
            </p:cNvSpPr>
            <p:nvPr/>
          </p:nvSpPr>
          <p:spPr bwMode="auto">
            <a:xfrm>
              <a:off x="1809" y="1338"/>
              <a:ext cx="203" cy="1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89" name="Rectangle 1224"/>
            <p:cNvSpPr>
              <a:spLocks noChangeArrowheads="1"/>
            </p:cNvSpPr>
            <p:nvPr/>
          </p:nvSpPr>
          <p:spPr bwMode="auto">
            <a:xfrm>
              <a:off x="1809" y="1339"/>
              <a:ext cx="203" cy="2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0" name="Rectangle 1225"/>
            <p:cNvSpPr>
              <a:spLocks noChangeArrowheads="1"/>
            </p:cNvSpPr>
            <p:nvPr/>
          </p:nvSpPr>
          <p:spPr bwMode="auto">
            <a:xfrm>
              <a:off x="1809" y="1341"/>
              <a:ext cx="203" cy="2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1" name="Rectangle 1226"/>
            <p:cNvSpPr>
              <a:spLocks noChangeArrowheads="1"/>
            </p:cNvSpPr>
            <p:nvPr/>
          </p:nvSpPr>
          <p:spPr bwMode="auto">
            <a:xfrm>
              <a:off x="1809" y="1343"/>
              <a:ext cx="203" cy="1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2" name="Rectangle 1227"/>
            <p:cNvSpPr>
              <a:spLocks noChangeArrowheads="1"/>
            </p:cNvSpPr>
            <p:nvPr/>
          </p:nvSpPr>
          <p:spPr bwMode="auto">
            <a:xfrm>
              <a:off x="1809" y="1344"/>
              <a:ext cx="203" cy="2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3" name="Rectangle 1228"/>
            <p:cNvSpPr>
              <a:spLocks noChangeArrowheads="1"/>
            </p:cNvSpPr>
            <p:nvPr/>
          </p:nvSpPr>
          <p:spPr bwMode="auto">
            <a:xfrm>
              <a:off x="1809" y="1346"/>
              <a:ext cx="203" cy="1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4" name="Rectangle 1229"/>
            <p:cNvSpPr>
              <a:spLocks noChangeArrowheads="1"/>
            </p:cNvSpPr>
            <p:nvPr/>
          </p:nvSpPr>
          <p:spPr bwMode="auto">
            <a:xfrm>
              <a:off x="1809" y="1347"/>
              <a:ext cx="203" cy="2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5" name="Rectangle 1230"/>
            <p:cNvSpPr>
              <a:spLocks noChangeArrowheads="1"/>
            </p:cNvSpPr>
            <p:nvPr/>
          </p:nvSpPr>
          <p:spPr bwMode="auto">
            <a:xfrm>
              <a:off x="1809" y="1349"/>
              <a:ext cx="203" cy="2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6" name="Rectangle 1231"/>
            <p:cNvSpPr>
              <a:spLocks noChangeArrowheads="1"/>
            </p:cNvSpPr>
            <p:nvPr/>
          </p:nvSpPr>
          <p:spPr bwMode="auto">
            <a:xfrm>
              <a:off x="1809" y="1351"/>
              <a:ext cx="203" cy="1"/>
            </a:xfrm>
            <a:prstGeom prst="rect">
              <a:avLst/>
            </a:pr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7" name="Rectangle 1233"/>
            <p:cNvSpPr>
              <a:spLocks noChangeArrowheads="1"/>
            </p:cNvSpPr>
            <p:nvPr/>
          </p:nvSpPr>
          <p:spPr bwMode="auto">
            <a:xfrm>
              <a:off x="1809" y="1354"/>
              <a:ext cx="203" cy="2"/>
            </a:xfrm>
            <a:prstGeom prst="rect">
              <a:avLst/>
            </a:pr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8" name="Rectangle 1234"/>
            <p:cNvSpPr>
              <a:spLocks noChangeArrowheads="1"/>
            </p:cNvSpPr>
            <p:nvPr/>
          </p:nvSpPr>
          <p:spPr bwMode="auto">
            <a:xfrm>
              <a:off x="1809" y="1356"/>
              <a:ext cx="203" cy="1"/>
            </a:xfrm>
            <a:prstGeom prst="rect">
              <a:avLst/>
            </a:pr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599" name="Rectangle 1235"/>
            <p:cNvSpPr>
              <a:spLocks noChangeArrowheads="1"/>
            </p:cNvSpPr>
            <p:nvPr/>
          </p:nvSpPr>
          <p:spPr bwMode="auto">
            <a:xfrm>
              <a:off x="1809" y="1357"/>
              <a:ext cx="203" cy="2"/>
            </a:xfrm>
            <a:prstGeom prst="rect">
              <a:avLst/>
            </a:pr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0" name="Rectangle 1236"/>
            <p:cNvSpPr>
              <a:spLocks noChangeArrowheads="1"/>
            </p:cNvSpPr>
            <p:nvPr/>
          </p:nvSpPr>
          <p:spPr bwMode="auto">
            <a:xfrm>
              <a:off x="1809" y="1359"/>
              <a:ext cx="203" cy="1"/>
            </a:xfrm>
            <a:prstGeom prst="rect">
              <a:avLst/>
            </a:pr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1" name="Rectangle 1237"/>
            <p:cNvSpPr>
              <a:spLocks noChangeArrowheads="1"/>
            </p:cNvSpPr>
            <p:nvPr/>
          </p:nvSpPr>
          <p:spPr bwMode="auto">
            <a:xfrm>
              <a:off x="1809" y="1360"/>
              <a:ext cx="203" cy="2"/>
            </a:xfrm>
            <a:prstGeom prst="rect">
              <a:avLst/>
            </a:pr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2" name="Rectangle 1239"/>
            <p:cNvSpPr>
              <a:spLocks noChangeArrowheads="1"/>
            </p:cNvSpPr>
            <p:nvPr/>
          </p:nvSpPr>
          <p:spPr bwMode="auto">
            <a:xfrm>
              <a:off x="1809" y="1364"/>
              <a:ext cx="203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3" name="Rectangle 1240"/>
            <p:cNvSpPr>
              <a:spLocks noChangeArrowheads="1"/>
            </p:cNvSpPr>
            <p:nvPr/>
          </p:nvSpPr>
          <p:spPr bwMode="auto">
            <a:xfrm>
              <a:off x="1809" y="1365"/>
              <a:ext cx="20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4" name="Rectangle 1241"/>
            <p:cNvSpPr>
              <a:spLocks noChangeArrowheads="1"/>
            </p:cNvSpPr>
            <p:nvPr/>
          </p:nvSpPr>
          <p:spPr bwMode="auto">
            <a:xfrm>
              <a:off x="1809" y="1367"/>
              <a:ext cx="20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5" name="Rectangle 1242"/>
            <p:cNvSpPr>
              <a:spLocks noChangeArrowheads="1"/>
            </p:cNvSpPr>
            <p:nvPr/>
          </p:nvSpPr>
          <p:spPr bwMode="auto">
            <a:xfrm>
              <a:off x="1809" y="1369"/>
              <a:ext cx="203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6" name="Rectangle 1243"/>
            <p:cNvSpPr>
              <a:spLocks noChangeArrowheads="1"/>
            </p:cNvSpPr>
            <p:nvPr/>
          </p:nvSpPr>
          <p:spPr bwMode="auto">
            <a:xfrm>
              <a:off x="1809" y="1370"/>
              <a:ext cx="20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7" name="Rectangle 1257"/>
            <p:cNvSpPr>
              <a:spLocks noChangeArrowheads="1"/>
            </p:cNvSpPr>
            <p:nvPr/>
          </p:nvSpPr>
          <p:spPr bwMode="auto">
            <a:xfrm>
              <a:off x="2769" y="4098"/>
              <a:ext cx="13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8" name="Rectangle 1258"/>
            <p:cNvSpPr>
              <a:spLocks noChangeArrowheads="1"/>
            </p:cNvSpPr>
            <p:nvPr/>
          </p:nvSpPr>
          <p:spPr bwMode="auto">
            <a:xfrm>
              <a:off x="2902" y="4098"/>
              <a:ext cx="133" cy="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09" name="Rectangle 1259"/>
            <p:cNvSpPr>
              <a:spLocks noChangeArrowheads="1"/>
            </p:cNvSpPr>
            <p:nvPr/>
          </p:nvSpPr>
          <p:spPr bwMode="auto">
            <a:xfrm>
              <a:off x="3035" y="4098"/>
              <a:ext cx="134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10" name="Rectangle 1260"/>
            <p:cNvSpPr>
              <a:spLocks noChangeArrowheads="1"/>
            </p:cNvSpPr>
            <p:nvPr/>
          </p:nvSpPr>
          <p:spPr bwMode="auto">
            <a:xfrm>
              <a:off x="3169" y="4098"/>
              <a:ext cx="133" cy="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11" name="Rectangle 1261"/>
            <p:cNvSpPr>
              <a:spLocks noChangeArrowheads="1"/>
            </p:cNvSpPr>
            <p:nvPr/>
          </p:nvSpPr>
          <p:spPr bwMode="auto">
            <a:xfrm>
              <a:off x="3302" y="4098"/>
              <a:ext cx="53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12" name="Rectangle 1262"/>
            <p:cNvSpPr>
              <a:spLocks noChangeArrowheads="1"/>
            </p:cNvSpPr>
            <p:nvPr/>
          </p:nvSpPr>
          <p:spPr bwMode="auto">
            <a:xfrm>
              <a:off x="3833" y="4098"/>
              <a:ext cx="531" cy="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13" name="Rectangle 1263"/>
            <p:cNvSpPr>
              <a:spLocks noChangeArrowheads="1"/>
            </p:cNvSpPr>
            <p:nvPr/>
          </p:nvSpPr>
          <p:spPr bwMode="auto">
            <a:xfrm>
              <a:off x="4364" y="4098"/>
              <a:ext cx="53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4614" name="Rectangle 1264"/>
            <p:cNvSpPr>
              <a:spLocks noChangeArrowheads="1"/>
            </p:cNvSpPr>
            <p:nvPr/>
          </p:nvSpPr>
          <p:spPr bwMode="auto">
            <a:xfrm>
              <a:off x="2721" y="417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0</a:t>
              </a:r>
              <a:endParaRPr lang="en-US" altLang="x-none"/>
            </a:p>
          </p:txBody>
        </p:sp>
        <p:sp>
          <p:nvSpPr>
            <p:cNvPr id="24615" name="Rectangle 1265"/>
            <p:cNvSpPr>
              <a:spLocks noChangeArrowheads="1"/>
            </p:cNvSpPr>
            <p:nvPr/>
          </p:nvSpPr>
          <p:spPr bwMode="auto">
            <a:xfrm>
              <a:off x="3254" y="417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9</a:t>
              </a:r>
              <a:endParaRPr lang="en-US" altLang="x-none"/>
            </a:p>
          </p:txBody>
        </p:sp>
        <p:sp>
          <p:nvSpPr>
            <p:cNvPr id="24616" name="Rectangle 1266"/>
            <p:cNvSpPr>
              <a:spLocks noChangeArrowheads="1"/>
            </p:cNvSpPr>
            <p:nvPr/>
          </p:nvSpPr>
          <p:spPr bwMode="auto">
            <a:xfrm>
              <a:off x="3759" y="417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18</a:t>
              </a:r>
              <a:endParaRPr lang="en-US" altLang="x-none"/>
            </a:p>
          </p:txBody>
        </p:sp>
        <p:sp>
          <p:nvSpPr>
            <p:cNvPr id="24617" name="Rectangle 1267"/>
            <p:cNvSpPr>
              <a:spLocks noChangeArrowheads="1"/>
            </p:cNvSpPr>
            <p:nvPr/>
          </p:nvSpPr>
          <p:spPr bwMode="auto">
            <a:xfrm>
              <a:off x="4290" y="417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27</a:t>
              </a:r>
              <a:endParaRPr lang="en-US" altLang="x-none"/>
            </a:p>
          </p:txBody>
        </p:sp>
        <p:sp>
          <p:nvSpPr>
            <p:cNvPr id="24618" name="Rectangle 1268"/>
            <p:cNvSpPr>
              <a:spLocks noChangeArrowheads="1"/>
            </p:cNvSpPr>
            <p:nvPr/>
          </p:nvSpPr>
          <p:spPr bwMode="auto">
            <a:xfrm>
              <a:off x="4821" y="417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36</a:t>
              </a:r>
              <a:endParaRPr lang="en-US" altLang="x-none"/>
            </a:p>
          </p:txBody>
        </p:sp>
        <p:sp>
          <p:nvSpPr>
            <p:cNvPr id="24619" name="Rectangle 1269"/>
            <p:cNvSpPr>
              <a:spLocks noChangeArrowheads="1"/>
            </p:cNvSpPr>
            <p:nvPr/>
          </p:nvSpPr>
          <p:spPr bwMode="auto">
            <a:xfrm>
              <a:off x="2948" y="4175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4.5</a:t>
              </a:r>
              <a:endParaRPr lang="en-US" altLang="x-none"/>
            </a:p>
          </p:txBody>
        </p:sp>
        <p:sp>
          <p:nvSpPr>
            <p:cNvPr id="24620" name="Rectangle 1270"/>
            <p:cNvSpPr>
              <a:spLocks noChangeArrowheads="1"/>
            </p:cNvSpPr>
            <p:nvPr/>
          </p:nvSpPr>
          <p:spPr bwMode="auto">
            <a:xfrm>
              <a:off x="4944" y="4060"/>
              <a:ext cx="2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 b="1">
                  <a:solidFill>
                    <a:srgbClr val="000000"/>
                  </a:solidFill>
                </a:rPr>
                <a:t>Miles</a:t>
              </a:r>
              <a:endParaRPr lang="en-US" altLang="x-none" b="1"/>
            </a:p>
          </p:txBody>
        </p:sp>
        <p:sp>
          <p:nvSpPr>
            <p:cNvPr id="24621" name="Rectangle 1278"/>
            <p:cNvSpPr>
              <a:spLocks noChangeArrowheads="1"/>
            </p:cNvSpPr>
            <p:nvPr/>
          </p:nvSpPr>
          <p:spPr bwMode="auto">
            <a:xfrm>
              <a:off x="1776" y="681"/>
              <a:ext cx="288" cy="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grpSp>
          <p:nvGrpSpPr>
            <p:cNvPr id="24622" name="Group 1279"/>
            <p:cNvGrpSpPr>
              <a:grpSpLocks/>
            </p:cNvGrpSpPr>
            <p:nvPr/>
          </p:nvGrpSpPr>
          <p:grpSpPr bwMode="auto">
            <a:xfrm>
              <a:off x="1776" y="105"/>
              <a:ext cx="1296" cy="1728"/>
              <a:chOff x="1776" y="0"/>
              <a:chExt cx="1296" cy="1728"/>
            </a:xfrm>
          </p:grpSpPr>
          <p:sp>
            <p:nvSpPr>
              <p:cNvPr id="24623" name="Rectangle 1245"/>
              <p:cNvSpPr>
                <a:spLocks noChangeArrowheads="1"/>
              </p:cNvSpPr>
              <p:nvPr/>
            </p:nvSpPr>
            <p:spPr bwMode="auto">
              <a:xfrm>
                <a:off x="1824" y="280"/>
                <a:ext cx="203" cy="10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24" name="Rectangle 1247"/>
              <p:cNvSpPr>
                <a:spLocks noChangeArrowheads="1"/>
              </p:cNvSpPr>
              <p:nvPr/>
            </p:nvSpPr>
            <p:spPr bwMode="auto">
              <a:xfrm>
                <a:off x="2123" y="269"/>
                <a:ext cx="94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Shrub &amp; Herbaceous</a:t>
                </a:r>
                <a:endParaRPr lang="en-US" altLang="x-none" sz="1200"/>
              </a:p>
            </p:txBody>
          </p:sp>
          <p:sp>
            <p:nvSpPr>
              <p:cNvPr id="24625" name="Rectangle 1248"/>
              <p:cNvSpPr>
                <a:spLocks noChangeArrowheads="1"/>
              </p:cNvSpPr>
              <p:nvPr/>
            </p:nvSpPr>
            <p:spPr bwMode="auto">
              <a:xfrm>
                <a:off x="1827" y="142"/>
                <a:ext cx="203" cy="101"/>
              </a:xfrm>
              <a:prstGeom prst="rect">
                <a:avLst/>
              </a:prstGeom>
              <a:solidFill>
                <a:srgbClr val="00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26" name="Rectangle 1250"/>
              <p:cNvSpPr>
                <a:spLocks noChangeArrowheads="1"/>
              </p:cNvSpPr>
              <p:nvPr/>
            </p:nvSpPr>
            <p:spPr bwMode="auto">
              <a:xfrm>
                <a:off x="2112" y="125"/>
                <a:ext cx="29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Forest</a:t>
                </a:r>
                <a:endParaRPr lang="en-US" altLang="x-none" sz="1200"/>
              </a:p>
            </p:txBody>
          </p:sp>
          <p:sp>
            <p:nvSpPr>
              <p:cNvPr id="24627" name="Rectangle 1251"/>
              <p:cNvSpPr>
                <a:spLocks noChangeArrowheads="1"/>
              </p:cNvSpPr>
              <p:nvPr/>
            </p:nvSpPr>
            <p:spPr bwMode="auto">
              <a:xfrm>
                <a:off x="1827" y="0"/>
                <a:ext cx="203" cy="101"/>
              </a:xfrm>
              <a:prstGeom prst="rect">
                <a:avLst/>
              </a:prstGeom>
              <a:solidFill>
                <a:srgbClr val="D2B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28" name="Rectangle 1253"/>
              <p:cNvSpPr>
                <a:spLocks noChangeArrowheads="1"/>
              </p:cNvSpPr>
              <p:nvPr/>
            </p:nvSpPr>
            <p:spPr bwMode="auto">
              <a:xfrm>
                <a:off x="2112" y="7"/>
                <a:ext cx="4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Cultivated</a:t>
                </a:r>
                <a:endParaRPr lang="en-US" altLang="x-none" sz="1200" b="1"/>
              </a:p>
            </p:txBody>
          </p:sp>
          <p:sp>
            <p:nvSpPr>
              <p:cNvPr id="24629" name="Rectangle 1254"/>
              <p:cNvSpPr>
                <a:spLocks noChangeArrowheads="1"/>
              </p:cNvSpPr>
              <p:nvPr/>
            </p:nvSpPr>
            <p:spPr bwMode="auto">
              <a:xfrm>
                <a:off x="1827" y="420"/>
                <a:ext cx="203" cy="10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30" name="Rectangle 1256"/>
              <p:cNvSpPr>
                <a:spLocks noChangeArrowheads="1"/>
              </p:cNvSpPr>
              <p:nvPr/>
            </p:nvSpPr>
            <p:spPr bwMode="auto">
              <a:xfrm>
                <a:off x="2134" y="413"/>
                <a:ext cx="26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Water</a:t>
                </a:r>
                <a:endParaRPr lang="en-US" altLang="x-none" sz="1200"/>
              </a:p>
            </p:txBody>
          </p:sp>
          <p:sp>
            <p:nvSpPr>
              <p:cNvPr id="24631" name="Rectangle 1272"/>
              <p:cNvSpPr>
                <a:spLocks noChangeArrowheads="1"/>
              </p:cNvSpPr>
              <p:nvPr/>
            </p:nvSpPr>
            <p:spPr bwMode="auto">
              <a:xfrm>
                <a:off x="1824" y="624"/>
                <a:ext cx="672" cy="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32" name="Rectangle 1273"/>
              <p:cNvSpPr>
                <a:spLocks noChangeArrowheads="1"/>
              </p:cNvSpPr>
              <p:nvPr/>
            </p:nvSpPr>
            <p:spPr bwMode="auto">
              <a:xfrm>
                <a:off x="1872" y="768"/>
                <a:ext cx="192" cy="91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4633" name="Text Box 1274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1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/>
                  <a:t>Urban –  % Impervious</a:t>
                </a:r>
              </a:p>
            </p:txBody>
          </p:sp>
          <p:sp>
            <p:nvSpPr>
              <p:cNvPr id="24634" name="Text Box 1275"/>
              <p:cNvSpPr txBox="1">
                <a:spLocks noChangeArrowheads="1"/>
              </p:cNvSpPr>
              <p:nvPr/>
            </p:nvSpPr>
            <p:spPr bwMode="auto">
              <a:xfrm>
                <a:off x="2112" y="720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x-none" sz="1200" b="1"/>
                  <a:t>0</a:t>
                </a:r>
              </a:p>
            </p:txBody>
          </p:sp>
          <p:sp>
            <p:nvSpPr>
              <p:cNvPr id="24635" name="Text Box 1276"/>
              <p:cNvSpPr txBox="1">
                <a:spLocks noChangeArrowheads="1"/>
              </p:cNvSpPr>
              <p:nvPr/>
            </p:nvSpPr>
            <p:spPr bwMode="auto">
              <a:xfrm>
                <a:off x="2112" y="1555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x-none" sz="1200" b="1"/>
                  <a:t>100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altLang="x-none" sz="2400">
                <a:solidFill>
                  <a:schemeClr val="tx1"/>
                </a:solidFill>
                <a:ea typeface="ＭＳ Ｐゴシック" charset="-128"/>
              </a:rPr>
              <a:t>Error Matrix and Classification Accuracy for Landsat Classification of Twin Cities Metro Area</a:t>
            </a:r>
          </a:p>
        </p:txBody>
      </p:sp>
      <p:sp>
        <p:nvSpPr>
          <p:cNvPr id="26626" name="Rectangle 404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7772400" cy="914400"/>
          </a:xfrm>
        </p:spPr>
        <p:txBody>
          <a:bodyPr/>
          <a:lstStyle/>
          <a:p>
            <a:r>
              <a:rPr lang="en-US" altLang="x-none" sz="1800" b="1">
                <a:solidFill>
                  <a:schemeClr val="tx1"/>
                </a:solidFill>
                <a:ea typeface="ＭＳ Ｐゴシック" charset="-128"/>
              </a:rPr>
              <a:t>Overall accuracy = 94.9%</a:t>
            </a:r>
          </a:p>
          <a:p>
            <a:r>
              <a:rPr lang="en-US" altLang="x-none" sz="1800" b="1">
                <a:solidFill>
                  <a:schemeClr val="tx1"/>
                </a:solidFill>
                <a:ea typeface="ＭＳ Ｐゴシック" charset="-128"/>
              </a:rPr>
              <a:t>Kappa statistic = 93</a:t>
            </a:r>
          </a:p>
        </p:txBody>
      </p:sp>
      <p:graphicFrame>
        <p:nvGraphicFramePr>
          <p:cNvPr id="332193" name="Group 41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417787"/>
              </p:ext>
            </p:extLst>
          </p:nvPr>
        </p:nvGraphicFramePr>
        <p:xfrm>
          <a:off x="630238" y="1447800"/>
          <a:ext cx="7751762" cy="4133661"/>
        </p:xfrm>
        <a:graphic>
          <a:graphicData uri="http://schemas.openxmlformats.org/drawingml/2006/table">
            <a:tbl>
              <a:tblPr/>
              <a:tblGrid>
                <a:gridCol w="1122362"/>
                <a:gridCol w="914400"/>
                <a:gridCol w="869950"/>
                <a:gridCol w="968375"/>
                <a:gridCol w="1065213"/>
                <a:gridCol w="871537"/>
                <a:gridCol w="969963"/>
                <a:gridCol w="969962"/>
              </a:tblGrid>
              <a:tr h="3651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Ref.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No. Pixels Classified as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Prod. Acc. (%)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</a:tr>
              <a:tr h="658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Urban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Cult.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Forest 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Shrub &amp; Herb.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Water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Urban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1250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1303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95.9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Cult.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1717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1760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97.6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Forest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496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507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97.8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Shrub  &amp; Herb.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77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33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522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640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81.6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Water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263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264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99.6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1279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1847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555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522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271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4474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User Acc. (%)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97.7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93.0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89.4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100.0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97.0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400">
                          <a:solidFill>
                            <a:srgbClr val="0099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 sz="2000">
                          <a:solidFill>
                            <a:srgbClr val="00009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Monotype Sort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94.9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Concluding Thoughts….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1925"/>
            <a:ext cx="7772400" cy="5030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Accuracy assessment is critical to inventory, mapping and monitoring projects</a:t>
            </a:r>
          </a:p>
          <a:p>
            <a:pPr lvl="1">
              <a:lnSpc>
                <a:spcPct val="90000"/>
              </a:lnSpc>
            </a:pPr>
            <a:r>
              <a:rPr lang="en-US" altLang="x-none" sz="2800">
                <a:solidFill>
                  <a:schemeClr val="tx1"/>
                </a:solidFill>
                <a:ea typeface="ＭＳ Ｐゴシック" charset="-128"/>
              </a:rPr>
              <a:t>No project should be considered complete without an evaluation of its accuracy</a:t>
            </a:r>
          </a:p>
          <a:p>
            <a:pPr lvl="1">
              <a:lnSpc>
                <a:spcPct val="90000"/>
              </a:lnSpc>
            </a:pPr>
            <a:r>
              <a:rPr lang="en-US" altLang="x-none" sz="2800">
                <a:solidFill>
                  <a:schemeClr val="tx1"/>
                </a:solidFill>
                <a:ea typeface="ＭＳ Ｐゴシック" charset="-128"/>
              </a:rPr>
              <a:t>The same techniques can be applied equally well to aerial photography and photo interpretation</a:t>
            </a:r>
            <a:endParaRPr lang="en-US" altLang="x-none">
              <a:solidFill>
                <a:schemeClr val="tx1"/>
              </a:solidFill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Must be well planned and statistically valid</a:t>
            </a:r>
          </a:p>
          <a:p>
            <a:pPr>
              <a:lnSpc>
                <a:spcPct val="90000"/>
              </a:lnSpc>
            </a:pPr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Should be reported as an error matrix and associated statistics</a:t>
            </a:r>
          </a:p>
          <a:p>
            <a:pPr>
              <a:lnSpc>
                <a:spcPct val="90000"/>
              </a:lnSpc>
            </a:pPr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It</a:t>
            </a:r>
            <a:r>
              <a:rPr lang="ja-JP" altLang="en-US">
                <a:solidFill>
                  <a:schemeClr val="tx1"/>
                </a:solidFill>
                <a:ea typeface="ＭＳ Ｐゴシック" charset="-128"/>
              </a:rPr>
              <a:t>’</a:t>
            </a:r>
            <a:r>
              <a:rPr lang="en-US" altLang="ja-JP">
                <a:solidFill>
                  <a:schemeClr val="tx1"/>
                </a:solidFill>
                <a:ea typeface="ＭＳ Ｐゴシック" charset="-128"/>
              </a:rPr>
              <a:t>s expensive -- so budget for it</a:t>
            </a:r>
          </a:p>
          <a:p>
            <a:pPr>
              <a:lnSpc>
                <a:spcPct val="90000"/>
              </a:lnSpc>
            </a:pPr>
            <a:endParaRPr lang="en-US" altLang="x-none">
              <a:solidFill>
                <a:schemeClr val="tx1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The Error Matrix</a:t>
            </a:r>
          </a:p>
        </p:txBody>
      </p:sp>
      <p:sp>
        <p:nvSpPr>
          <p:cNvPr id="6146" name="Line 5"/>
          <p:cNvSpPr>
            <a:spLocks noChangeShapeType="1"/>
          </p:cNvSpPr>
          <p:nvPr/>
        </p:nvSpPr>
        <p:spPr bwMode="auto">
          <a:xfrm flipV="1">
            <a:off x="914400" y="5181600"/>
            <a:ext cx="77724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990600" y="2895600"/>
            <a:ext cx="769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r>
              <a:rPr lang="en-US" altLang="x-none" b="1">
                <a:solidFill>
                  <a:schemeClr val="tx1"/>
                </a:solidFill>
                <a:ea typeface="ＭＳ Ｐゴシック" charset="-128"/>
              </a:rPr>
              <a:t>Error matrix for a 5-class classification</a:t>
            </a:r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609600" y="5867400"/>
            <a:ext cx="853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 b="1"/>
              <a:t>Overall Accuracy</a:t>
            </a:r>
            <a:r>
              <a:rPr lang="en-US" altLang="x-none" sz="2000"/>
              <a:t> </a:t>
            </a:r>
            <a:r>
              <a:rPr lang="en-US" altLang="x-none" sz="2000" b="1"/>
              <a:t>= (100 + 105 + 60 + 84 + 55) / 500 = 404 / 500 = 81%</a:t>
            </a:r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3505200" y="1981200"/>
            <a:ext cx="0" cy="3733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1" name="Group 11"/>
          <p:cNvGrpSpPr>
            <a:grpSpLocks noChangeAspect="1"/>
          </p:cNvGrpSpPr>
          <p:nvPr/>
        </p:nvGrpSpPr>
        <p:grpSpPr bwMode="auto">
          <a:xfrm>
            <a:off x="838200" y="1970088"/>
            <a:ext cx="7867650" cy="4306887"/>
            <a:chOff x="528" y="1241"/>
            <a:chExt cx="4956" cy="2713"/>
          </a:xfrm>
        </p:grpSpPr>
        <p:sp>
          <p:nvSpPr>
            <p:cNvPr id="615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528" y="1241"/>
              <a:ext cx="4956" cy="2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3" name="Group 212"/>
            <p:cNvGrpSpPr>
              <a:grpSpLocks/>
            </p:cNvGrpSpPr>
            <p:nvPr/>
          </p:nvGrpSpPr>
          <p:grpSpPr bwMode="auto">
            <a:xfrm>
              <a:off x="585" y="1241"/>
              <a:ext cx="4866" cy="1126"/>
              <a:chOff x="585" y="1241"/>
              <a:chExt cx="4866" cy="1126"/>
            </a:xfrm>
          </p:grpSpPr>
          <p:sp>
            <p:nvSpPr>
              <p:cNvPr id="6506" name="Rectangle 12"/>
              <p:cNvSpPr>
                <a:spLocks noChangeArrowheads="1"/>
              </p:cNvSpPr>
              <p:nvPr/>
            </p:nvSpPr>
            <p:spPr bwMode="auto">
              <a:xfrm>
                <a:off x="630" y="1299"/>
                <a:ext cx="11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Reference Map</a:t>
                </a:r>
                <a:endParaRPr lang="en-US" altLang="x-none"/>
              </a:p>
            </p:txBody>
          </p:sp>
          <p:sp>
            <p:nvSpPr>
              <p:cNvPr id="6507" name="Rectangle 13"/>
              <p:cNvSpPr>
                <a:spLocks noChangeArrowheads="1"/>
              </p:cNvSpPr>
              <p:nvPr/>
            </p:nvSpPr>
            <p:spPr bwMode="auto">
              <a:xfrm>
                <a:off x="1764" y="1299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508" name="Rectangle 14"/>
              <p:cNvSpPr>
                <a:spLocks noChangeArrowheads="1"/>
              </p:cNvSpPr>
              <p:nvPr/>
            </p:nvSpPr>
            <p:spPr bwMode="auto">
              <a:xfrm>
                <a:off x="2266" y="1299"/>
                <a:ext cx="178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No. Pixels Classified as</a:t>
                </a:r>
                <a:endParaRPr lang="en-US" altLang="x-none"/>
              </a:p>
            </p:txBody>
          </p:sp>
          <p:sp>
            <p:nvSpPr>
              <p:cNvPr id="6509" name="Rectangle 15"/>
              <p:cNvSpPr>
                <a:spLocks noChangeArrowheads="1"/>
              </p:cNvSpPr>
              <p:nvPr/>
            </p:nvSpPr>
            <p:spPr bwMode="auto">
              <a:xfrm>
                <a:off x="4046" y="1299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510" name="Rectangle 16"/>
              <p:cNvSpPr>
                <a:spLocks noChangeArrowheads="1"/>
              </p:cNvSpPr>
              <p:nvPr/>
            </p:nvSpPr>
            <p:spPr bwMode="auto">
              <a:xfrm>
                <a:off x="585" y="124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11" name="Line 17"/>
              <p:cNvSpPr>
                <a:spLocks noChangeShapeType="1"/>
              </p:cNvSpPr>
              <p:nvPr/>
            </p:nvSpPr>
            <p:spPr bwMode="auto">
              <a:xfrm>
                <a:off x="585" y="1241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2" name="Line 18"/>
              <p:cNvSpPr>
                <a:spLocks noChangeShapeType="1"/>
              </p:cNvSpPr>
              <p:nvPr/>
            </p:nvSpPr>
            <p:spPr bwMode="auto">
              <a:xfrm>
                <a:off x="585" y="1241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3" name="Rectangle 19"/>
              <p:cNvSpPr>
                <a:spLocks noChangeArrowheads="1"/>
              </p:cNvSpPr>
              <p:nvPr/>
            </p:nvSpPr>
            <p:spPr bwMode="auto">
              <a:xfrm>
                <a:off x="585" y="124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14" name="Line 20"/>
              <p:cNvSpPr>
                <a:spLocks noChangeShapeType="1"/>
              </p:cNvSpPr>
              <p:nvPr/>
            </p:nvSpPr>
            <p:spPr bwMode="auto">
              <a:xfrm>
                <a:off x="585" y="1241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5" name="Line 21"/>
              <p:cNvSpPr>
                <a:spLocks noChangeShapeType="1"/>
              </p:cNvSpPr>
              <p:nvPr/>
            </p:nvSpPr>
            <p:spPr bwMode="auto">
              <a:xfrm>
                <a:off x="585" y="1241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6" name="Rectangle 22"/>
              <p:cNvSpPr>
                <a:spLocks noChangeArrowheads="1"/>
              </p:cNvSpPr>
              <p:nvPr/>
            </p:nvSpPr>
            <p:spPr bwMode="auto">
              <a:xfrm>
                <a:off x="589" y="1241"/>
                <a:ext cx="16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17" name="Line 23"/>
              <p:cNvSpPr>
                <a:spLocks noChangeShapeType="1"/>
              </p:cNvSpPr>
              <p:nvPr/>
            </p:nvSpPr>
            <p:spPr bwMode="auto">
              <a:xfrm>
                <a:off x="589" y="1241"/>
                <a:ext cx="163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8" name="Rectangle 24"/>
              <p:cNvSpPr>
                <a:spLocks noChangeArrowheads="1"/>
              </p:cNvSpPr>
              <p:nvPr/>
            </p:nvSpPr>
            <p:spPr bwMode="auto">
              <a:xfrm>
                <a:off x="2221" y="124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19" name="Line 25"/>
              <p:cNvSpPr>
                <a:spLocks noChangeShapeType="1"/>
              </p:cNvSpPr>
              <p:nvPr/>
            </p:nvSpPr>
            <p:spPr bwMode="auto">
              <a:xfrm>
                <a:off x="2221" y="1241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0" name="Line 26"/>
              <p:cNvSpPr>
                <a:spLocks noChangeShapeType="1"/>
              </p:cNvSpPr>
              <p:nvPr/>
            </p:nvSpPr>
            <p:spPr bwMode="auto">
              <a:xfrm>
                <a:off x="2221" y="1241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1" name="Rectangle 27"/>
              <p:cNvSpPr>
                <a:spLocks noChangeArrowheads="1"/>
              </p:cNvSpPr>
              <p:nvPr/>
            </p:nvSpPr>
            <p:spPr bwMode="auto">
              <a:xfrm>
                <a:off x="2225" y="1241"/>
                <a:ext cx="322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22" name="Line 28"/>
              <p:cNvSpPr>
                <a:spLocks noChangeShapeType="1"/>
              </p:cNvSpPr>
              <p:nvPr/>
            </p:nvSpPr>
            <p:spPr bwMode="auto">
              <a:xfrm>
                <a:off x="2225" y="1241"/>
                <a:ext cx="322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3" name="Rectangle 29"/>
              <p:cNvSpPr>
                <a:spLocks noChangeArrowheads="1"/>
              </p:cNvSpPr>
              <p:nvPr/>
            </p:nvSpPr>
            <p:spPr bwMode="auto">
              <a:xfrm>
                <a:off x="5447" y="124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24" name="Line 30"/>
              <p:cNvSpPr>
                <a:spLocks noChangeShapeType="1"/>
              </p:cNvSpPr>
              <p:nvPr/>
            </p:nvSpPr>
            <p:spPr bwMode="auto">
              <a:xfrm>
                <a:off x="5447" y="1241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5" name="Line 31"/>
              <p:cNvSpPr>
                <a:spLocks noChangeShapeType="1"/>
              </p:cNvSpPr>
              <p:nvPr/>
            </p:nvSpPr>
            <p:spPr bwMode="auto">
              <a:xfrm>
                <a:off x="5447" y="1241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6" name="Rectangle 32"/>
              <p:cNvSpPr>
                <a:spLocks noChangeArrowheads="1"/>
              </p:cNvSpPr>
              <p:nvPr/>
            </p:nvSpPr>
            <p:spPr bwMode="auto">
              <a:xfrm>
                <a:off x="5447" y="124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27" name="Line 33"/>
              <p:cNvSpPr>
                <a:spLocks noChangeShapeType="1"/>
              </p:cNvSpPr>
              <p:nvPr/>
            </p:nvSpPr>
            <p:spPr bwMode="auto">
              <a:xfrm>
                <a:off x="5447" y="1241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8" name="Line 34"/>
              <p:cNvSpPr>
                <a:spLocks noChangeShapeType="1"/>
              </p:cNvSpPr>
              <p:nvPr/>
            </p:nvSpPr>
            <p:spPr bwMode="auto">
              <a:xfrm>
                <a:off x="5447" y="1241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9" name="Rectangle 35"/>
              <p:cNvSpPr>
                <a:spLocks noChangeArrowheads="1"/>
              </p:cNvSpPr>
              <p:nvPr/>
            </p:nvSpPr>
            <p:spPr bwMode="auto">
              <a:xfrm>
                <a:off x="585" y="1245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30" name="Line 36"/>
              <p:cNvSpPr>
                <a:spLocks noChangeShapeType="1"/>
              </p:cNvSpPr>
              <p:nvPr/>
            </p:nvSpPr>
            <p:spPr bwMode="auto">
              <a:xfrm>
                <a:off x="585" y="1245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1" name="Rectangle 37"/>
              <p:cNvSpPr>
                <a:spLocks noChangeArrowheads="1"/>
              </p:cNvSpPr>
              <p:nvPr/>
            </p:nvSpPr>
            <p:spPr bwMode="auto">
              <a:xfrm>
                <a:off x="2221" y="1245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32" name="Line 38"/>
              <p:cNvSpPr>
                <a:spLocks noChangeShapeType="1"/>
              </p:cNvSpPr>
              <p:nvPr/>
            </p:nvSpPr>
            <p:spPr bwMode="auto">
              <a:xfrm>
                <a:off x="2221" y="1245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3" name="Rectangle 39"/>
              <p:cNvSpPr>
                <a:spLocks noChangeArrowheads="1"/>
              </p:cNvSpPr>
              <p:nvPr/>
            </p:nvSpPr>
            <p:spPr bwMode="auto">
              <a:xfrm>
                <a:off x="5447" y="1245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34" name="Line 40"/>
              <p:cNvSpPr>
                <a:spLocks noChangeShapeType="1"/>
              </p:cNvSpPr>
              <p:nvPr/>
            </p:nvSpPr>
            <p:spPr bwMode="auto">
              <a:xfrm>
                <a:off x="5447" y="1245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5" name="Rectangle 41"/>
              <p:cNvSpPr>
                <a:spLocks noChangeArrowheads="1"/>
              </p:cNvSpPr>
              <p:nvPr/>
            </p:nvSpPr>
            <p:spPr bwMode="auto">
              <a:xfrm>
                <a:off x="630" y="1589"/>
                <a:ext cx="4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Class</a:t>
                </a:r>
                <a:endParaRPr lang="en-US" altLang="x-none"/>
              </a:p>
            </p:txBody>
          </p:sp>
          <p:sp>
            <p:nvSpPr>
              <p:cNvPr id="6536" name="Rectangle 42"/>
              <p:cNvSpPr>
                <a:spLocks noChangeArrowheads="1"/>
              </p:cNvSpPr>
              <p:nvPr/>
            </p:nvSpPr>
            <p:spPr bwMode="auto">
              <a:xfrm>
                <a:off x="1055" y="1589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537" name="Rectangle 43"/>
              <p:cNvSpPr>
                <a:spLocks noChangeArrowheads="1"/>
              </p:cNvSpPr>
              <p:nvPr/>
            </p:nvSpPr>
            <p:spPr bwMode="auto">
              <a:xfrm>
                <a:off x="1369" y="1589"/>
                <a:ext cx="76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No. Pixels</a:t>
                </a:r>
                <a:endParaRPr lang="en-US" altLang="x-none"/>
              </a:p>
            </p:txBody>
          </p:sp>
          <p:sp>
            <p:nvSpPr>
              <p:cNvPr id="6538" name="Rectangle 44"/>
              <p:cNvSpPr>
                <a:spLocks noChangeArrowheads="1"/>
              </p:cNvSpPr>
              <p:nvPr/>
            </p:nvSpPr>
            <p:spPr bwMode="auto">
              <a:xfrm>
                <a:off x="2130" y="1589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539" name="Rectangle 45"/>
              <p:cNvSpPr>
                <a:spLocks noChangeArrowheads="1"/>
              </p:cNvSpPr>
              <p:nvPr/>
            </p:nvSpPr>
            <p:spPr bwMode="auto">
              <a:xfrm>
                <a:off x="2266" y="1589"/>
                <a:ext cx="46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Crops</a:t>
                </a:r>
                <a:endParaRPr lang="en-US" altLang="x-none"/>
              </a:p>
            </p:txBody>
          </p:sp>
          <p:sp>
            <p:nvSpPr>
              <p:cNvPr id="6540" name="Rectangle 46"/>
              <p:cNvSpPr>
                <a:spLocks noChangeArrowheads="1"/>
              </p:cNvSpPr>
              <p:nvPr/>
            </p:nvSpPr>
            <p:spPr bwMode="auto">
              <a:xfrm>
                <a:off x="2726" y="1589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541" name="Rectangle 47"/>
              <p:cNvSpPr>
                <a:spLocks noChangeArrowheads="1"/>
              </p:cNvSpPr>
              <p:nvPr/>
            </p:nvSpPr>
            <p:spPr bwMode="auto">
              <a:xfrm>
                <a:off x="2875" y="1589"/>
                <a:ext cx="4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Forest</a:t>
                </a:r>
                <a:endParaRPr lang="en-US" altLang="x-none"/>
              </a:p>
            </p:txBody>
          </p:sp>
          <p:sp>
            <p:nvSpPr>
              <p:cNvPr id="6542" name="Rectangle 48"/>
              <p:cNvSpPr>
                <a:spLocks noChangeArrowheads="1"/>
              </p:cNvSpPr>
              <p:nvPr/>
            </p:nvSpPr>
            <p:spPr bwMode="auto">
              <a:xfrm>
                <a:off x="3363" y="1589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543" name="Rectangle 49"/>
              <p:cNvSpPr>
                <a:spLocks noChangeArrowheads="1"/>
              </p:cNvSpPr>
              <p:nvPr/>
            </p:nvSpPr>
            <p:spPr bwMode="auto">
              <a:xfrm>
                <a:off x="3485" y="1589"/>
                <a:ext cx="6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Wetland</a:t>
                </a:r>
                <a:endParaRPr lang="en-US" altLang="x-none"/>
              </a:p>
            </p:txBody>
          </p:sp>
          <p:sp>
            <p:nvSpPr>
              <p:cNvPr id="6544" name="Rectangle 50"/>
              <p:cNvSpPr>
                <a:spLocks noChangeArrowheads="1"/>
              </p:cNvSpPr>
              <p:nvPr/>
            </p:nvSpPr>
            <p:spPr bwMode="auto">
              <a:xfrm>
                <a:off x="4104" y="1589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545" name="Rectangle 51"/>
              <p:cNvSpPr>
                <a:spLocks noChangeArrowheads="1"/>
              </p:cNvSpPr>
              <p:nvPr/>
            </p:nvSpPr>
            <p:spPr bwMode="auto">
              <a:xfrm>
                <a:off x="4202" y="1589"/>
                <a:ext cx="4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Water</a:t>
                </a:r>
                <a:endParaRPr lang="en-US" altLang="x-none"/>
              </a:p>
            </p:txBody>
          </p:sp>
          <p:sp>
            <p:nvSpPr>
              <p:cNvPr id="6546" name="Rectangle 52"/>
              <p:cNvSpPr>
                <a:spLocks noChangeArrowheads="1"/>
              </p:cNvSpPr>
              <p:nvPr/>
            </p:nvSpPr>
            <p:spPr bwMode="auto">
              <a:xfrm>
                <a:off x="4645" y="1589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547" name="Rectangle 53"/>
              <p:cNvSpPr>
                <a:spLocks noChangeArrowheads="1"/>
              </p:cNvSpPr>
              <p:nvPr/>
            </p:nvSpPr>
            <p:spPr bwMode="auto">
              <a:xfrm>
                <a:off x="4848" y="1589"/>
                <a:ext cx="46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Urban</a:t>
                </a:r>
                <a:endParaRPr lang="en-US" altLang="x-none"/>
              </a:p>
            </p:txBody>
          </p:sp>
          <p:sp>
            <p:nvSpPr>
              <p:cNvPr id="6548" name="Rectangle 54"/>
              <p:cNvSpPr>
                <a:spLocks noChangeArrowheads="1"/>
              </p:cNvSpPr>
              <p:nvPr/>
            </p:nvSpPr>
            <p:spPr bwMode="auto">
              <a:xfrm>
                <a:off x="5308" y="1589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549" name="Rectangle 55"/>
              <p:cNvSpPr>
                <a:spLocks noChangeArrowheads="1"/>
              </p:cNvSpPr>
              <p:nvPr/>
            </p:nvSpPr>
            <p:spPr bwMode="auto">
              <a:xfrm>
                <a:off x="585" y="153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50" name="Line 56"/>
              <p:cNvSpPr>
                <a:spLocks noChangeShapeType="1"/>
              </p:cNvSpPr>
              <p:nvPr/>
            </p:nvSpPr>
            <p:spPr bwMode="auto">
              <a:xfrm>
                <a:off x="585" y="1532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1" name="Line 57"/>
              <p:cNvSpPr>
                <a:spLocks noChangeShapeType="1"/>
              </p:cNvSpPr>
              <p:nvPr/>
            </p:nvSpPr>
            <p:spPr bwMode="auto">
              <a:xfrm>
                <a:off x="585" y="153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2" name="Rectangle 58"/>
              <p:cNvSpPr>
                <a:spLocks noChangeArrowheads="1"/>
              </p:cNvSpPr>
              <p:nvPr/>
            </p:nvSpPr>
            <p:spPr bwMode="auto">
              <a:xfrm>
                <a:off x="589" y="1532"/>
                <a:ext cx="73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53" name="Line 59"/>
              <p:cNvSpPr>
                <a:spLocks noChangeShapeType="1"/>
              </p:cNvSpPr>
              <p:nvPr/>
            </p:nvSpPr>
            <p:spPr bwMode="auto">
              <a:xfrm>
                <a:off x="589" y="1532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" name="Rectangle 60"/>
              <p:cNvSpPr>
                <a:spLocks noChangeArrowheads="1"/>
              </p:cNvSpPr>
              <p:nvPr/>
            </p:nvSpPr>
            <p:spPr bwMode="auto">
              <a:xfrm>
                <a:off x="1324" y="153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55" name="Line 61"/>
              <p:cNvSpPr>
                <a:spLocks noChangeShapeType="1"/>
              </p:cNvSpPr>
              <p:nvPr/>
            </p:nvSpPr>
            <p:spPr bwMode="auto">
              <a:xfrm>
                <a:off x="1324" y="1532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" name="Line 62"/>
              <p:cNvSpPr>
                <a:spLocks noChangeShapeType="1"/>
              </p:cNvSpPr>
              <p:nvPr/>
            </p:nvSpPr>
            <p:spPr bwMode="auto">
              <a:xfrm>
                <a:off x="1324" y="153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" name="Rectangle 63"/>
              <p:cNvSpPr>
                <a:spLocks noChangeArrowheads="1"/>
              </p:cNvSpPr>
              <p:nvPr/>
            </p:nvSpPr>
            <p:spPr bwMode="auto">
              <a:xfrm>
                <a:off x="1328" y="1532"/>
                <a:ext cx="89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58" name="Line 64"/>
              <p:cNvSpPr>
                <a:spLocks noChangeShapeType="1"/>
              </p:cNvSpPr>
              <p:nvPr/>
            </p:nvSpPr>
            <p:spPr bwMode="auto">
              <a:xfrm>
                <a:off x="1328" y="1532"/>
                <a:ext cx="89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9" name="Rectangle 65"/>
              <p:cNvSpPr>
                <a:spLocks noChangeArrowheads="1"/>
              </p:cNvSpPr>
              <p:nvPr/>
            </p:nvSpPr>
            <p:spPr bwMode="auto">
              <a:xfrm>
                <a:off x="2221" y="153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60" name="Line 66"/>
              <p:cNvSpPr>
                <a:spLocks noChangeShapeType="1"/>
              </p:cNvSpPr>
              <p:nvPr/>
            </p:nvSpPr>
            <p:spPr bwMode="auto">
              <a:xfrm>
                <a:off x="2221" y="1532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" name="Line 67"/>
              <p:cNvSpPr>
                <a:spLocks noChangeShapeType="1"/>
              </p:cNvSpPr>
              <p:nvPr/>
            </p:nvSpPr>
            <p:spPr bwMode="auto">
              <a:xfrm>
                <a:off x="2221" y="153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2" name="Rectangle 68"/>
              <p:cNvSpPr>
                <a:spLocks noChangeArrowheads="1"/>
              </p:cNvSpPr>
              <p:nvPr/>
            </p:nvSpPr>
            <p:spPr bwMode="auto">
              <a:xfrm>
                <a:off x="2225" y="1532"/>
                <a:ext cx="60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63" name="Line 69"/>
              <p:cNvSpPr>
                <a:spLocks noChangeShapeType="1"/>
              </p:cNvSpPr>
              <p:nvPr/>
            </p:nvSpPr>
            <p:spPr bwMode="auto">
              <a:xfrm>
                <a:off x="2225" y="1532"/>
                <a:ext cx="6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4" name="Rectangle 70"/>
              <p:cNvSpPr>
                <a:spLocks noChangeArrowheads="1"/>
              </p:cNvSpPr>
              <p:nvPr/>
            </p:nvSpPr>
            <p:spPr bwMode="auto">
              <a:xfrm>
                <a:off x="2830" y="153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65" name="Line 71"/>
              <p:cNvSpPr>
                <a:spLocks noChangeShapeType="1"/>
              </p:cNvSpPr>
              <p:nvPr/>
            </p:nvSpPr>
            <p:spPr bwMode="auto">
              <a:xfrm>
                <a:off x="2830" y="1532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6" name="Line 72"/>
              <p:cNvSpPr>
                <a:spLocks noChangeShapeType="1"/>
              </p:cNvSpPr>
              <p:nvPr/>
            </p:nvSpPr>
            <p:spPr bwMode="auto">
              <a:xfrm>
                <a:off x="2830" y="153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" name="Rectangle 73"/>
              <p:cNvSpPr>
                <a:spLocks noChangeArrowheads="1"/>
              </p:cNvSpPr>
              <p:nvPr/>
            </p:nvSpPr>
            <p:spPr bwMode="auto">
              <a:xfrm>
                <a:off x="2834" y="1532"/>
                <a:ext cx="60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68" name="Line 74"/>
              <p:cNvSpPr>
                <a:spLocks noChangeShapeType="1"/>
              </p:cNvSpPr>
              <p:nvPr/>
            </p:nvSpPr>
            <p:spPr bwMode="auto">
              <a:xfrm>
                <a:off x="2834" y="1532"/>
                <a:ext cx="6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9" name="Rectangle 75"/>
              <p:cNvSpPr>
                <a:spLocks noChangeArrowheads="1"/>
              </p:cNvSpPr>
              <p:nvPr/>
            </p:nvSpPr>
            <p:spPr bwMode="auto">
              <a:xfrm>
                <a:off x="3440" y="153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70" name="Line 76"/>
              <p:cNvSpPr>
                <a:spLocks noChangeShapeType="1"/>
              </p:cNvSpPr>
              <p:nvPr/>
            </p:nvSpPr>
            <p:spPr bwMode="auto">
              <a:xfrm>
                <a:off x="3440" y="1532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1" name="Line 77"/>
              <p:cNvSpPr>
                <a:spLocks noChangeShapeType="1"/>
              </p:cNvSpPr>
              <p:nvPr/>
            </p:nvSpPr>
            <p:spPr bwMode="auto">
              <a:xfrm>
                <a:off x="3440" y="153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2" name="Rectangle 78"/>
              <p:cNvSpPr>
                <a:spLocks noChangeArrowheads="1"/>
              </p:cNvSpPr>
              <p:nvPr/>
            </p:nvSpPr>
            <p:spPr bwMode="auto">
              <a:xfrm>
                <a:off x="3444" y="1532"/>
                <a:ext cx="7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73" name="Line 79"/>
              <p:cNvSpPr>
                <a:spLocks noChangeShapeType="1"/>
              </p:cNvSpPr>
              <p:nvPr/>
            </p:nvSpPr>
            <p:spPr bwMode="auto">
              <a:xfrm>
                <a:off x="3444" y="1532"/>
                <a:ext cx="7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4" name="Rectangle 80"/>
              <p:cNvSpPr>
                <a:spLocks noChangeArrowheads="1"/>
              </p:cNvSpPr>
              <p:nvPr/>
            </p:nvSpPr>
            <p:spPr bwMode="auto">
              <a:xfrm>
                <a:off x="4157" y="153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75" name="Line 81"/>
              <p:cNvSpPr>
                <a:spLocks noChangeShapeType="1"/>
              </p:cNvSpPr>
              <p:nvPr/>
            </p:nvSpPr>
            <p:spPr bwMode="auto">
              <a:xfrm>
                <a:off x="4157" y="1532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6" name="Line 82"/>
              <p:cNvSpPr>
                <a:spLocks noChangeShapeType="1"/>
              </p:cNvSpPr>
              <p:nvPr/>
            </p:nvSpPr>
            <p:spPr bwMode="auto">
              <a:xfrm>
                <a:off x="4157" y="153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7" name="Rectangle 83"/>
              <p:cNvSpPr>
                <a:spLocks noChangeArrowheads="1"/>
              </p:cNvSpPr>
              <p:nvPr/>
            </p:nvSpPr>
            <p:spPr bwMode="auto">
              <a:xfrm>
                <a:off x="4161" y="1532"/>
                <a:ext cx="64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78" name="Line 84"/>
              <p:cNvSpPr>
                <a:spLocks noChangeShapeType="1"/>
              </p:cNvSpPr>
              <p:nvPr/>
            </p:nvSpPr>
            <p:spPr bwMode="auto">
              <a:xfrm>
                <a:off x="4161" y="1532"/>
                <a:ext cx="6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9" name="Rectangle 85"/>
              <p:cNvSpPr>
                <a:spLocks noChangeArrowheads="1"/>
              </p:cNvSpPr>
              <p:nvPr/>
            </p:nvSpPr>
            <p:spPr bwMode="auto">
              <a:xfrm>
                <a:off x="4803" y="153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80" name="Line 86"/>
              <p:cNvSpPr>
                <a:spLocks noChangeShapeType="1"/>
              </p:cNvSpPr>
              <p:nvPr/>
            </p:nvSpPr>
            <p:spPr bwMode="auto">
              <a:xfrm>
                <a:off x="4803" y="1532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1" name="Line 87"/>
              <p:cNvSpPr>
                <a:spLocks noChangeShapeType="1"/>
              </p:cNvSpPr>
              <p:nvPr/>
            </p:nvSpPr>
            <p:spPr bwMode="auto">
              <a:xfrm>
                <a:off x="4803" y="153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2" name="Rectangle 88"/>
              <p:cNvSpPr>
                <a:spLocks noChangeArrowheads="1"/>
              </p:cNvSpPr>
              <p:nvPr/>
            </p:nvSpPr>
            <p:spPr bwMode="auto">
              <a:xfrm>
                <a:off x="4807" y="1532"/>
                <a:ext cx="6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83" name="Line 89"/>
              <p:cNvSpPr>
                <a:spLocks noChangeShapeType="1"/>
              </p:cNvSpPr>
              <p:nvPr/>
            </p:nvSpPr>
            <p:spPr bwMode="auto">
              <a:xfrm>
                <a:off x="4807" y="1532"/>
                <a:ext cx="6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4" name="Rectangle 90"/>
              <p:cNvSpPr>
                <a:spLocks noChangeArrowheads="1"/>
              </p:cNvSpPr>
              <p:nvPr/>
            </p:nvSpPr>
            <p:spPr bwMode="auto">
              <a:xfrm>
                <a:off x="5447" y="153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85" name="Line 91"/>
              <p:cNvSpPr>
                <a:spLocks noChangeShapeType="1"/>
              </p:cNvSpPr>
              <p:nvPr/>
            </p:nvSpPr>
            <p:spPr bwMode="auto">
              <a:xfrm>
                <a:off x="5447" y="1532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6" name="Line 92"/>
              <p:cNvSpPr>
                <a:spLocks noChangeShapeType="1"/>
              </p:cNvSpPr>
              <p:nvPr/>
            </p:nvSpPr>
            <p:spPr bwMode="auto">
              <a:xfrm>
                <a:off x="5447" y="153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7" name="Rectangle 93"/>
              <p:cNvSpPr>
                <a:spLocks noChangeArrowheads="1"/>
              </p:cNvSpPr>
              <p:nvPr/>
            </p:nvSpPr>
            <p:spPr bwMode="auto">
              <a:xfrm>
                <a:off x="585" y="1536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88" name="Line 94"/>
              <p:cNvSpPr>
                <a:spLocks noChangeShapeType="1"/>
              </p:cNvSpPr>
              <p:nvPr/>
            </p:nvSpPr>
            <p:spPr bwMode="auto">
              <a:xfrm>
                <a:off x="585" y="1536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9" name="Rectangle 95"/>
              <p:cNvSpPr>
                <a:spLocks noChangeArrowheads="1"/>
              </p:cNvSpPr>
              <p:nvPr/>
            </p:nvSpPr>
            <p:spPr bwMode="auto">
              <a:xfrm>
                <a:off x="1324" y="1536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90" name="Line 96"/>
              <p:cNvSpPr>
                <a:spLocks noChangeShapeType="1"/>
              </p:cNvSpPr>
              <p:nvPr/>
            </p:nvSpPr>
            <p:spPr bwMode="auto">
              <a:xfrm>
                <a:off x="1324" y="1536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1" name="Rectangle 97"/>
              <p:cNvSpPr>
                <a:spLocks noChangeArrowheads="1"/>
              </p:cNvSpPr>
              <p:nvPr/>
            </p:nvSpPr>
            <p:spPr bwMode="auto">
              <a:xfrm>
                <a:off x="2221" y="1536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92" name="Line 98"/>
              <p:cNvSpPr>
                <a:spLocks noChangeShapeType="1"/>
              </p:cNvSpPr>
              <p:nvPr/>
            </p:nvSpPr>
            <p:spPr bwMode="auto">
              <a:xfrm>
                <a:off x="2221" y="1536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3" name="Rectangle 99"/>
              <p:cNvSpPr>
                <a:spLocks noChangeArrowheads="1"/>
              </p:cNvSpPr>
              <p:nvPr/>
            </p:nvSpPr>
            <p:spPr bwMode="auto">
              <a:xfrm>
                <a:off x="2830" y="1536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94" name="Line 100"/>
              <p:cNvSpPr>
                <a:spLocks noChangeShapeType="1"/>
              </p:cNvSpPr>
              <p:nvPr/>
            </p:nvSpPr>
            <p:spPr bwMode="auto">
              <a:xfrm>
                <a:off x="2830" y="1536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5" name="Rectangle 101"/>
              <p:cNvSpPr>
                <a:spLocks noChangeArrowheads="1"/>
              </p:cNvSpPr>
              <p:nvPr/>
            </p:nvSpPr>
            <p:spPr bwMode="auto">
              <a:xfrm>
                <a:off x="3440" y="1536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96" name="Line 102"/>
              <p:cNvSpPr>
                <a:spLocks noChangeShapeType="1"/>
              </p:cNvSpPr>
              <p:nvPr/>
            </p:nvSpPr>
            <p:spPr bwMode="auto">
              <a:xfrm>
                <a:off x="3440" y="1536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7" name="Rectangle 103"/>
              <p:cNvSpPr>
                <a:spLocks noChangeArrowheads="1"/>
              </p:cNvSpPr>
              <p:nvPr/>
            </p:nvSpPr>
            <p:spPr bwMode="auto">
              <a:xfrm>
                <a:off x="4157" y="1536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98" name="Line 104"/>
              <p:cNvSpPr>
                <a:spLocks noChangeShapeType="1"/>
              </p:cNvSpPr>
              <p:nvPr/>
            </p:nvSpPr>
            <p:spPr bwMode="auto">
              <a:xfrm>
                <a:off x="4157" y="1536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9" name="Rectangle 105"/>
              <p:cNvSpPr>
                <a:spLocks noChangeArrowheads="1"/>
              </p:cNvSpPr>
              <p:nvPr/>
            </p:nvSpPr>
            <p:spPr bwMode="auto">
              <a:xfrm>
                <a:off x="4803" y="1536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00" name="Line 106"/>
              <p:cNvSpPr>
                <a:spLocks noChangeShapeType="1"/>
              </p:cNvSpPr>
              <p:nvPr/>
            </p:nvSpPr>
            <p:spPr bwMode="auto">
              <a:xfrm>
                <a:off x="4803" y="1536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1" name="Rectangle 107"/>
              <p:cNvSpPr>
                <a:spLocks noChangeArrowheads="1"/>
              </p:cNvSpPr>
              <p:nvPr/>
            </p:nvSpPr>
            <p:spPr bwMode="auto">
              <a:xfrm>
                <a:off x="5447" y="1536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02" name="Line 108"/>
              <p:cNvSpPr>
                <a:spLocks noChangeShapeType="1"/>
              </p:cNvSpPr>
              <p:nvPr/>
            </p:nvSpPr>
            <p:spPr bwMode="auto">
              <a:xfrm>
                <a:off x="5447" y="1536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3" name="Rectangle 109"/>
              <p:cNvSpPr>
                <a:spLocks noChangeArrowheads="1"/>
              </p:cNvSpPr>
              <p:nvPr/>
            </p:nvSpPr>
            <p:spPr bwMode="auto">
              <a:xfrm>
                <a:off x="630" y="1881"/>
                <a:ext cx="46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Crops</a:t>
                </a:r>
                <a:endParaRPr lang="en-US" altLang="x-none"/>
              </a:p>
            </p:txBody>
          </p:sp>
          <p:sp>
            <p:nvSpPr>
              <p:cNvPr id="6604" name="Rectangle 110"/>
              <p:cNvSpPr>
                <a:spLocks noChangeArrowheads="1"/>
              </p:cNvSpPr>
              <p:nvPr/>
            </p:nvSpPr>
            <p:spPr bwMode="auto">
              <a:xfrm>
                <a:off x="1091" y="1881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605" name="Rectangle 111"/>
              <p:cNvSpPr>
                <a:spLocks noChangeArrowheads="1"/>
              </p:cNvSpPr>
              <p:nvPr/>
            </p:nvSpPr>
            <p:spPr bwMode="auto">
              <a:xfrm>
                <a:off x="1259" y="1885"/>
                <a:ext cx="48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2000" i="1"/>
                  <a:t>     120</a:t>
                </a:r>
                <a:endParaRPr lang="en-US" altLang="x-none"/>
              </a:p>
            </p:txBody>
          </p:sp>
          <p:sp>
            <p:nvSpPr>
              <p:cNvPr id="6606" name="Rectangle 112"/>
              <p:cNvSpPr>
                <a:spLocks noChangeArrowheads="1"/>
              </p:cNvSpPr>
              <p:nvPr/>
            </p:nvSpPr>
            <p:spPr bwMode="auto">
              <a:xfrm>
                <a:off x="1634" y="188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i="1"/>
                  <a:t> </a:t>
                </a:r>
                <a:endParaRPr lang="en-US" altLang="x-none"/>
              </a:p>
            </p:txBody>
          </p:sp>
          <p:sp>
            <p:nvSpPr>
              <p:cNvPr id="6607" name="Rectangle 113"/>
              <p:cNvSpPr>
                <a:spLocks noChangeArrowheads="1"/>
              </p:cNvSpPr>
              <p:nvPr/>
            </p:nvSpPr>
            <p:spPr bwMode="auto">
              <a:xfrm>
                <a:off x="2266" y="1881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 100</a:t>
                </a:r>
                <a:endParaRPr lang="en-US" altLang="x-none"/>
              </a:p>
            </p:txBody>
          </p:sp>
          <p:sp>
            <p:nvSpPr>
              <p:cNvPr id="6608" name="Rectangle 114"/>
              <p:cNvSpPr>
                <a:spLocks noChangeArrowheads="1"/>
              </p:cNvSpPr>
              <p:nvPr/>
            </p:nvSpPr>
            <p:spPr bwMode="auto">
              <a:xfrm>
                <a:off x="2531" y="1881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609" name="Rectangle 115"/>
              <p:cNvSpPr>
                <a:spLocks noChangeArrowheads="1"/>
              </p:cNvSpPr>
              <p:nvPr/>
            </p:nvSpPr>
            <p:spPr bwMode="auto">
              <a:xfrm>
                <a:off x="2875" y="1885"/>
                <a:ext cx="3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 9</a:t>
                </a:r>
                <a:endParaRPr lang="en-US" altLang="x-none"/>
              </a:p>
            </p:txBody>
          </p:sp>
          <p:sp>
            <p:nvSpPr>
              <p:cNvPr id="6610" name="Rectangle 116"/>
              <p:cNvSpPr>
                <a:spLocks noChangeArrowheads="1"/>
              </p:cNvSpPr>
              <p:nvPr/>
            </p:nvSpPr>
            <p:spPr bwMode="auto">
              <a:xfrm>
                <a:off x="2964" y="188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611" name="Rectangle 117"/>
              <p:cNvSpPr>
                <a:spLocks noChangeArrowheads="1"/>
              </p:cNvSpPr>
              <p:nvPr/>
            </p:nvSpPr>
            <p:spPr bwMode="auto">
              <a:xfrm>
                <a:off x="3485" y="1885"/>
                <a:ext cx="3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  3</a:t>
                </a:r>
                <a:endParaRPr lang="en-US" altLang="x-none"/>
              </a:p>
            </p:txBody>
          </p:sp>
          <p:sp>
            <p:nvSpPr>
              <p:cNvPr id="6612" name="Rectangle 118"/>
              <p:cNvSpPr>
                <a:spLocks noChangeArrowheads="1"/>
              </p:cNvSpPr>
              <p:nvPr/>
            </p:nvSpPr>
            <p:spPr bwMode="auto">
              <a:xfrm>
                <a:off x="3573" y="188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613" name="Rectangle 119"/>
              <p:cNvSpPr>
                <a:spLocks noChangeArrowheads="1"/>
              </p:cNvSpPr>
              <p:nvPr/>
            </p:nvSpPr>
            <p:spPr bwMode="auto">
              <a:xfrm>
                <a:off x="4202" y="1885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--</a:t>
                </a:r>
                <a:endParaRPr lang="en-US" altLang="x-none"/>
              </a:p>
            </p:txBody>
          </p:sp>
          <p:sp>
            <p:nvSpPr>
              <p:cNvPr id="6614" name="Rectangle 120"/>
              <p:cNvSpPr>
                <a:spLocks noChangeArrowheads="1"/>
              </p:cNvSpPr>
              <p:nvPr/>
            </p:nvSpPr>
            <p:spPr bwMode="auto">
              <a:xfrm>
                <a:off x="4308" y="188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615" name="Rectangle 121"/>
              <p:cNvSpPr>
                <a:spLocks noChangeArrowheads="1"/>
              </p:cNvSpPr>
              <p:nvPr/>
            </p:nvSpPr>
            <p:spPr bwMode="auto">
              <a:xfrm>
                <a:off x="4848" y="1885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8</a:t>
                </a:r>
                <a:endParaRPr lang="en-US" altLang="x-none"/>
              </a:p>
            </p:txBody>
          </p:sp>
          <p:sp>
            <p:nvSpPr>
              <p:cNvPr id="6616" name="Rectangle 122"/>
              <p:cNvSpPr>
                <a:spLocks noChangeArrowheads="1"/>
              </p:cNvSpPr>
              <p:nvPr/>
            </p:nvSpPr>
            <p:spPr bwMode="auto">
              <a:xfrm>
                <a:off x="4936" y="188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617" name="Rectangle 123"/>
              <p:cNvSpPr>
                <a:spLocks noChangeArrowheads="1"/>
              </p:cNvSpPr>
              <p:nvPr/>
            </p:nvSpPr>
            <p:spPr bwMode="auto">
              <a:xfrm>
                <a:off x="585" y="182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18" name="Line 124"/>
              <p:cNvSpPr>
                <a:spLocks noChangeShapeType="1"/>
              </p:cNvSpPr>
              <p:nvPr/>
            </p:nvSpPr>
            <p:spPr bwMode="auto">
              <a:xfrm>
                <a:off x="585" y="182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9" name="Line 125"/>
              <p:cNvSpPr>
                <a:spLocks noChangeShapeType="1"/>
              </p:cNvSpPr>
              <p:nvPr/>
            </p:nvSpPr>
            <p:spPr bwMode="auto">
              <a:xfrm>
                <a:off x="585" y="182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0" name="Rectangle 126"/>
              <p:cNvSpPr>
                <a:spLocks noChangeArrowheads="1"/>
              </p:cNvSpPr>
              <p:nvPr/>
            </p:nvSpPr>
            <p:spPr bwMode="auto">
              <a:xfrm>
                <a:off x="589" y="1823"/>
                <a:ext cx="73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21" name="Line 127"/>
              <p:cNvSpPr>
                <a:spLocks noChangeShapeType="1"/>
              </p:cNvSpPr>
              <p:nvPr/>
            </p:nvSpPr>
            <p:spPr bwMode="auto">
              <a:xfrm>
                <a:off x="589" y="1823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2" name="Rectangle 128"/>
              <p:cNvSpPr>
                <a:spLocks noChangeArrowheads="1"/>
              </p:cNvSpPr>
              <p:nvPr/>
            </p:nvSpPr>
            <p:spPr bwMode="auto">
              <a:xfrm>
                <a:off x="1324" y="182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23" name="Line 129"/>
              <p:cNvSpPr>
                <a:spLocks noChangeShapeType="1"/>
              </p:cNvSpPr>
              <p:nvPr/>
            </p:nvSpPr>
            <p:spPr bwMode="auto">
              <a:xfrm>
                <a:off x="1324" y="182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4" name="Line 130"/>
              <p:cNvSpPr>
                <a:spLocks noChangeShapeType="1"/>
              </p:cNvSpPr>
              <p:nvPr/>
            </p:nvSpPr>
            <p:spPr bwMode="auto">
              <a:xfrm>
                <a:off x="1324" y="182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5" name="Rectangle 131"/>
              <p:cNvSpPr>
                <a:spLocks noChangeArrowheads="1"/>
              </p:cNvSpPr>
              <p:nvPr/>
            </p:nvSpPr>
            <p:spPr bwMode="auto">
              <a:xfrm>
                <a:off x="1328" y="1823"/>
                <a:ext cx="89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26" name="Line 132"/>
              <p:cNvSpPr>
                <a:spLocks noChangeShapeType="1"/>
              </p:cNvSpPr>
              <p:nvPr/>
            </p:nvSpPr>
            <p:spPr bwMode="auto">
              <a:xfrm>
                <a:off x="1328" y="1823"/>
                <a:ext cx="89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7" name="Rectangle 133"/>
              <p:cNvSpPr>
                <a:spLocks noChangeArrowheads="1"/>
              </p:cNvSpPr>
              <p:nvPr/>
            </p:nvSpPr>
            <p:spPr bwMode="auto">
              <a:xfrm>
                <a:off x="2221" y="182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28" name="Line 134"/>
              <p:cNvSpPr>
                <a:spLocks noChangeShapeType="1"/>
              </p:cNvSpPr>
              <p:nvPr/>
            </p:nvSpPr>
            <p:spPr bwMode="auto">
              <a:xfrm>
                <a:off x="2221" y="182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9" name="Line 135"/>
              <p:cNvSpPr>
                <a:spLocks noChangeShapeType="1"/>
              </p:cNvSpPr>
              <p:nvPr/>
            </p:nvSpPr>
            <p:spPr bwMode="auto">
              <a:xfrm>
                <a:off x="2221" y="182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0" name="Rectangle 136"/>
              <p:cNvSpPr>
                <a:spLocks noChangeArrowheads="1"/>
              </p:cNvSpPr>
              <p:nvPr/>
            </p:nvSpPr>
            <p:spPr bwMode="auto">
              <a:xfrm>
                <a:off x="2225" y="1823"/>
                <a:ext cx="60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31" name="Line 137"/>
              <p:cNvSpPr>
                <a:spLocks noChangeShapeType="1"/>
              </p:cNvSpPr>
              <p:nvPr/>
            </p:nvSpPr>
            <p:spPr bwMode="auto">
              <a:xfrm>
                <a:off x="2225" y="1823"/>
                <a:ext cx="6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2" name="Rectangle 138"/>
              <p:cNvSpPr>
                <a:spLocks noChangeArrowheads="1"/>
              </p:cNvSpPr>
              <p:nvPr/>
            </p:nvSpPr>
            <p:spPr bwMode="auto">
              <a:xfrm>
                <a:off x="2830" y="182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33" name="Line 139"/>
              <p:cNvSpPr>
                <a:spLocks noChangeShapeType="1"/>
              </p:cNvSpPr>
              <p:nvPr/>
            </p:nvSpPr>
            <p:spPr bwMode="auto">
              <a:xfrm>
                <a:off x="2830" y="182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4" name="Line 140"/>
              <p:cNvSpPr>
                <a:spLocks noChangeShapeType="1"/>
              </p:cNvSpPr>
              <p:nvPr/>
            </p:nvSpPr>
            <p:spPr bwMode="auto">
              <a:xfrm>
                <a:off x="2830" y="182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5" name="Rectangle 141"/>
              <p:cNvSpPr>
                <a:spLocks noChangeArrowheads="1"/>
              </p:cNvSpPr>
              <p:nvPr/>
            </p:nvSpPr>
            <p:spPr bwMode="auto">
              <a:xfrm>
                <a:off x="2834" y="1823"/>
                <a:ext cx="60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36" name="Line 142"/>
              <p:cNvSpPr>
                <a:spLocks noChangeShapeType="1"/>
              </p:cNvSpPr>
              <p:nvPr/>
            </p:nvSpPr>
            <p:spPr bwMode="auto">
              <a:xfrm>
                <a:off x="2834" y="1823"/>
                <a:ext cx="6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7" name="Rectangle 143"/>
              <p:cNvSpPr>
                <a:spLocks noChangeArrowheads="1"/>
              </p:cNvSpPr>
              <p:nvPr/>
            </p:nvSpPr>
            <p:spPr bwMode="auto">
              <a:xfrm>
                <a:off x="3440" y="182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38" name="Line 144"/>
              <p:cNvSpPr>
                <a:spLocks noChangeShapeType="1"/>
              </p:cNvSpPr>
              <p:nvPr/>
            </p:nvSpPr>
            <p:spPr bwMode="auto">
              <a:xfrm>
                <a:off x="3440" y="182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9" name="Line 145"/>
              <p:cNvSpPr>
                <a:spLocks noChangeShapeType="1"/>
              </p:cNvSpPr>
              <p:nvPr/>
            </p:nvSpPr>
            <p:spPr bwMode="auto">
              <a:xfrm>
                <a:off x="3440" y="182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0" name="Rectangle 146"/>
              <p:cNvSpPr>
                <a:spLocks noChangeArrowheads="1"/>
              </p:cNvSpPr>
              <p:nvPr/>
            </p:nvSpPr>
            <p:spPr bwMode="auto">
              <a:xfrm>
                <a:off x="3444" y="1823"/>
                <a:ext cx="7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41" name="Line 147"/>
              <p:cNvSpPr>
                <a:spLocks noChangeShapeType="1"/>
              </p:cNvSpPr>
              <p:nvPr/>
            </p:nvSpPr>
            <p:spPr bwMode="auto">
              <a:xfrm>
                <a:off x="3444" y="1823"/>
                <a:ext cx="7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2" name="Rectangle 148"/>
              <p:cNvSpPr>
                <a:spLocks noChangeArrowheads="1"/>
              </p:cNvSpPr>
              <p:nvPr/>
            </p:nvSpPr>
            <p:spPr bwMode="auto">
              <a:xfrm>
                <a:off x="4157" y="182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43" name="Line 149"/>
              <p:cNvSpPr>
                <a:spLocks noChangeShapeType="1"/>
              </p:cNvSpPr>
              <p:nvPr/>
            </p:nvSpPr>
            <p:spPr bwMode="auto">
              <a:xfrm>
                <a:off x="4157" y="182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4" name="Line 150"/>
              <p:cNvSpPr>
                <a:spLocks noChangeShapeType="1"/>
              </p:cNvSpPr>
              <p:nvPr/>
            </p:nvSpPr>
            <p:spPr bwMode="auto">
              <a:xfrm>
                <a:off x="4157" y="182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5" name="Rectangle 151"/>
              <p:cNvSpPr>
                <a:spLocks noChangeArrowheads="1"/>
              </p:cNvSpPr>
              <p:nvPr/>
            </p:nvSpPr>
            <p:spPr bwMode="auto">
              <a:xfrm>
                <a:off x="4161" y="1823"/>
                <a:ext cx="64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46" name="Line 152"/>
              <p:cNvSpPr>
                <a:spLocks noChangeShapeType="1"/>
              </p:cNvSpPr>
              <p:nvPr/>
            </p:nvSpPr>
            <p:spPr bwMode="auto">
              <a:xfrm>
                <a:off x="4161" y="1823"/>
                <a:ext cx="6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7" name="Rectangle 153"/>
              <p:cNvSpPr>
                <a:spLocks noChangeArrowheads="1"/>
              </p:cNvSpPr>
              <p:nvPr/>
            </p:nvSpPr>
            <p:spPr bwMode="auto">
              <a:xfrm>
                <a:off x="4803" y="182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48" name="Line 154"/>
              <p:cNvSpPr>
                <a:spLocks noChangeShapeType="1"/>
              </p:cNvSpPr>
              <p:nvPr/>
            </p:nvSpPr>
            <p:spPr bwMode="auto">
              <a:xfrm>
                <a:off x="4803" y="182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9" name="Line 155"/>
              <p:cNvSpPr>
                <a:spLocks noChangeShapeType="1"/>
              </p:cNvSpPr>
              <p:nvPr/>
            </p:nvSpPr>
            <p:spPr bwMode="auto">
              <a:xfrm>
                <a:off x="4803" y="182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0" name="Rectangle 156"/>
              <p:cNvSpPr>
                <a:spLocks noChangeArrowheads="1"/>
              </p:cNvSpPr>
              <p:nvPr/>
            </p:nvSpPr>
            <p:spPr bwMode="auto">
              <a:xfrm>
                <a:off x="4807" y="1823"/>
                <a:ext cx="6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51" name="Line 157"/>
              <p:cNvSpPr>
                <a:spLocks noChangeShapeType="1"/>
              </p:cNvSpPr>
              <p:nvPr/>
            </p:nvSpPr>
            <p:spPr bwMode="auto">
              <a:xfrm>
                <a:off x="4807" y="1823"/>
                <a:ext cx="6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2" name="Rectangle 158"/>
              <p:cNvSpPr>
                <a:spLocks noChangeArrowheads="1"/>
              </p:cNvSpPr>
              <p:nvPr/>
            </p:nvSpPr>
            <p:spPr bwMode="auto">
              <a:xfrm>
                <a:off x="5447" y="182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53" name="Line 159"/>
              <p:cNvSpPr>
                <a:spLocks noChangeShapeType="1"/>
              </p:cNvSpPr>
              <p:nvPr/>
            </p:nvSpPr>
            <p:spPr bwMode="auto">
              <a:xfrm>
                <a:off x="5447" y="182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4" name="Line 160"/>
              <p:cNvSpPr>
                <a:spLocks noChangeShapeType="1"/>
              </p:cNvSpPr>
              <p:nvPr/>
            </p:nvSpPr>
            <p:spPr bwMode="auto">
              <a:xfrm>
                <a:off x="5447" y="182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5" name="Rectangle 161"/>
              <p:cNvSpPr>
                <a:spLocks noChangeArrowheads="1"/>
              </p:cNvSpPr>
              <p:nvPr/>
            </p:nvSpPr>
            <p:spPr bwMode="auto">
              <a:xfrm>
                <a:off x="585" y="1827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56" name="Line 162"/>
              <p:cNvSpPr>
                <a:spLocks noChangeShapeType="1"/>
              </p:cNvSpPr>
              <p:nvPr/>
            </p:nvSpPr>
            <p:spPr bwMode="auto">
              <a:xfrm>
                <a:off x="585" y="1827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" name="Rectangle 163"/>
              <p:cNvSpPr>
                <a:spLocks noChangeArrowheads="1"/>
              </p:cNvSpPr>
              <p:nvPr/>
            </p:nvSpPr>
            <p:spPr bwMode="auto">
              <a:xfrm>
                <a:off x="1324" y="1827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58" name="Line 164"/>
              <p:cNvSpPr>
                <a:spLocks noChangeShapeType="1"/>
              </p:cNvSpPr>
              <p:nvPr/>
            </p:nvSpPr>
            <p:spPr bwMode="auto">
              <a:xfrm>
                <a:off x="1324" y="1827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" name="Rectangle 165"/>
              <p:cNvSpPr>
                <a:spLocks noChangeArrowheads="1"/>
              </p:cNvSpPr>
              <p:nvPr/>
            </p:nvSpPr>
            <p:spPr bwMode="auto">
              <a:xfrm>
                <a:off x="2221" y="1827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60" name="Line 166"/>
              <p:cNvSpPr>
                <a:spLocks noChangeShapeType="1"/>
              </p:cNvSpPr>
              <p:nvPr/>
            </p:nvSpPr>
            <p:spPr bwMode="auto">
              <a:xfrm>
                <a:off x="2221" y="1827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1" name="Rectangle 167"/>
              <p:cNvSpPr>
                <a:spLocks noChangeArrowheads="1"/>
              </p:cNvSpPr>
              <p:nvPr/>
            </p:nvSpPr>
            <p:spPr bwMode="auto">
              <a:xfrm>
                <a:off x="2830" y="1827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62" name="Line 168"/>
              <p:cNvSpPr>
                <a:spLocks noChangeShapeType="1"/>
              </p:cNvSpPr>
              <p:nvPr/>
            </p:nvSpPr>
            <p:spPr bwMode="auto">
              <a:xfrm>
                <a:off x="2830" y="1827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" name="Rectangle 169"/>
              <p:cNvSpPr>
                <a:spLocks noChangeArrowheads="1"/>
              </p:cNvSpPr>
              <p:nvPr/>
            </p:nvSpPr>
            <p:spPr bwMode="auto">
              <a:xfrm>
                <a:off x="3440" y="1827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64" name="Line 170"/>
              <p:cNvSpPr>
                <a:spLocks noChangeShapeType="1"/>
              </p:cNvSpPr>
              <p:nvPr/>
            </p:nvSpPr>
            <p:spPr bwMode="auto">
              <a:xfrm>
                <a:off x="3440" y="1827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5" name="Rectangle 171"/>
              <p:cNvSpPr>
                <a:spLocks noChangeArrowheads="1"/>
              </p:cNvSpPr>
              <p:nvPr/>
            </p:nvSpPr>
            <p:spPr bwMode="auto">
              <a:xfrm>
                <a:off x="4157" y="1827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66" name="Line 172"/>
              <p:cNvSpPr>
                <a:spLocks noChangeShapeType="1"/>
              </p:cNvSpPr>
              <p:nvPr/>
            </p:nvSpPr>
            <p:spPr bwMode="auto">
              <a:xfrm>
                <a:off x="4157" y="1827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7" name="Rectangle 173"/>
              <p:cNvSpPr>
                <a:spLocks noChangeArrowheads="1"/>
              </p:cNvSpPr>
              <p:nvPr/>
            </p:nvSpPr>
            <p:spPr bwMode="auto">
              <a:xfrm>
                <a:off x="4803" y="1827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68" name="Line 174"/>
              <p:cNvSpPr>
                <a:spLocks noChangeShapeType="1"/>
              </p:cNvSpPr>
              <p:nvPr/>
            </p:nvSpPr>
            <p:spPr bwMode="auto">
              <a:xfrm>
                <a:off x="4803" y="1827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9" name="Rectangle 175"/>
              <p:cNvSpPr>
                <a:spLocks noChangeArrowheads="1"/>
              </p:cNvSpPr>
              <p:nvPr/>
            </p:nvSpPr>
            <p:spPr bwMode="auto">
              <a:xfrm>
                <a:off x="5447" y="1827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70" name="Line 176"/>
              <p:cNvSpPr>
                <a:spLocks noChangeShapeType="1"/>
              </p:cNvSpPr>
              <p:nvPr/>
            </p:nvSpPr>
            <p:spPr bwMode="auto">
              <a:xfrm>
                <a:off x="5447" y="1827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1" name="Rectangle 177"/>
              <p:cNvSpPr>
                <a:spLocks noChangeArrowheads="1"/>
              </p:cNvSpPr>
              <p:nvPr/>
            </p:nvSpPr>
            <p:spPr bwMode="auto">
              <a:xfrm>
                <a:off x="630" y="2171"/>
                <a:ext cx="4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 dirty="0"/>
                  <a:t>Forest</a:t>
                </a:r>
                <a:endParaRPr lang="en-US" altLang="x-none" dirty="0"/>
              </a:p>
            </p:txBody>
          </p:sp>
          <p:sp>
            <p:nvSpPr>
              <p:cNvPr id="6672" name="Rectangle 178"/>
              <p:cNvSpPr>
                <a:spLocks noChangeArrowheads="1"/>
              </p:cNvSpPr>
              <p:nvPr/>
            </p:nvSpPr>
            <p:spPr bwMode="auto">
              <a:xfrm>
                <a:off x="1118" y="2171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673" name="Rectangle 179"/>
              <p:cNvSpPr>
                <a:spLocks noChangeArrowheads="1"/>
              </p:cNvSpPr>
              <p:nvPr/>
            </p:nvSpPr>
            <p:spPr bwMode="auto">
              <a:xfrm>
                <a:off x="1369" y="2175"/>
                <a:ext cx="44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i="1"/>
                  <a:t>  150  </a:t>
                </a:r>
                <a:endParaRPr lang="en-US" altLang="x-none"/>
              </a:p>
            </p:txBody>
          </p:sp>
          <p:sp>
            <p:nvSpPr>
              <p:cNvPr id="6674" name="Rectangle 180"/>
              <p:cNvSpPr>
                <a:spLocks noChangeArrowheads="1"/>
              </p:cNvSpPr>
              <p:nvPr/>
            </p:nvSpPr>
            <p:spPr bwMode="auto">
              <a:xfrm>
                <a:off x="1634" y="217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i="1"/>
                  <a:t> </a:t>
                </a:r>
                <a:endParaRPr lang="en-US" altLang="x-none"/>
              </a:p>
            </p:txBody>
          </p:sp>
          <p:sp>
            <p:nvSpPr>
              <p:cNvPr id="6675" name="Rectangle 181"/>
              <p:cNvSpPr>
                <a:spLocks noChangeArrowheads="1"/>
              </p:cNvSpPr>
              <p:nvPr/>
            </p:nvSpPr>
            <p:spPr bwMode="auto">
              <a:xfrm>
                <a:off x="2266" y="2175"/>
                <a:ext cx="35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15</a:t>
                </a:r>
                <a:endParaRPr lang="en-US" altLang="x-none"/>
              </a:p>
            </p:txBody>
          </p:sp>
          <p:sp>
            <p:nvSpPr>
              <p:cNvPr id="6676" name="Rectangle 182"/>
              <p:cNvSpPr>
                <a:spLocks noChangeArrowheads="1"/>
              </p:cNvSpPr>
              <p:nvPr/>
            </p:nvSpPr>
            <p:spPr bwMode="auto">
              <a:xfrm>
                <a:off x="2443" y="217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677" name="Rectangle 183"/>
              <p:cNvSpPr>
                <a:spLocks noChangeArrowheads="1"/>
              </p:cNvSpPr>
              <p:nvPr/>
            </p:nvSpPr>
            <p:spPr bwMode="auto">
              <a:xfrm>
                <a:off x="2875" y="2171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 105</a:t>
                </a:r>
                <a:endParaRPr lang="en-US" altLang="x-none"/>
              </a:p>
            </p:txBody>
          </p:sp>
          <p:sp>
            <p:nvSpPr>
              <p:cNvPr id="6678" name="Rectangle 184"/>
              <p:cNvSpPr>
                <a:spLocks noChangeArrowheads="1"/>
              </p:cNvSpPr>
              <p:nvPr/>
            </p:nvSpPr>
            <p:spPr bwMode="auto">
              <a:xfrm>
                <a:off x="3141" y="2171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679" name="Rectangle 185"/>
              <p:cNvSpPr>
                <a:spLocks noChangeArrowheads="1"/>
              </p:cNvSpPr>
              <p:nvPr/>
            </p:nvSpPr>
            <p:spPr bwMode="auto">
              <a:xfrm>
                <a:off x="3485" y="2175"/>
                <a:ext cx="3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  7</a:t>
                </a:r>
                <a:endParaRPr lang="en-US" altLang="x-none"/>
              </a:p>
            </p:txBody>
          </p:sp>
          <p:sp>
            <p:nvSpPr>
              <p:cNvPr id="6680" name="Rectangle 186"/>
              <p:cNvSpPr>
                <a:spLocks noChangeArrowheads="1"/>
              </p:cNvSpPr>
              <p:nvPr/>
            </p:nvSpPr>
            <p:spPr bwMode="auto">
              <a:xfrm>
                <a:off x="3573" y="217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681" name="Rectangle 187"/>
              <p:cNvSpPr>
                <a:spLocks noChangeArrowheads="1"/>
              </p:cNvSpPr>
              <p:nvPr/>
            </p:nvSpPr>
            <p:spPr bwMode="auto">
              <a:xfrm>
                <a:off x="4202" y="2175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3</a:t>
                </a:r>
                <a:endParaRPr lang="en-US" altLang="x-none"/>
              </a:p>
            </p:txBody>
          </p:sp>
          <p:sp>
            <p:nvSpPr>
              <p:cNvPr id="6682" name="Rectangle 188"/>
              <p:cNvSpPr>
                <a:spLocks noChangeArrowheads="1"/>
              </p:cNvSpPr>
              <p:nvPr/>
            </p:nvSpPr>
            <p:spPr bwMode="auto">
              <a:xfrm>
                <a:off x="4291" y="217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683" name="Rectangle 189"/>
              <p:cNvSpPr>
                <a:spLocks noChangeArrowheads="1"/>
              </p:cNvSpPr>
              <p:nvPr/>
            </p:nvSpPr>
            <p:spPr bwMode="auto">
              <a:xfrm>
                <a:off x="4848" y="2175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20</a:t>
                </a:r>
                <a:endParaRPr lang="en-US" altLang="x-none"/>
              </a:p>
            </p:txBody>
          </p:sp>
          <p:sp>
            <p:nvSpPr>
              <p:cNvPr id="6684" name="Rectangle 190"/>
              <p:cNvSpPr>
                <a:spLocks noChangeArrowheads="1"/>
              </p:cNvSpPr>
              <p:nvPr/>
            </p:nvSpPr>
            <p:spPr bwMode="auto">
              <a:xfrm>
                <a:off x="5025" y="2175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685" name="Rectangle 191"/>
              <p:cNvSpPr>
                <a:spLocks noChangeArrowheads="1"/>
              </p:cNvSpPr>
              <p:nvPr/>
            </p:nvSpPr>
            <p:spPr bwMode="auto">
              <a:xfrm>
                <a:off x="585" y="211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86" name="Line 192"/>
              <p:cNvSpPr>
                <a:spLocks noChangeShapeType="1"/>
              </p:cNvSpPr>
              <p:nvPr/>
            </p:nvSpPr>
            <p:spPr bwMode="auto">
              <a:xfrm>
                <a:off x="585" y="211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7" name="Line 193"/>
              <p:cNvSpPr>
                <a:spLocks noChangeShapeType="1"/>
              </p:cNvSpPr>
              <p:nvPr/>
            </p:nvSpPr>
            <p:spPr bwMode="auto">
              <a:xfrm>
                <a:off x="585" y="211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8" name="Rectangle 194"/>
              <p:cNvSpPr>
                <a:spLocks noChangeArrowheads="1"/>
              </p:cNvSpPr>
              <p:nvPr/>
            </p:nvSpPr>
            <p:spPr bwMode="auto">
              <a:xfrm>
                <a:off x="589" y="2114"/>
                <a:ext cx="73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89" name="Line 195"/>
              <p:cNvSpPr>
                <a:spLocks noChangeShapeType="1"/>
              </p:cNvSpPr>
              <p:nvPr/>
            </p:nvSpPr>
            <p:spPr bwMode="auto">
              <a:xfrm>
                <a:off x="589" y="2114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0" name="Rectangle 196"/>
              <p:cNvSpPr>
                <a:spLocks noChangeArrowheads="1"/>
              </p:cNvSpPr>
              <p:nvPr/>
            </p:nvSpPr>
            <p:spPr bwMode="auto">
              <a:xfrm>
                <a:off x="1324" y="211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91" name="Line 197"/>
              <p:cNvSpPr>
                <a:spLocks noChangeShapeType="1"/>
              </p:cNvSpPr>
              <p:nvPr/>
            </p:nvSpPr>
            <p:spPr bwMode="auto">
              <a:xfrm>
                <a:off x="1324" y="211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2" name="Line 198"/>
              <p:cNvSpPr>
                <a:spLocks noChangeShapeType="1"/>
              </p:cNvSpPr>
              <p:nvPr/>
            </p:nvSpPr>
            <p:spPr bwMode="auto">
              <a:xfrm>
                <a:off x="1324" y="211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3" name="Rectangle 199"/>
              <p:cNvSpPr>
                <a:spLocks noChangeArrowheads="1"/>
              </p:cNvSpPr>
              <p:nvPr/>
            </p:nvSpPr>
            <p:spPr bwMode="auto">
              <a:xfrm>
                <a:off x="1328" y="2114"/>
                <a:ext cx="89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94" name="Line 200"/>
              <p:cNvSpPr>
                <a:spLocks noChangeShapeType="1"/>
              </p:cNvSpPr>
              <p:nvPr/>
            </p:nvSpPr>
            <p:spPr bwMode="auto">
              <a:xfrm>
                <a:off x="1328" y="2114"/>
                <a:ext cx="89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5" name="Rectangle 201"/>
              <p:cNvSpPr>
                <a:spLocks noChangeArrowheads="1"/>
              </p:cNvSpPr>
              <p:nvPr/>
            </p:nvSpPr>
            <p:spPr bwMode="auto">
              <a:xfrm>
                <a:off x="2221" y="211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96" name="Line 202"/>
              <p:cNvSpPr>
                <a:spLocks noChangeShapeType="1"/>
              </p:cNvSpPr>
              <p:nvPr/>
            </p:nvSpPr>
            <p:spPr bwMode="auto">
              <a:xfrm>
                <a:off x="2221" y="211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7" name="Line 203"/>
              <p:cNvSpPr>
                <a:spLocks noChangeShapeType="1"/>
              </p:cNvSpPr>
              <p:nvPr/>
            </p:nvSpPr>
            <p:spPr bwMode="auto">
              <a:xfrm>
                <a:off x="2221" y="211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8" name="Rectangle 204"/>
              <p:cNvSpPr>
                <a:spLocks noChangeArrowheads="1"/>
              </p:cNvSpPr>
              <p:nvPr/>
            </p:nvSpPr>
            <p:spPr bwMode="auto">
              <a:xfrm>
                <a:off x="2225" y="2114"/>
                <a:ext cx="60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699" name="Line 205"/>
              <p:cNvSpPr>
                <a:spLocks noChangeShapeType="1"/>
              </p:cNvSpPr>
              <p:nvPr/>
            </p:nvSpPr>
            <p:spPr bwMode="auto">
              <a:xfrm>
                <a:off x="2225" y="2114"/>
                <a:ext cx="6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0" name="Rectangle 206"/>
              <p:cNvSpPr>
                <a:spLocks noChangeArrowheads="1"/>
              </p:cNvSpPr>
              <p:nvPr/>
            </p:nvSpPr>
            <p:spPr bwMode="auto">
              <a:xfrm>
                <a:off x="2830" y="211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701" name="Line 207"/>
              <p:cNvSpPr>
                <a:spLocks noChangeShapeType="1"/>
              </p:cNvSpPr>
              <p:nvPr/>
            </p:nvSpPr>
            <p:spPr bwMode="auto">
              <a:xfrm>
                <a:off x="2830" y="211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2" name="Line 208"/>
              <p:cNvSpPr>
                <a:spLocks noChangeShapeType="1"/>
              </p:cNvSpPr>
              <p:nvPr/>
            </p:nvSpPr>
            <p:spPr bwMode="auto">
              <a:xfrm>
                <a:off x="2830" y="211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3" name="Rectangle 209"/>
              <p:cNvSpPr>
                <a:spLocks noChangeArrowheads="1"/>
              </p:cNvSpPr>
              <p:nvPr/>
            </p:nvSpPr>
            <p:spPr bwMode="auto">
              <a:xfrm>
                <a:off x="2834" y="2114"/>
                <a:ext cx="60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704" name="Line 210"/>
              <p:cNvSpPr>
                <a:spLocks noChangeShapeType="1"/>
              </p:cNvSpPr>
              <p:nvPr/>
            </p:nvSpPr>
            <p:spPr bwMode="auto">
              <a:xfrm>
                <a:off x="2834" y="2114"/>
                <a:ext cx="6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5" name="Rectangle 211"/>
              <p:cNvSpPr>
                <a:spLocks noChangeArrowheads="1"/>
              </p:cNvSpPr>
              <p:nvPr/>
            </p:nvSpPr>
            <p:spPr bwMode="auto">
              <a:xfrm>
                <a:off x="3440" y="211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6154" name="Group 413"/>
            <p:cNvGrpSpPr>
              <a:grpSpLocks/>
            </p:cNvGrpSpPr>
            <p:nvPr/>
          </p:nvGrpSpPr>
          <p:grpSpPr bwMode="auto">
            <a:xfrm>
              <a:off x="585" y="2114"/>
              <a:ext cx="4866" cy="1126"/>
              <a:chOff x="585" y="2114"/>
              <a:chExt cx="4866" cy="1126"/>
            </a:xfrm>
          </p:grpSpPr>
          <p:sp>
            <p:nvSpPr>
              <p:cNvPr id="6306" name="Line 213"/>
              <p:cNvSpPr>
                <a:spLocks noChangeShapeType="1"/>
              </p:cNvSpPr>
              <p:nvPr/>
            </p:nvSpPr>
            <p:spPr bwMode="auto">
              <a:xfrm>
                <a:off x="3440" y="211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7" name="Line 214"/>
              <p:cNvSpPr>
                <a:spLocks noChangeShapeType="1"/>
              </p:cNvSpPr>
              <p:nvPr/>
            </p:nvSpPr>
            <p:spPr bwMode="auto">
              <a:xfrm>
                <a:off x="3440" y="211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" name="Rectangle 215"/>
              <p:cNvSpPr>
                <a:spLocks noChangeArrowheads="1"/>
              </p:cNvSpPr>
              <p:nvPr/>
            </p:nvSpPr>
            <p:spPr bwMode="auto">
              <a:xfrm>
                <a:off x="3444" y="2114"/>
                <a:ext cx="7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09" name="Line 216"/>
              <p:cNvSpPr>
                <a:spLocks noChangeShapeType="1"/>
              </p:cNvSpPr>
              <p:nvPr/>
            </p:nvSpPr>
            <p:spPr bwMode="auto">
              <a:xfrm>
                <a:off x="3444" y="2114"/>
                <a:ext cx="7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0" name="Rectangle 217"/>
              <p:cNvSpPr>
                <a:spLocks noChangeArrowheads="1"/>
              </p:cNvSpPr>
              <p:nvPr/>
            </p:nvSpPr>
            <p:spPr bwMode="auto">
              <a:xfrm>
                <a:off x="4157" y="211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11" name="Line 218"/>
              <p:cNvSpPr>
                <a:spLocks noChangeShapeType="1"/>
              </p:cNvSpPr>
              <p:nvPr/>
            </p:nvSpPr>
            <p:spPr bwMode="auto">
              <a:xfrm>
                <a:off x="4157" y="211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219"/>
              <p:cNvSpPr>
                <a:spLocks noChangeShapeType="1"/>
              </p:cNvSpPr>
              <p:nvPr/>
            </p:nvSpPr>
            <p:spPr bwMode="auto">
              <a:xfrm>
                <a:off x="4157" y="211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3" name="Rectangle 220"/>
              <p:cNvSpPr>
                <a:spLocks noChangeArrowheads="1"/>
              </p:cNvSpPr>
              <p:nvPr/>
            </p:nvSpPr>
            <p:spPr bwMode="auto">
              <a:xfrm>
                <a:off x="4161" y="2114"/>
                <a:ext cx="64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14" name="Line 221"/>
              <p:cNvSpPr>
                <a:spLocks noChangeShapeType="1"/>
              </p:cNvSpPr>
              <p:nvPr/>
            </p:nvSpPr>
            <p:spPr bwMode="auto">
              <a:xfrm>
                <a:off x="4161" y="2114"/>
                <a:ext cx="6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5" name="Rectangle 222"/>
              <p:cNvSpPr>
                <a:spLocks noChangeArrowheads="1"/>
              </p:cNvSpPr>
              <p:nvPr/>
            </p:nvSpPr>
            <p:spPr bwMode="auto">
              <a:xfrm>
                <a:off x="4803" y="211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16" name="Line 223"/>
              <p:cNvSpPr>
                <a:spLocks noChangeShapeType="1"/>
              </p:cNvSpPr>
              <p:nvPr/>
            </p:nvSpPr>
            <p:spPr bwMode="auto">
              <a:xfrm>
                <a:off x="4803" y="211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7" name="Line 224"/>
              <p:cNvSpPr>
                <a:spLocks noChangeShapeType="1"/>
              </p:cNvSpPr>
              <p:nvPr/>
            </p:nvSpPr>
            <p:spPr bwMode="auto">
              <a:xfrm>
                <a:off x="4803" y="211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8" name="Rectangle 225"/>
              <p:cNvSpPr>
                <a:spLocks noChangeArrowheads="1"/>
              </p:cNvSpPr>
              <p:nvPr/>
            </p:nvSpPr>
            <p:spPr bwMode="auto">
              <a:xfrm>
                <a:off x="4807" y="2114"/>
                <a:ext cx="6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19" name="Line 226"/>
              <p:cNvSpPr>
                <a:spLocks noChangeShapeType="1"/>
              </p:cNvSpPr>
              <p:nvPr/>
            </p:nvSpPr>
            <p:spPr bwMode="auto">
              <a:xfrm>
                <a:off x="4807" y="2114"/>
                <a:ext cx="6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" name="Rectangle 227"/>
              <p:cNvSpPr>
                <a:spLocks noChangeArrowheads="1"/>
              </p:cNvSpPr>
              <p:nvPr/>
            </p:nvSpPr>
            <p:spPr bwMode="auto">
              <a:xfrm>
                <a:off x="5447" y="211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21" name="Line 228"/>
              <p:cNvSpPr>
                <a:spLocks noChangeShapeType="1"/>
              </p:cNvSpPr>
              <p:nvPr/>
            </p:nvSpPr>
            <p:spPr bwMode="auto">
              <a:xfrm>
                <a:off x="5447" y="211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2" name="Line 229"/>
              <p:cNvSpPr>
                <a:spLocks noChangeShapeType="1"/>
              </p:cNvSpPr>
              <p:nvPr/>
            </p:nvSpPr>
            <p:spPr bwMode="auto">
              <a:xfrm>
                <a:off x="5447" y="211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3" name="Rectangle 230"/>
              <p:cNvSpPr>
                <a:spLocks noChangeArrowheads="1"/>
              </p:cNvSpPr>
              <p:nvPr/>
            </p:nvSpPr>
            <p:spPr bwMode="auto">
              <a:xfrm>
                <a:off x="585" y="2118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24" name="Line 231"/>
              <p:cNvSpPr>
                <a:spLocks noChangeShapeType="1"/>
              </p:cNvSpPr>
              <p:nvPr/>
            </p:nvSpPr>
            <p:spPr bwMode="auto">
              <a:xfrm>
                <a:off x="585" y="2118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5" name="Rectangle 232"/>
              <p:cNvSpPr>
                <a:spLocks noChangeArrowheads="1"/>
              </p:cNvSpPr>
              <p:nvPr/>
            </p:nvSpPr>
            <p:spPr bwMode="auto">
              <a:xfrm>
                <a:off x="1324" y="2118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26" name="Line 233"/>
              <p:cNvSpPr>
                <a:spLocks noChangeShapeType="1"/>
              </p:cNvSpPr>
              <p:nvPr/>
            </p:nvSpPr>
            <p:spPr bwMode="auto">
              <a:xfrm>
                <a:off x="1324" y="2118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7" name="Rectangle 234"/>
              <p:cNvSpPr>
                <a:spLocks noChangeArrowheads="1"/>
              </p:cNvSpPr>
              <p:nvPr/>
            </p:nvSpPr>
            <p:spPr bwMode="auto">
              <a:xfrm>
                <a:off x="2221" y="2118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28" name="Line 235"/>
              <p:cNvSpPr>
                <a:spLocks noChangeShapeType="1"/>
              </p:cNvSpPr>
              <p:nvPr/>
            </p:nvSpPr>
            <p:spPr bwMode="auto">
              <a:xfrm>
                <a:off x="2221" y="2118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9" name="Rectangle 236"/>
              <p:cNvSpPr>
                <a:spLocks noChangeArrowheads="1"/>
              </p:cNvSpPr>
              <p:nvPr/>
            </p:nvSpPr>
            <p:spPr bwMode="auto">
              <a:xfrm>
                <a:off x="2830" y="2118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30" name="Line 237"/>
              <p:cNvSpPr>
                <a:spLocks noChangeShapeType="1"/>
              </p:cNvSpPr>
              <p:nvPr/>
            </p:nvSpPr>
            <p:spPr bwMode="auto">
              <a:xfrm>
                <a:off x="2830" y="2118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1" name="Rectangle 238"/>
              <p:cNvSpPr>
                <a:spLocks noChangeArrowheads="1"/>
              </p:cNvSpPr>
              <p:nvPr/>
            </p:nvSpPr>
            <p:spPr bwMode="auto">
              <a:xfrm>
                <a:off x="3440" y="2118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32" name="Line 239"/>
              <p:cNvSpPr>
                <a:spLocks noChangeShapeType="1"/>
              </p:cNvSpPr>
              <p:nvPr/>
            </p:nvSpPr>
            <p:spPr bwMode="auto">
              <a:xfrm>
                <a:off x="3440" y="2118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3" name="Rectangle 240"/>
              <p:cNvSpPr>
                <a:spLocks noChangeArrowheads="1"/>
              </p:cNvSpPr>
              <p:nvPr/>
            </p:nvSpPr>
            <p:spPr bwMode="auto">
              <a:xfrm>
                <a:off x="4157" y="2118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34" name="Line 241"/>
              <p:cNvSpPr>
                <a:spLocks noChangeShapeType="1"/>
              </p:cNvSpPr>
              <p:nvPr/>
            </p:nvSpPr>
            <p:spPr bwMode="auto">
              <a:xfrm>
                <a:off x="4157" y="2118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5" name="Rectangle 242"/>
              <p:cNvSpPr>
                <a:spLocks noChangeArrowheads="1"/>
              </p:cNvSpPr>
              <p:nvPr/>
            </p:nvSpPr>
            <p:spPr bwMode="auto">
              <a:xfrm>
                <a:off x="4803" y="2118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36" name="Line 243"/>
              <p:cNvSpPr>
                <a:spLocks noChangeShapeType="1"/>
              </p:cNvSpPr>
              <p:nvPr/>
            </p:nvSpPr>
            <p:spPr bwMode="auto">
              <a:xfrm>
                <a:off x="4803" y="2118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7" name="Rectangle 244"/>
              <p:cNvSpPr>
                <a:spLocks noChangeArrowheads="1"/>
              </p:cNvSpPr>
              <p:nvPr/>
            </p:nvSpPr>
            <p:spPr bwMode="auto">
              <a:xfrm>
                <a:off x="5447" y="2118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38" name="Line 245"/>
              <p:cNvSpPr>
                <a:spLocks noChangeShapeType="1"/>
              </p:cNvSpPr>
              <p:nvPr/>
            </p:nvSpPr>
            <p:spPr bwMode="auto">
              <a:xfrm>
                <a:off x="5447" y="2118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9" name="Rectangle 246"/>
              <p:cNvSpPr>
                <a:spLocks noChangeArrowheads="1"/>
              </p:cNvSpPr>
              <p:nvPr/>
            </p:nvSpPr>
            <p:spPr bwMode="auto">
              <a:xfrm>
                <a:off x="630" y="2462"/>
                <a:ext cx="6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Wetland</a:t>
                </a:r>
                <a:endParaRPr lang="en-US" altLang="x-none"/>
              </a:p>
            </p:txBody>
          </p:sp>
          <p:sp>
            <p:nvSpPr>
              <p:cNvPr id="6340" name="Rectangle 247"/>
              <p:cNvSpPr>
                <a:spLocks noChangeArrowheads="1"/>
              </p:cNvSpPr>
              <p:nvPr/>
            </p:nvSpPr>
            <p:spPr bwMode="auto">
              <a:xfrm>
                <a:off x="1250" y="2462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341" name="Rectangle 248"/>
              <p:cNvSpPr>
                <a:spLocks noChangeArrowheads="1"/>
              </p:cNvSpPr>
              <p:nvPr/>
            </p:nvSpPr>
            <p:spPr bwMode="auto">
              <a:xfrm>
                <a:off x="1369" y="2466"/>
                <a:ext cx="31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i="1"/>
                  <a:t>   80</a:t>
                </a:r>
                <a:endParaRPr lang="en-US" altLang="x-none"/>
              </a:p>
            </p:txBody>
          </p:sp>
          <p:sp>
            <p:nvSpPr>
              <p:cNvPr id="6342" name="Rectangle 249"/>
              <p:cNvSpPr>
                <a:spLocks noChangeArrowheads="1"/>
              </p:cNvSpPr>
              <p:nvPr/>
            </p:nvSpPr>
            <p:spPr bwMode="auto">
              <a:xfrm>
                <a:off x="1546" y="2466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i="1"/>
                  <a:t> </a:t>
                </a:r>
                <a:endParaRPr lang="en-US" altLang="x-none"/>
              </a:p>
            </p:txBody>
          </p:sp>
          <p:sp>
            <p:nvSpPr>
              <p:cNvPr id="6343" name="Rectangle 250"/>
              <p:cNvSpPr>
                <a:spLocks noChangeArrowheads="1"/>
              </p:cNvSpPr>
              <p:nvPr/>
            </p:nvSpPr>
            <p:spPr bwMode="auto">
              <a:xfrm>
                <a:off x="2266" y="2466"/>
                <a:ext cx="3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 5</a:t>
                </a:r>
                <a:endParaRPr lang="en-US" altLang="x-none"/>
              </a:p>
            </p:txBody>
          </p:sp>
          <p:sp>
            <p:nvSpPr>
              <p:cNvPr id="6344" name="Rectangle 251"/>
              <p:cNvSpPr>
                <a:spLocks noChangeArrowheads="1"/>
              </p:cNvSpPr>
              <p:nvPr/>
            </p:nvSpPr>
            <p:spPr bwMode="auto">
              <a:xfrm>
                <a:off x="2354" y="2466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345" name="Rectangle 252"/>
              <p:cNvSpPr>
                <a:spLocks noChangeArrowheads="1"/>
              </p:cNvSpPr>
              <p:nvPr/>
            </p:nvSpPr>
            <p:spPr bwMode="auto">
              <a:xfrm>
                <a:off x="2875" y="2466"/>
                <a:ext cx="3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 6</a:t>
                </a:r>
                <a:endParaRPr lang="en-US" altLang="x-none"/>
              </a:p>
            </p:txBody>
          </p:sp>
          <p:sp>
            <p:nvSpPr>
              <p:cNvPr id="6346" name="Rectangle 253"/>
              <p:cNvSpPr>
                <a:spLocks noChangeArrowheads="1"/>
              </p:cNvSpPr>
              <p:nvPr/>
            </p:nvSpPr>
            <p:spPr bwMode="auto">
              <a:xfrm>
                <a:off x="2964" y="2466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347" name="Rectangle 254"/>
              <p:cNvSpPr>
                <a:spLocks noChangeArrowheads="1"/>
              </p:cNvSpPr>
              <p:nvPr/>
            </p:nvSpPr>
            <p:spPr bwMode="auto">
              <a:xfrm>
                <a:off x="3485" y="2462"/>
                <a:ext cx="35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   60</a:t>
                </a:r>
                <a:endParaRPr lang="en-US" altLang="x-none"/>
              </a:p>
            </p:txBody>
          </p:sp>
          <p:sp>
            <p:nvSpPr>
              <p:cNvPr id="6348" name="Rectangle 255"/>
              <p:cNvSpPr>
                <a:spLocks noChangeArrowheads="1"/>
              </p:cNvSpPr>
              <p:nvPr/>
            </p:nvSpPr>
            <p:spPr bwMode="auto">
              <a:xfrm>
                <a:off x="3662" y="2462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349" name="Rectangle 256"/>
              <p:cNvSpPr>
                <a:spLocks noChangeArrowheads="1"/>
              </p:cNvSpPr>
              <p:nvPr/>
            </p:nvSpPr>
            <p:spPr bwMode="auto">
              <a:xfrm>
                <a:off x="4202" y="2466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5</a:t>
                </a:r>
                <a:endParaRPr lang="en-US" altLang="x-none"/>
              </a:p>
            </p:txBody>
          </p:sp>
          <p:sp>
            <p:nvSpPr>
              <p:cNvPr id="6350" name="Rectangle 257"/>
              <p:cNvSpPr>
                <a:spLocks noChangeArrowheads="1"/>
              </p:cNvSpPr>
              <p:nvPr/>
            </p:nvSpPr>
            <p:spPr bwMode="auto">
              <a:xfrm>
                <a:off x="4291" y="2466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351" name="Rectangle 258"/>
              <p:cNvSpPr>
                <a:spLocks noChangeArrowheads="1"/>
              </p:cNvSpPr>
              <p:nvPr/>
            </p:nvSpPr>
            <p:spPr bwMode="auto">
              <a:xfrm>
                <a:off x="4848" y="2466"/>
                <a:ext cx="2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4</a:t>
                </a:r>
                <a:endParaRPr lang="en-US" altLang="x-none"/>
              </a:p>
            </p:txBody>
          </p:sp>
          <p:sp>
            <p:nvSpPr>
              <p:cNvPr id="6352" name="Rectangle 259"/>
              <p:cNvSpPr>
                <a:spLocks noChangeArrowheads="1"/>
              </p:cNvSpPr>
              <p:nvPr/>
            </p:nvSpPr>
            <p:spPr bwMode="auto">
              <a:xfrm>
                <a:off x="4936" y="2466"/>
                <a:ext cx="1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</a:t>
                </a:r>
                <a:endParaRPr lang="en-US" altLang="x-none"/>
              </a:p>
            </p:txBody>
          </p:sp>
          <p:sp>
            <p:nvSpPr>
              <p:cNvPr id="6353" name="Rectangle 260"/>
              <p:cNvSpPr>
                <a:spLocks noChangeArrowheads="1"/>
              </p:cNvSpPr>
              <p:nvPr/>
            </p:nvSpPr>
            <p:spPr bwMode="auto">
              <a:xfrm>
                <a:off x="585" y="240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54" name="Line 261"/>
              <p:cNvSpPr>
                <a:spLocks noChangeShapeType="1"/>
              </p:cNvSpPr>
              <p:nvPr/>
            </p:nvSpPr>
            <p:spPr bwMode="auto">
              <a:xfrm>
                <a:off x="585" y="2405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" name="Line 262"/>
              <p:cNvSpPr>
                <a:spLocks noChangeShapeType="1"/>
              </p:cNvSpPr>
              <p:nvPr/>
            </p:nvSpPr>
            <p:spPr bwMode="auto">
              <a:xfrm>
                <a:off x="585" y="2405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" name="Rectangle 263"/>
              <p:cNvSpPr>
                <a:spLocks noChangeArrowheads="1"/>
              </p:cNvSpPr>
              <p:nvPr/>
            </p:nvSpPr>
            <p:spPr bwMode="auto">
              <a:xfrm>
                <a:off x="589" y="2405"/>
                <a:ext cx="735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57" name="Line 264"/>
              <p:cNvSpPr>
                <a:spLocks noChangeShapeType="1"/>
              </p:cNvSpPr>
              <p:nvPr/>
            </p:nvSpPr>
            <p:spPr bwMode="auto">
              <a:xfrm>
                <a:off x="589" y="2405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8" name="Rectangle 265"/>
              <p:cNvSpPr>
                <a:spLocks noChangeArrowheads="1"/>
              </p:cNvSpPr>
              <p:nvPr/>
            </p:nvSpPr>
            <p:spPr bwMode="auto">
              <a:xfrm>
                <a:off x="1324" y="240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59" name="Line 266"/>
              <p:cNvSpPr>
                <a:spLocks noChangeShapeType="1"/>
              </p:cNvSpPr>
              <p:nvPr/>
            </p:nvSpPr>
            <p:spPr bwMode="auto">
              <a:xfrm>
                <a:off x="1324" y="2405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" name="Line 267"/>
              <p:cNvSpPr>
                <a:spLocks noChangeShapeType="1"/>
              </p:cNvSpPr>
              <p:nvPr/>
            </p:nvSpPr>
            <p:spPr bwMode="auto">
              <a:xfrm>
                <a:off x="1324" y="2405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1" name="Rectangle 268"/>
              <p:cNvSpPr>
                <a:spLocks noChangeArrowheads="1"/>
              </p:cNvSpPr>
              <p:nvPr/>
            </p:nvSpPr>
            <p:spPr bwMode="auto">
              <a:xfrm>
                <a:off x="1328" y="2405"/>
                <a:ext cx="893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62" name="Line 269"/>
              <p:cNvSpPr>
                <a:spLocks noChangeShapeType="1"/>
              </p:cNvSpPr>
              <p:nvPr/>
            </p:nvSpPr>
            <p:spPr bwMode="auto">
              <a:xfrm>
                <a:off x="1328" y="2405"/>
                <a:ext cx="89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3" name="Rectangle 270"/>
              <p:cNvSpPr>
                <a:spLocks noChangeArrowheads="1"/>
              </p:cNvSpPr>
              <p:nvPr/>
            </p:nvSpPr>
            <p:spPr bwMode="auto">
              <a:xfrm>
                <a:off x="2221" y="240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64" name="Line 271"/>
              <p:cNvSpPr>
                <a:spLocks noChangeShapeType="1"/>
              </p:cNvSpPr>
              <p:nvPr/>
            </p:nvSpPr>
            <p:spPr bwMode="auto">
              <a:xfrm>
                <a:off x="2221" y="2405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5" name="Line 272"/>
              <p:cNvSpPr>
                <a:spLocks noChangeShapeType="1"/>
              </p:cNvSpPr>
              <p:nvPr/>
            </p:nvSpPr>
            <p:spPr bwMode="auto">
              <a:xfrm>
                <a:off x="2221" y="2405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6" name="Rectangle 273"/>
              <p:cNvSpPr>
                <a:spLocks noChangeArrowheads="1"/>
              </p:cNvSpPr>
              <p:nvPr/>
            </p:nvSpPr>
            <p:spPr bwMode="auto">
              <a:xfrm>
                <a:off x="2225" y="2405"/>
                <a:ext cx="605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67" name="Line 274"/>
              <p:cNvSpPr>
                <a:spLocks noChangeShapeType="1"/>
              </p:cNvSpPr>
              <p:nvPr/>
            </p:nvSpPr>
            <p:spPr bwMode="auto">
              <a:xfrm>
                <a:off x="2225" y="2405"/>
                <a:ext cx="6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8" name="Rectangle 275"/>
              <p:cNvSpPr>
                <a:spLocks noChangeArrowheads="1"/>
              </p:cNvSpPr>
              <p:nvPr/>
            </p:nvSpPr>
            <p:spPr bwMode="auto">
              <a:xfrm>
                <a:off x="2830" y="240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69" name="Line 276"/>
              <p:cNvSpPr>
                <a:spLocks noChangeShapeType="1"/>
              </p:cNvSpPr>
              <p:nvPr/>
            </p:nvSpPr>
            <p:spPr bwMode="auto">
              <a:xfrm>
                <a:off x="2830" y="2405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0" name="Line 277"/>
              <p:cNvSpPr>
                <a:spLocks noChangeShapeType="1"/>
              </p:cNvSpPr>
              <p:nvPr/>
            </p:nvSpPr>
            <p:spPr bwMode="auto">
              <a:xfrm>
                <a:off x="2830" y="2405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" name="Rectangle 278"/>
              <p:cNvSpPr>
                <a:spLocks noChangeArrowheads="1"/>
              </p:cNvSpPr>
              <p:nvPr/>
            </p:nvSpPr>
            <p:spPr bwMode="auto">
              <a:xfrm>
                <a:off x="2834" y="2405"/>
                <a:ext cx="606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72" name="Line 279"/>
              <p:cNvSpPr>
                <a:spLocks noChangeShapeType="1"/>
              </p:cNvSpPr>
              <p:nvPr/>
            </p:nvSpPr>
            <p:spPr bwMode="auto">
              <a:xfrm>
                <a:off x="2834" y="2405"/>
                <a:ext cx="6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" name="Rectangle 280"/>
              <p:cNvSpPr>
                <a:spLocks noChangeArrowheads="1"/>
              </p:cNvSpPr>
              <p:nvPr/>
            </p:nvSpPr>
            <p:spPr bwMode="auto">
              <a:xfrm>
                <a:off x="3440" y="240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74" name="Line 281"/>
              <p:cNvSpPr>
                <a:spLocks noChangeShapeType="1"/>
              </p:cNvSpPr>
              <p:nvPr/>
            </p:nvSpPr>
            <p:spPr bwMode="auto">
              <a:xfrm>
                <a:off x="3440" y="2405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" name="Line 282"/>
              <p:cNvSpPr>
                <a:spLocks noChangeShapeType="1"/>
              </p:cNvSpPr>
              <p:nvPr/>
            </p:nvSpPr>
            <p:spPr bwMode="auto">
              <a:xfrm>
                <a:off x="3440" y="2405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" name="Rectangle 283"/>
              <p:cNvSpPr>
                <a:spLocks noChangeArrowheads="1"/>
              </p:cNvSpPr>
              <p:nvPr/>
            </p:nvSpPr>
            <p:spPr bwMode="auto">
              <a:xfrm>
                <a:off x="3444" y="2405"/>
                <a:ext cx="713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77" name="Line 284"/>
              <p:cNvSpPr>
                <a:spLocks noChangeShapeType="1"/>
              </p:cNvSpPr>
              <p:nvPr/>
            </p:nvSpPr>
            <p:spPr bwMode="auto">
              <a:xfrm>
                <a:off x="3444" y="2405"/>
                <a:ext cx="7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" name="Rectangle 285"/>
              <p:cNvSpPr>
                <a:spLocks noChangeArrowheads="1"/>
              </p:cNvSpPr>
              <p:nvPr/>
            </p:nvSpPr>
            <p:spPr bwMode="auto">
              <a:xfrm>
                <a:off x="4157" y="240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79" name="Line 286"/>
              <p:cNvSpPr>
                <a:spLocks noChangeShapeType="1"/>
              </p:cNvSpPr>
              <p:nvPr/>
            </p:nvSpPr>
            <p:spPr bwMode="auto">
              <a:xfrm>
                <a:off x="4157" y="2405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0" name="Line 287"/>
              <p:cNvSpPr>
                <a:spLocks noChangeShapeType="1"/>
              </p:cNvSpPr>
              <p:nvPr/>
            </p:nvSpPr>
            <p:spPr bwMode="auto">
              <a:xfrm>
                <a:off x="4157" y="2405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1" name="Rectangle 288"/>
              <p:cNvSpPr>
                <a:spLocks noChangeArrowheads="1"/>
              </p:cNvSpPr>
              <p:nvPr/>
            </p:nvSpPr>
            <p:spPr bwMode="auto">
              <a:xfrm>
                <a:off x="4161" y="2405"/>
                <a:ext cx="642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82" name="Line 289"/>
              <p:cNvSpPr>
                <a:spLocks noChangeShapeType="1"/>
              </p:cNvSpPr>
              <p:nvPr/>
            </p:nvSpPr>
            <p:spPr bwMode="auto">
              <a:xfrm>
                <a:off x="4161" y="2405"/>
                <a:ext cx="6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3" name="Rectangle 290"/>
              <p:cNvSpPr>
                <a:spLocks noChangeArrowheads="1"/>
              </p:cNvSpPr>
              <p:nvPr/>
            </p:nvSpPr>
            <p:spPr bwMode="auto">
              <a:xfrm>
                <a:off x="4803" y="240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84" name="Line 291"/>
              <p:cNvSpPr>
                <a:spLocks noChangeShapeType="1"/>
              </p:cNvSpPr>
              <p:nvPr/>
            </p:nvSpPr>
            <p:spPr bwMode="auto">
              <a:xfrm>
                <a:off x="4803" y="2405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5" name="Line 292"/>
              <p:cNvSpPr>
                <a:spLocks noChangeShapeType="1"/>
              </p:cNvSpPr>
              <p:nvPr/>
            </p:nvSpPr>
            <p:spPr bwMode="auto">
              <a:xfrm>
                <a:off x="4803" y="2405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" name="Rectangle 293"/>
              <p:cNvSpPr>
                <a:spLocks noChangeArrowheads="1"/>
              </p:cNvSpPr>
              <p:nvPr/>
            </p:nvSpPr>
            <p:spPr bwMode="auto">
              <a:xfrm>
                <a:off x="4807" y="2405"/>
                <a:ext cx="640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87" name="Line 294"/>
              <p:cNvSpPr>
                <a:spLocks noChangeShapeType="1"/>
              </p:cNvSpPr>
              <p:nvPr/>
            </p:nvSpPr>
            <p:spPr bwMode="auto">
              <a:xfrm>
                <a:off x="4807" y="2405"/>
                <a:ext cx="6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" name="Rectangle 295"/>
              <p:cNvSpPr>
                <a:spLocks noChangeArrowheads="1"/>
              </p:cNvSpPr>
              <p:nvPr/>
            </p:nvSpPr>
            <p:spPr bwMode="auto">
              <a:xfrm>
                <a:off x="5447" y="240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89" name="Line 296"/>
              <p:cNvSpPr>
                <a:spLocks noChangeShapeType="1"/>
              </p:cNvSpPr>
              <p:nvPr/>
            </p:nvSpPr>
            <p:spPr bwMode="auto">
              <a:xfrm>
                <a:off x="5447" y="2405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0" name="Line 297"/>
              <p:cNvSpPr>
                <a:spLocks noChangeShapeType="1"/>
              </p:cNvSpPr>
              <p:nvPr/>
            </p:nvSpPr>
            <p:spPr bwMode="auto">
              <a:xfrm>
                <a:off x="5447" y="2405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1" name="Rectangle 298"/>
              <p:cNvSpPr>
                <a:spLocks noChangeArrowheads="1"/>
              </p:cNvSpPr>
              <p:nvPr/>
            </p:nvSpPr>
            <p:spPr bwMode="auto">
              <a:xfrm>
                <a:off x="585" y="2408"/>
                <a:ext cx="4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92" name="Line 299"/>
              <p:cNvSpPr>
                <a:spLocks noChangeShapeType="1"/>
              </p:cNvSpPr>
              <p:nvPr/>
            </p:nvSpPr>
            <p:spPr bwMode="auto">
              <a:xfrm>
                <a:off x="585" y="2408"/>
                <a:ext cx="1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3" name="Rectangle 300"/>
              <p:cNvSpPr>
                <a:spLocks noChangeArrowheads="1"/>
              </p:cNvSpPr>
              <p:nvPr/>
            </p:nvSpPr>
            <p:spPr bwMode="auto">
              <a:xfrm>
                <a:off x="1324" y="2408"/>
                <a:ext cx="4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94" name="Line 301"/>
              <p:cNvSpPr>
                <a:spLocks noChangeShapeType="1"/>
              </p:cNvSpPr>
              <p:nvPr/>
            </p:nvSpPr>
            <p:spPr bwMode="auto">
              <a:xfrm>
                <a:off x="1324" y="2408"/>
                <a:ext cx="1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5" name="Rectangle 302"/>
              <p:cNvSpPr>
                <a:spLocks noChangeArrowheads="1"/>
              </p:cNvSpPr>
              <p:nvPr/>
            </p:nvSpPr>
            <p:spPr bwMode="auto">
              <a:xfrm>
                <a:off x="2221" y="2408"/>
                <a:ext cx="4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96" name="Line 303"/>
              <p:cNvSpPr>
                <a:spLocks noChangeShapeType="1"/>
              </p:cNvSpPr>
              <p:nvPr/>
            </p:nvSpPr>
            <p:spPr bwMode="auto">
              <a:xfrm>
                <a:off x="2221" y="2408"/>
                <a:ext cx="1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7" name="Rectangle 304"/>
              <p:cNvSpPr>
                <a:spLocks noChangeArrowheads="1"/>
              </p:cNvSpPr>
              <p:nvPr/>
            </p:nvSpPr>
            <p:spPr bwMode="auto">
              <a:xfrm>
                <a:off x="2830" y="2408"/>
                <a:ext cx="4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398" name="Line 305"/>
              <p:cNvSpPr>
                <a:spLocks noChangeShapeType="1"/>
              </p:cNvSpPr>
              <p:nvPr/>
            </p:nvSpPr>
            <p:spPr bwMode="auto">
              <a:xfrm>
                <a:off x="2830" y="2408"/>
                <a:ext cx="1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9" name="Rectangle 306"/>
              <p:cNvSpPr>
                <a:spLocks noChangeArrowheads="1"/>
              </p:cNvSpPr>
              <p:nvPr/>
            </p:nvSpPr>
            <p:spPr bwMode="auto">
              <a:xfrm>
                <a:off x="3440" y="2408"/>
                <a:ext cx="4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00" name="Line 307"/>
              <p:cNvSpPr>
                <a:spLocks noChangeShapeType="1"/>
              </p:cNvSpPr>
              <p:nvPr/>
            </p:nvSpPr>
            <p:spPr bwMode="auto">
              <a:xfrm>
                <a:off x="3440" y="2408"/>
                <a:ext cx="1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" name="Rectangle 308"/>
              <p:cNvSpPr>
                <a:spLocks noChangeArrowheads="1"/>
              </p:cNvSpPr>
              <p:nvPr/>
            </p:nvSpPr>
            <p:spPr bwMode="auto">
              <a:xfrm>
                <a:off x="4157" y="2408"/>
                <a:ext cx="4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02" name="Line 309"/>
              <p:cNvSpPr>
                <a:spLocks noChangeShapeType="1"/>
              </p:cNvSpPr>
              <p:nvPr/>
            </p:nvSpPr>
            <p:spPr bwMode="auto">
              <a:xfrm>
                <a:off x="4157" y="2408"/>
                <a:ext cx="1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3" name="Rectangle 310"/>
              <p:cNvSpPr>
                <a:spLocks noChangeArrowheads="1"/>
              </p:cNvSpPr>
              <p:nvPr/>
            </p:nvSpPr>
            <p:spPr bwMode="auto">
              <a:xfrm>
                <a:off x="4803" y="2408"/>
                <a:ext cx="4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04" name="Line 311"/>
              <p:cNvSpPr>
                <a:spLocks noChangeShapeType="1"/>
              </p:cNvSpPr>
              <p:nvPr/>
            </p:nvSpPr>
            <p:spPr bwMode="auto">
              <a:xfrm>
                <a:off x="4803" y="2408"/>
                <a:ext cx="1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5" name="Rectangle 312"/>
              <p:cNvSpPr>
                <a:spLocks noChangeArrowheads="1"/>
              </p:cNvSpPr>
              <p:nvPr/>
            </p:nvSpPr>
            <p:spPr bwMode="auto">
              <a:xfrm>
                <a:off x="5447" y="2408"/>
                <a:ext cx="4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06" name="Line 313"/>
              <p:cNvSpPr>
                <a:spLocks noChangeShapeType="1"/>
              </p:cNvSpPr>
              <p:nvPr/>
            </p:nvSpPr>
            <p:spPr bwMode="auto">
              <a:xfrm>
                <a:off x="5447" y="2408"/>
                <a:ext cx="1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7" name="Rectangle 314"/>
              <p:cNvSpPr>
                <a:spLocks noChangeArrowheads="1"/>
              </p:cNvSpPr>
              <p:nvPr/>
            </p:nvSpPr>
            <p:spPr bwMode="auto">
              <a:xfrm>
                <a:off x="630" y="2753"/>
                <a:ext cx="4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Water </a:t>
                </a:r>
                <a:endParaRPr lang="en-US" altLang="x-none"/>
              </a:p>
            </p:txBody>
          </p:sp>
          <p:sp>
            <p:nvSpPr>
              <p:cNvPr id="6408" name="Rectangle 315"/>
              <p:cNvSpPr>
                <a:spLocks noChangeArrowheads="1"/>
              </p:cNvSpPr>
              <p:nvPr/>
            </p:nvSpPr>
            <p:spPr bwMode="auto">
              <a:xfrm>
                <a:off x="1118" y="2753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409" name="Rectangle 316"/>
              <p:cNvSpPr>
                <a:spLocks noChangeArrowheads="1"/>
              </p:cNvSpPr>
              <p:nvPr/>
            </p:nvSpPr>
            <p:spPr bwMode="auto">
              <a:xfrm>
                <a:off x="1369" y="2757"/>
                <a:ext cx="31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i="1"/>
                  <a:t>   90</a:t>
                </a:r>
                <a:endParaRPr lang="en-US" altLang="x-none"/>
              </a:p>
            </p:txBody>
          </p:sp>
          <p:sp>
            <p:nvSpPr>
              <p:cNvPr id="6410" name="Rectangle 317"/>
              <p:cNvSpPr>
                <a:spLocks noChangeArrowheads="1"/>
              </p:cNvSpPr>
              <p:nvPr/>
            </p:nvSpPr>
            <p:spPr bwMode="auto">
              <a:xfrm>
                <a:off x="1546" y="2757"/>
                <a:ext cx="26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i="1"/>
                  <a:t>      </a:t>
                </a:r>
                <a:endParaRPr lang="en-US" altLang="x-none"/>
              </a:p>
            </p:txBody>
          </p:sp>
          <p:sp>
            <p:nvSpPr>
              <p:cNvPr id="6411" name="Rectangle 318"/>
              <p:cNvSpPr>
                <a:spLocks noChangeArrowheads="1"/>
              </p:cNvSpPr>
              <p:nvPr/>
            </p:nvSpPr>
            <p:spPr bwMode="auto">
              <a:xfrm>
                <a:off x="2266" y="2757"/>
                <a:ext cx="28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--</a:t>
                </a:r>
                <a:endParaRPr lang="en-US" altLang="x-none"/>
              </a:p>
            </p:txBody>
          </p:sp>
          <p:sp>
            <p:nvSpPr>
              <p:cNvPr id="6412" name="Rectangle 319"/>
              <p:cNvSpPr>
                <a:spLocks noChangeArrowheads="1"/>
              </p:cNvSpPr>
              <p:nvPr/>
            </p:nvSpPr>
            <p:spPr bwMode="auto">
              <a:xfrm>
                <a:off x="2372" y="2757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413" name="Rectangle 320"/>
              <p:cNvSpPr>
                <a:spLocks noChangeArrowheads="1"/>
              </p:cNvSpPr>
              <p:nvPr/>
            </p:nvSpPr>
            <p:spPr bwMode="auto">
              <a:xfrm>
                <a:off x="2875" y="2757"/>
                <a:ext cx="3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 1</a:t>
                </a:r>
                <a:endParaRPr lang="en-US" altLang="x-none"/>
              </a:p>
            </p:txBody>
          </p:sp>
          <p:sp>
            <p:nvSpPr>
              <p:cNvPr id="6414" name="Rectangle 321"/>
              <p:cNvSpPr>
                <a:spLocks noChangeArrowheads="1"/>
              </p:cNvSpPr>
              <p:nvPr/>
            </p:nvSpPr>
            <p:spPr bwMode="auto">
              <a:xfrm>
                <a:off x="2964" y="2757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415" name="Rectangle 322"/>
              <p:cNvSpPr>
                <a:spLocks noChangeArrowheads="1"/>
              </p:cNvSpPr>
              <p:nvPr/>
            </p:nvSpPr>
            <p:spPr bwMode="auto">
              <a:xfrm>
                <a:off x="3485" y="2757"/>
                <a:ext cx="3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  2</a:t>
                </a:r>
                <a:endParaRPr lang="en-US" altLang="x-none"/>
              </a:p>
            </p:txBody>
          </p:sp>
          <p:sp>
            <p:nvSpPr>
              <p:cNvPr id="6416" name="Rectangle 323"/>
              <p:cNvSpPr>
                <a:spLocks noChangeArrowheads="1"/>
              </p:cNvSpPr>
              <p:nvPr/>
            </p:nvSpPr>
            <p:spPr bwMode="auto">
              <a:xfrm>
                <a:off x="3573" y="2757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417" name="Rectangle 324"/>
              <p:cNvSpPr>
                <a:spLocks noChangeArrowheads="1"/>
              </p:cNvSpPr>
              <p:nvPr/>
            </p:nvSpPr>
            <p:spPr bwMode="auto">
              <a:xfrm>
                <a:off x="4202" y="2753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 84</a:t>
                </a:r>
                <a:endParaRPr lang="en-US" altLang="x-none"/>
              </a:p>
            </p:txBody>
          </p:sp>
          <p:sp>
            <p:nvSpPr>
              <p:cNvPr id="6418" name="Rectangle 325"/>
              <p:cNvSpPr>
                <a:spLocks noChangeArrowheads="1"/>
              </p:cNvSpPr>
              <p:nvPr/>
            </p:nvSpPr>
            <p:spPr bwMode="auto">
              <a:xfrm>
                <a:off x="4379" y="2753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419" name="Rectangle 326"/>
              <p:cNvSpPr>
                <a:spLocks noChangeArrowheads="1"/>
              </p:cNvSpPr>
              <p:nvPr/>
            </p:nvSpPr>
            <p:spPr bwMode="auto">
              <a:xfrm>
                <a:off x="4848" y="2757"/>
                <a:ext cx="2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3</a:t>
                </a:r>
                <a:endParaRPr lang="en-US" altLang="x-none"/>
              </a:p>
            </p:txBody>
          </p:sp>
          <p:sp>
            <p:nvSpPr>
              <p:cNvPr id="6420" name="Rectangle 327"/>
              <p:cNvSpPr>
                <a:spLocks noChangeArrowheads="1"/>
              </p:cNvSpPr>
              <p:nvPr/>
            </p:nvSpPr>
            <p:spPr bwMode="auto">
              <a:xfrm>
                <a:off x="4936" y="2757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421" name="Rectangle 328"/>
              <p:cNvSpPr>
                <a:spLocks noChangeArrowheads="1"/>
              </p:cNvSpPr>
              <p:nvPr/>
            </p:nvSpPr>
            <p:spPr bwMode="auto">
              <a:xfrm>
                <a:off x="585" y="269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22" name="Line 329"/>
              <p:cNvSpPr>
                <a:spLocks noChangeShapeType="1"/>
              </p:cNvSpPr>
              <p:nvPr/>
            </p:nvSpPr>
            <p:spPr bwMode="auto">
              <a:xfrm>
                <a:off x="585" y="269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3" name="Line 330"/>
              <p:cNvSpPr>
                <a:spLocks noChangeShapeType="1"/>
              </p:cNvSpPr>
              <p:nvPr/>
            </p:nvSpPr>
            <p:spPr bwMode="auto">
              <a:xfrm>
                <a:off x="585" y="269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4" name="Rectangle 331"/>
              <p:cNvSpPr>
                <a:spLocks noChangeArrowheads="1"/>
              </p:cNvSpPr>
              <p:nvPr/>
            </p:nvSpPr>
            <p:spPr bwMode="auto">
              <a:xfrm>
                <a:off x="589" y="2696"/>
                <a:ext cx="73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25" name="Line 332"/>
              <p:cNvSpPr>
                <a:spLocks noChangeShapeType="1"/>
              </p:cNvSpPr>
              <p:nvPr/>
            </p:nvSpPr>
            <p:spPr bwMode="auto">
              <a:xfrm>
                <a:off x="589" y="2696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6" name="Rectangle 333"/>
              <p:cNvSpPr>
                <a:spLocks noChangeArrowheads="1"/>
              </p:cNvSpPr>
              <p:nvPr/>
            </p:nvSpPr>
            <p:spPr bwMode="auto">
              <a:xfrm>
                <a:off x="1324" y="269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27" name="Line 334"/>
              <p:cNvSpPr>
                <a:spLocks noChangeShapeType="1"/>
              </p:cNvSpPr>
              <p:nvPr/>
            </p:nvSpPr>
            <p:spPr bwMode="auto">
              <a:xfrm>
                <a:off x="1324" y="269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8" name="Line 335"/>
              <p:cNvSpPr>
                <a:spLocks noChangeShapeType="1"/>
              </p:cNvSpPr>
              <p:nvPr/>
            </p:nvSpPr>
            <p:spPr bwMode="auto">
              <a:xfrm>
                <a:off x="1324" y="269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9" name="Rectangle 336"/>
              <p:cNvSpPr>
                <a:spLocks noChangeArrowheads="1"/>
              </p:cNvSpPr>
              <p:nvPr/>
            </p:nvSpPr>
            <p:spPr bwMode="auto">
              <a:xfrm>
                <a:off x="1328" y="2696"/>
                <a:ext cx="89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30" name="Line 337"/>
              <p:cNvSpPr>
                <a:spLocks noChangeShapeType="1"/>
              </p:cNvSpPr>
              <p:nvPr/>
            </p:nvSpPr>
            <p:spPr bwMode="auto">
              <a:xfrm>
                <a:off x="1328" y="2696"/>
                <a:ext cx="89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1" name="Rectangle 338"/>
              <p:cNvSpPr>
                <a:spLocks noChangeArrowheads="1"/>
              </p:cNvSpPr>
              <p:nvPr/>
            </p:nvSpPr>
            <p:spPr bwMode="auto">
              <a:xfrm>
                <a:off x="2221" y="269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32" name="Line 339"/>
              <p:cNvSpPr>
                <a:spLocks noChangeShapeType="1"/>
              </p:cNvSpPr>
              <p:nvPr/>
            </p:nvSpPr>
            <p:spPr bwMode="auto">
              <a:xfrm>
                <a:off x="2221" y="269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3" name="Line 340"/>
              <p:cNvSpPr>
                <a:spLocks noChangeShapeType="1"/>
              </p:cNvSpPr>
              <p:nvPr/>
            </p:nvSpPr>
            <p:spPr bwMode="auto">
              <a:xfrm>
                <a:off x="2221" y="269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4" name="Rectangle 341"/>
              <p:cNvSpPr>
                <a:spLocks noChangeArrowheads="1"/>
              </p:cNvSpPr>
              <p:nvPr/>
            </p:nvSpPr>
            <p:spPr bwMode="auto">
              <a:xfrm>
                <a:off x="2225" y="2696"/>
                <a:ext cx="60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35" name="Line 342"/>
              <p:cNvSpPr>
                <a:spLocks noChangeShapeType="1"/>
              </p:cNvSpPr>
              <p:nvPr/>
            </p:nvSpPr>
            <p:spPr bwMode="auto">
              <a:xfrm>
                <a:off x="2225" y="2696"/>
                <a:ext cx="6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6" name="Rectangle 343"/>
              <p:cNvSpPr>
                <a:spLocks noChangeArrowheads="1"/>
              </p:cNvSpPr>
              <p:nvPr/>
            </p:nvSpPr>
            <p:spPr bwMode="auto">
              <a:xfrm>
                <a:off x="2830" y="269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37" name="Line 344"/>
              <p:cNvSpPr>
                <a:spLocks noChangeShapeType="1"/>
              </p:cNvSpPr>
              <p:nvPr/>
            </p:nvSpPr>
            <p:spPr bwMode="auto">
              <a:xfrm>
                <a:off x="2830" y="269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8" name="Line 345"/>
              <p:cNvSpPr>
                <a:spLocks noChangeShapeType="1"/>
              </p:cNvSpPr>
              <p:nvPr/>
            </p:nvSpPr>
            <p:spPr bwMode="auto">
              <a:xfrm>
                <a:off x="2830" y="269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9" name="Rectangle 346"/>
              <p:cNvSpPr>
                <a:spLocks noChangeArrowheads="1"/>
              </p:cNvSpPr>
              <p:nvPr/>
            </p:nvSpPr>
            <p:spPr bwMode="auto">
              <a:xfrm>
                <a:off x="2834" y="2696"/>
                <a:ext cx="60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40" name="Line 347"/>
              <p:cNvSpPr>
                <a:spLocks noChangeShapeType="1"/>
              </p:cNvSpPr>
              <p:nvPr/>
            </p:nvSpPr>
            <p:spPr bwMode="auto">
              <a:xfrm>
                <a:off x="2834" y="2696"/>
                <a:ext cx="6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1" name="Rectangle 348"/>
              <p:cNvSpPr>
                <a:spLocks noChangeArrowheads="1"/>
              </p:cNvSpPr>
              <p:nvPr/>
            </p:nvSpPr>
            <p:spPr bwMode="auto">
              <a:xfrm>
                <a:off x="3440" y="269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42" name="Line 349"/>
              <p:cNvSpPr>
                <a:spLocks noChangeShapeType="1"/>
              </p:cNvSpPr>
              <p:nvPr/>
            </p:nvSpPr>
            <p:spPr bwMode="auto">
              <a:xfrm>
                <a:off x="3440" y="269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3" name="Line 350"/>
              <p:cNvSpPr>
                <a:spLocks noChangeShapeType="1"/>
              </p:cNvSpPr>
              <p:nvPr/>
            </p:nvSpPr>
            <p:spPr bwMode="auto">
              <a:xfrm>
                <a:off x="3440" y="269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4" name="Rectangle 351"/>
              <p:cNvSpPr>
                <a:spLocks noChangeArrowheads="1"/>
              </p:cNvSpPr>
              <p:nvPr/>
            </p:nvSpPr>
            <p:spPr bwMode="auto">
              <a:xfrm>
                <a:off x="3444" y="2696"/>
                <a:ext cx="7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45" name="Line 352"/>
              <p:cNvSpPr>
                <a:spLocks noChangeShapeType="1"/>
              </p:cNvSpPr>
              <p:nvPr/>
            </p:nvSpPr>
            <p:spPr bwMode="auto">
              <a:xfrm>
                <a:off x="3444" y="2696"/>
                <a:ext cx="7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6" name="Rectangle 353"/>
              <p:cNvSpPr>
                <a:spLocks noChangeArrowheads="1"/>
              </p:cNvSpPr>
              <p:nvPr/>
            </p:nvSpPr>
            <p:spPr bwMode="auto">
              <a:xfrm>
                <a:off x="4157" y="269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47" name="Line 354"/>
              <p:cNvSpPr>
                <a:spLocks noChangeShapeType="1"/>
              </p:cNvSpPr>
              <p:nvPr/>
            </p:nvSpPr>
            <p:spPr bwMode="auto">
              <a:xfrm>
                <a:off x="4157" y="269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8" name="Line 355"/>
              <p:cNvSpPr>
                <a:spLocks noChangeShapeType="1"/>
              </p:cNvSpPr>
              <p:nvPr/>
            </p:nvSpPr>
            <p:spPr bwMode="auto">
              <a:xfrm>
                <a:off x="4157" y="269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9" name="Rectangle 356"/>
              <p:cNvSpPr>
                <a:spLocks noChangeArrowheads="1"/>
              </p:cNvSpPr>
              <p:nvPr/>
            </p:nvSpPr>
            <p:spPr bwMode="auto">
              <a:xfrm>
                <a:off x="4161" y="2696"/>
                <a:ext cx="64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50" name="Line 357"/>
              <p:cNvSpPr>
                <a:spLocks noChangeShapeType="1"/>
              </p:cNvSpPr>
              <p:nvPr/>
            </p:nvSpPr>
            <p:spPr bwMode="auto">
              <a:xfrm>
                <a:off x="4161" y="2696"/>
                <a:ext cx="6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1" name="Rectangle 358"/>
              <p:cNvSpPr>
                <a:spLocks noChangeArrowheads="1"/>
              </p:cNvSpPr>
              <p:nvPr/>
            </p:nvSpPr>
            <p:spPr bwMode="auto">
              <a:xfrm>
                <a:off x="4803" y="269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52" name="Line 359"/>
              <p:cNvSpPr>
                <a:spLocks noChangeShapeType="1"/>
              </p:cNvSpPr>
              <p:nvPr/>
            </p:nvSpPr>
            <p:spPr bwMode="auto">
              <a:xfrm>
                <a:off x="4803" y="269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3" name="Line 360"/>
              <p:cNvSpPr>
                <a:spLocks noChangeShapeType="1"/>
              </p:cNvSpPr>
              <p:nvPr/>
            </p:nvSpPr>
            <p:spPr bwMode="auto">
              <a:xfrm>
                <a:off x="4803" y="269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4" name="Rectangle 361"/>
              <p:cNvSpPr>
                <a:spLocks noChangeArrowheads="1"/>
              </p:cNvSpPr>
              <p:nvPr/>
            </p:nvSpPr>
            <p:spPr bwMode="auto">
              <a:xfrm>
                <a:off x="4807" y="2696"/>
                <a:ext cx="6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55" name="Line 362"/>
              <p:cNvSpPr>
                <a:spLocks noChangeShapeType="1"/>
              </p:cNvSpPr>
              <p:nvPr/>
            </p:nvSpPr>
            <p:spPr bwMode="auto">
              <a:xfrm>
                <a:off x="4807" y="2696"/>
                <a:ext cx="6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6" name="Rectangle 363"/>
              <p:cNvSpPr>
                <a:spLocks noChangeArrowheads="1"/>
              </p:cNvSpPr>
              <p:nvPr/>
            </p:nvSpPr>
            <p:spPr bwMode="auto">
              <a:xfrm>
                <a:off x="5447" y="269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57" name="Line 364"/>
              <p:cNvSpPr>
                <a:spLocks noChangeShapeType="1"/>
              </p:cNvSpPr>
              <p:nvPr/>
            </p:nvSpPr>
            <p:spPr bwMode="auto">
              <a:xfrm>
                <a:off x="5447" y="269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8" name="Line 365"/>
              <p:cNvSpPr>
                <a:spLocks noChangeShapeType="1"/>
              </p:cNvSpPr>
              <p:nvPr/>
            </p:nvSpPr>
            <p:spPr bwMode="auto">
              <a:xfrm>
                <a:off x="5447" y="269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9" name="Rectangle 366"/>
              <p:cNvSpPr>
                <a:spLocks noChangeArrowheads="1"/>
              </p:cNvSpPr>
              <p:nvPr/>
            </p:nvSpPr>
            <p:spPr bwMode="auto">
              <a:xfrm>
                <a:off x="585" y="2700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60" name="Line 367"/>
              <p:cNvSpPr>
                <a:spLocks noChangeShapeType="1"/>
              </p:cNvSpPr>
              <p:nvPr/>
            </p:nvSpPr>
            <p:spPr bwMode="auto">
              <a:xfrm>
                <a:off x="585" y="2700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1" name="Rectangle 368"/>
              <p:cNvSpPr>
                <a:spLocks noChangeArrowheads="1"/>
              </p:cNvSpPr>
              <p:nvPr/>
            </p:nvSpPr>
            <p:spPr bwMode="auto">
              <a:xfrm>
                <a:off x="1324" y="2700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62" name="Line 369"/>
              <p:cNvSpPr>
                <a:spLocks noChangeShapeType="1"/>
              </p:cNvSpPr>
              <p:nvPr/>
            </p:nvSpPr>
            <p:spPr bwMode="auto">
              <a:xfrm>
                <a:off x="1324" y="2700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3" name="Rectangle 370"/>
              <p:cNvSpPr>
                <a:spLocks noChangeArrowheads="1"/>
              </p:cNvSpPr>
              <p:nvPr/>
            </p:nvSpPr>
            <p:spPr bwMode="auto">
              <a:xfrm>
                <a:off x="2221" y="2700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64" name="Line 371"/>
              <p:cNvSpPr>
                <a:spLocks noChangeShapeType="1"/>
              </p:cNvSpPr>
              <p:nvPr/>
            </p:nvSpPr>
            <p:spPr bwMode="auto">
              <a:xfrm>
                <a:off x="2221" y="2700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5" name="Rectangle 372"/>
              <p:cNvSpPr>
                <a:spLocks noChangeArrowheads="1"/>
              </p:cNvSpPr>
              <p:nvPr/>
            </p:nvSpPr>
            <p:spPr bwMode="auto">
              <a:xfrm>
                <a:off x="2830" y="2700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66" name="Line 373"/>
              <p:cNvSpPr>
                <a:spLocks noChangeShapeType="1"/>
              </p:cNvSpPr>
              <p:nvPr/>
            </p:nvSpPr>
            <p:spPr bwMode="auto">
              <a:xfrm>
                <a:off x="2830" y="2700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7" name="Rectangle 374"/>
              <p:cNvSpPr>
                <a:spLocks noChangeArrowheads="1"/>
              </p:cNvSpPr>
              <p:nvPr/>
            </p:nvSpPr>
            <p:spPr bwMode="auto">
              <a:xfrm>
                <a:off x="3440" y="2700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68" name="Line 375"/>
              <p:cNvSpPr>
                <a:spLocks noChangeShapeType="1"/>
              </p:cNvSpPr>
              <p:nvPr/>
            </p:nvSpPr>
            <p:spPr bwMode="auto">
              <a:xfrm>
                <a:off x="3440" y="2700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9" name="Rectangle 376"/>
              <p:cNvSpPr>
                <a:spLocks noChangeArrowheads="1"/>
              </p:cNvSpPr>
              <p:nvPr/>
            </p:nvSpPr>
            <p:spPr bwMode="auto">
              <a:xfrm>
                <a:off x="4157" y="2700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70" name="Line 377"/>
              <p:cNvSpPr>
                <a:spLocks noChangeShapeType="1"/>
              </p:cNvSpPr>
              <p:nvPr/>
            </p:nvSpPr>
            <p:spPr bwMode="auto">
              <a:xfrm>
                <a:off x="4157" y="2700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1" name="Rectangle 378"/>
              <p:cNvSpPr>
                <a:spLocks noChangeArrowheads="1"/>
              </p:cNvSpPr>
              <p:nvPr/>
            </p:nvSpPr>
            <p:spPr bwMode="auto">
              <a:xfrm>
                <a:off x="4803" y="2700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72" name="Line 379"/>
              <p:cNvSpPr>
                <a:spLocks noChangeShapeType="1"/>
              </p:cNvSpPr>
              <p:nvPr/>
            </p:nvSpPr>
            <p:spPr bwMode="auto">
              <a:xfrm>
                <a:off x="4803" y="2700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3" name="Rectangle 380"/>
              <p:cNvSpPr>
                <a:spLocks noChangeArrowheads="1"/>
              </p:cNvSpPr>
              <p:nvPr/>
            </p:nvSpPr>
            <p:spPr bwMode="auto">
              <a:xfrm>
                <a:off x="5447" y="2700"/>
                <a:ext cx="4" cy="2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74" name="Line 381"/>
              <p:cNvSpPr>
                <a:spLocks noChangeShapeType="1"/>
              </p:cNvSpPr>
              <p:nvPr/>
            </p:nvSpPr>
            <p:spPr bwMode="auto">
              <a:xfrm>
                <a:off x="5447" y="2700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5" name="Rectangle 382"/>
              <p:cNvSpPr>
                <a:spLocks noChangeArrowheads="1"/>
              </p:cNvSpPr>
              <p:nvPr/>
            </p:nvSpPr>
            <p:spPr bwMode="auto">
              <a:xfrm>
                <a:off x="630" y="3044"/>
                <a:ext cx="46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Urban</a:t>
                </a:r>
                <a:endParaRPr lang="en-US" altLang="x-none"/>
              </a:p>
            </p:txBody>
          </p:sp>
          <p:sp>
            <p:nvSpPr>
              <p:cNvPr id="6476" name="Rectangle 383"/>
              <p:cNvSpPr>
                <a:spLocks noChangeArrowheads="1"/>
              </p:cNvSpPr>
              <p:nvPr/>
            </p:nvSpPr>
            <p:spPr bwMode="auto">
              <a:xfrm>
                <a:off x="1091" y="3044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477" name="Rectangle 384"/>
              <p:cNvSpPr>
                <a:spLocks noChangeArrowheads="1"/>
              </p:cNvSpPr>
              <p:nvPr/>
            </p:nvSpPr>
            <p:spPr bwMode="auto">
              <a:xfrm>
                <a:off x="1369" y="3048"/>
                <a:ext cx="31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i="1"/>
                  <a:t>   60</a:t>
                </a:r>
                <a:endParaRPr lang="en-US" altLang="x-none"/>
              </a:p>
            </p:txBody>
          </p:sp>
          <p:sp>
            <p:nvSpPr>
              <p:cNvPr id="6478" name="Rectangle 385"/>
              <p:cNvSpPr>
                <a:spLocks noChangeArrowheads="1"/>
              </p:cNvSpPr>
              <p:nvPr/>
            </p:nvSpPr>
            <p:spPr bwMode="auto">
              <a:xfrm>
                <a:off x="1546" y="3048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i="1"/>
                  <a:t> </a:t>
                </a:r>
                <a:endParaRPr lang="en-US" altLang="x-none"/>
              </a:p>
            </p:txBody>
          </p:sp>
          <p:sp>
            <p:nvSpPr>
              <p:cNvPr id="6479" name="Rectangle 386"/>
              <p:cNvSpPr>
                <a:spLocks noChangeArrowheads="1"/>
              </p:cNvSpPr>
              <p:nvPr/>
            </p:nvSpPr>
            <p:spPr bwMode="auto">
              <a:xfrm>
                <a:off x="2266" y="3048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1</a:t>
                </a:r>
                <a:endParaRPr lang="en-US" altLang="x-none"/>
              </a:p>
            </p:txBody>
          </p:sp>
          <p:sp>
            <p:nvSpPr>
              <p:cNvPr id="6480" name="Rectangle 387"/>
              <p:cNvSpPr>
                <a:spLocks noChangeArrowheads="1"/>
              </p:cNvSpPr>
              <p:nvPr/>
            </p:nvSpPr>
            <p:spPr bwMode="auto">
              <a:xfrm>
                <a:off x="2354" y="3048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481" name="Rectangle 388"/>
              <p:cNvSpPr>
                <a:spLocks noChangeArrowheads="1"/>
              </p:cNvSpPr>
              <p:nvPr/>
            </p:nvSpPr>
            <p:spPr bwMode="auto">
              <a:xfrm>
                <a:off x="2875" y="3048"/>
                <a:ext cx="3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 2</a:t>
                </a:r>
                <a:endParaRPr lang="en-US" altLang="x-none"/>
              </a:p>
            </p:txBody>
          </p:sp>
          <p:sp>
            <p:nvSpPr>
              <p:cNvPr id="6482" name="Rectangle 389"/>
              <p:cNvSpPr>
                <a:spLocks noChangeArrowheads="1"/>
              </p:cNvSpPr>
              <p:nvPr/>
            </p:nvSpPr>
            <p:spPr bwMode="auto">
              <a:xfrm>
                <a:off x="2964" y="3048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483" name="Rectangle 390"/>
              <p:cNvSpPr>
                <a:spLocks noChangeArrowheads="1"/>
              </p:cNvSpPr>
              <p:nvPr/>
            </p:nvSpPr>
            <p:spPr bwMode="auto">
              <a:xfrm>
                <a:off x="3485" y="3048"/>
                <a:ext cx="3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  1</a:t>
                </a:r>
                <a:endParaRPr lang="en-US" altLang="x-none"/>
              </a:p>
            </p:txBody>
          </p:sp>
          <p:sp>
            <p:nvSpPr>
              <p:cNvPr id="6484" name="Rectangle 391"/>
              <p:cNvSpPr>
                <a:spLocks noChangeArrowheads="1"/>
              </p:cNvSpPr>
              <p:nvPr/>
            </p:nvSpPr>
            <p:spPr bwMode="auto">
              <a:xfrm>
                <a:off x="3573" y="3048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485" name="Rectangle 392"/>
              <p:cNvSpPr>
                <a:spLocks noChangeArrowheads="1"/>
              </p:cNvSpPr>
              <p:nvPr/>
            </p:nvSpPr>
            <p:spPr bwMode="auto">
              <a:xfrm>
                <a:off x="4202" y="3048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   1</a:t>
                </a:r>
                <a:endParaRPr lang="en-US" altLang="x-none"/>
              </a:p>
            </p:txBody>
          </p:sp>
          <p:sp>
            <p:nvSpPr>
              <p:cNvPr id="6486" name="Rectangle 393"/>
              <p:cNvSpPr>
                <a:spLocks noChangeArrowheads="1"/>
              </p:cNvSpPr>
              <p:nvPr/>
            </p:nvSpPr>
            <p:spPr bwMode="auto">
              <a:xfrm>
                <a:off x="4291" y="3048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/>
                  <a:t> </a:t>
                </a:r>
                <a:endParaRPr lang="en-US" altLang="x-none"/>
              </a:p>
            </p:txBody>
          </p:sp>
          <p:sp>
            <p:nvSpPr>
              <p:cNvPr id="6487" name="Rectangle 394"/>
              <p:cNvSpPr>
                <a:spLocks noChangeArrowheads="1"/>
              </p:cNvSpPr>
              <p:nvPr/>
            </p:nvSpPr>
            <p:spPr bwMode="auto">
              <a:xfrm>
                <a:off x="4848" y="3044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 55</a:t>
                </a:r>
                <a:endParaRPr lang="en-US" altLang="x-none"/>
              </a:p>
            </p:txBody>
          </p:sp>
          <p:sp>
            <p:nvSpPr>
              <p:cNvPr id="6488" name="Rectangle 395"/>
              <p:cNvSpPr>
                <a:spLocks noChangeArrowheads="1"/>
              </p:cNvSpPr>
              <p:nvPr/>
            </p:nvSpPr>
            <p:spPr bwMode="auto">
              <a:xfrm>
                <a:off x="5025" y="3044"/>
                <a:ext cx="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 b="1"/>
                  <a:t> </a:t>
                </a:r>
                <a:endParaRPr lang="en-US" altLang="x-none"/>
              </a:p>
            </p:txBody>
          </p:sp>
          <p:sp>
            <p:nvSpPr>
              <p:cNvPr id="6489" name="Rectangle 396"/>
              <p:cNvSpPr>
                <a:spLocks noChangeArrowheads="1"/>
              </p:cNvSpPr>
              <p:nvPr/>
            </p:nvSpPr>
            <p:spPr bwMode="auto">
              <a:xfrm>
                <a:off x="585" y="2987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90" name="Line 397"/>
              <p:cNvSpPr>
                <a:spLocks noChangeShapeType="1"/>
              </p:cNvSpPr>
              <p:nvPr/>
            </p:nvSpPr>
            <p:spPr bwMode="auto">
              <a:xfrm>
                <a:off x="585" y="2987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1" name="Line 398"/>
              <p:cNvSpPr>
                <a:spLocks noChangeShapeType="1"/>
              </p:cNvSpPr>
              <p:nvPr/>
            </p:nvSpPr>
            <p:spPr bwMode="auto">
              <a:xfrm>
                <a:off x="585" y="2987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2" name="Rectangle 399"/>
              <p:cNvSpPr>
                <a:spLocks noChangeArrowheads="1"/>
              </p:cNvSpPr>
              <p:nvPr/>
            </p:nvSpPr>
            <p:spPr bwMode="auto">
              <a:xfrm>
                <a:off x="589" y="2987"/>
                <a:ext cx="735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93" name="Line 400"/>
              <p:cNvSpPr>
                <a:spLocks noChangeShapeType="1"/>
              </p:cNvSpPr>
              <p:nvPr/>
            </p:nvSpPr>
            <p:spPr bwMode="auto">
              <a:xfrm>
                <a:off x="589" y="2987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4" name="Rectangle 401"/>
              <p:cNvSpPr>
                <a:spLocks noChangeArrowheads="1"/>
              </p:cNvSpPr>
              <p:nvPr/>
            </p:nvSpPr>
            <p:spPr bwMode="auto">
              <a:xfrm>
                <a:off x="1324" y="2987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95" name="Line 402"/>
              <p:cNvSpPr>
                <a:spLocks noChangeShapeType="1"/>
              </p:cNvSpPr>
              <p:nvPr/>
            </p:nvSpPr>
            <p:spPr bwMode="auto">
              <a:xfrm>
                <a:off x="1324" y="2987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6" name="Line 403"/>
              <p:cNvSpPr>
                <a:spLocks noChangeShapeType="1"/>
              </p:cNvSpPr>
              <p:nvPr/>
            </p:nvSpPr>
            <p:spPr bwMode="auto">
              <a:xfrm>
                <a:off x="1324" y="2987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7" name="Rectangle 404"/>
              <p:cNvSpPr>
                <a:spLocks noChangeArrowheads="1"/>
              </p:cNvSpPr>
              <p:nvPr/>
            </p:nvSpPr>
            <p:spPr bwMode="auto">
              <a:xfrm>
                <a:off x="1328" y="2987"/>
                <a:ext cx="893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498" name="Line 405"/>
              <p:cNvSpPr>
                <a:spLocks noChangeShapeType="1"/>
              </p:cNvSpPr>
              <p:nvPr/>
            </p:nvSpPr>
            <p:spPr bwMode="auto">
              <a:xfrm>
                <a:off x="1328" y="2987"/>
                <a:ext cx="89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9" name="Rectangle 406"/>
              <p:cNvSpPr>
                <a:spLocks noChangeArrowheads="1"/>
              </p:cNvSpPr>
              <p:nvPr/>
            </p:nvSpPr>
            <p:spPr bwMode="auto">
              <a:xfrm>
                <a:off x="2221" y="2987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00" name="Line 407"/>
              <p:cNvSpPr>
                <a:spLocks noChangeShapeType="1"/>
              </p:cNvSpPr>
              <p:nvPr/>
            </p:nvSpPr>
            <p:spPr bwMode="auto">
              <a:xfrm>
                <a:off x="2221" y="2987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1" name="Line 408"/>
              <p:cNvSpPr>
                <a:spLocks noChangeShapeType="1"/>
              </p:cNvSpPr>
              <p:nvPr/>
            </p:nvSpPr>
            <p:spPr bwMode="auto">
              <a:xfrm>
                <a:off x="2221" y="2987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2" name="Rectangle 409"/>
              <p:cNvSpPr>
                <a:spLocks noChangeArrowheads="1"/>
              </p:cNvSpPr>
              <p:nvPr/>
            </p:nvSpPr>
            <p:spPr bwMode="auto">
              <a:xfrm>
                <a:off x="2225" y="2987"/>
                <a:ext cx="605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03" name="Line 410"/>
              <p:cNvSpPr>
                <a:spLocks noChangeShapeType="1"/>
              </p:cNvSpPr>
              <p:nvPr/>
            </p:nvSpPr>
            <p:spPr bwMode="auto">
              <a:xfrm>
                <a:off x="2225" y="2987"/>
                <a:ext cx="6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" name="Rectangle 411"/>
              <p:cNvSpPr>
                <a:spLocks noChangeArrowheads="1"/>
              </p:cNvSpPr>
              <p:nvPr/>
            </p:nvSpPr>
            <p:spPr bwMode="auto">
              <a:xfrm>
                <a:off x="2830" y="2987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6505" name="Line 412"/>
              <p:cNvSpPr>
                <a:spLocks noChangeShapeType="1"/>
              </p:cNvSpPr>
              <p:nvPr/>
            </p:nvSpPr>
            <p:spPr bwMode="auto">
              <a:xfrm>
                <a:off x="2830" y="2987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Line 414"/>
            <p:cNvSpPr>
              <a:spLocks noChangeShapeType="1"/>
            </p:cNvSpPr>
            <p:nvPr/>
          </p:nvSpPr>
          <p:spPr bwMode="auto">
            <a:xfrm>
              <a:off x="2830" y="2987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Rectangle 415"/>
            <p:cNvSpPr>
              <a:spLocks noChangeArrowheads="1"/>
            </p:cNvSpPr>
            <p:nvPr/>
          </p:nvSpPr>
          <p:spPr bwMode="auto">
            <a:xfrm>
              <a:off x="2834" y="2987"/>
              <a:ext cx="606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57" name="Line 416"/>
            <p:cNvSpPr>
              <a:spLocks noChangeShapeType="1"/>
            </p:cNvSpPr>
            <p:nvPr/>
          </p:nvSpPr>
          <p:spPr bwMode="auto">
            <a:xfrm>
              <a:off x="2834" y="2987"/>
              <a:ext cx="6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Rectangle 417"/>
            <p:cNvSpPr>
              <a:spLocks noChangeArrowheads="1"/>
            </p:cNvSpPr>
            <p:nvPr/>
          </p:nvSpPr>
          <p:spPr bwMode="auto">
            <a:xfrm>
              <a:off x="3440" y="2987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59" name="Line 418"/>
            <p:cNvSpPr>
              <a:spLocks noChangeShapeType="1"/>
            </p:cNvSpPr>
            <p:nvPr/>
          </p:nvSpPr>
          <p:spPr bwMode="auto">
            <a:xfrm>
              <a:off x="3440" y="298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419"/>
            <p:cNvSpPr>
              <a:spLocks noChangeShapeType="1"/>
            </p:cNvSpPr>
            <p:nvPr/>
          </p:nvSpPr>
          <p:spPr bwMode="auto">
            <a:xfrm>
              <a:off x="3440" y="2987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420"/>
            <p:cNvSpPr>
              <a:spLocks noChangeArrowheads="1"/>
            </p:cNvSpPr>
            <p:nvPr/>
          </p:nvSpPr>
          <p:spPr bwMode="auto">
            <a:xfrm>
              <a:off x="3444" y="2987"/>
              <a:ext cx="71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62" name="Line 421"/>
            <p:cNvSpPr>
              <a:spLocks noChangeShapeType="1"/>
            </p:cNvSpPr>
            <p:nvPr/>
          </p:nvSpPr>
          <p:spPr bwMode="auto">
            <a:xfrm>
              <a:off x="3444" y="2987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Rectangle 422"/>
            <p:cNvSpPr>
              <a:spLocks noChangeArrowheads="1"/>
            </p:cNvSpPr>
            <p:nvPr/>
          </p:nvSpPr>
          <p:spPr bwMode="auto">
            <a:xfrm>
              <a:off x="4157" y="2987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64" name="Line 423"/>
            <p:cNvSpPr>
              <a:spLocks noChangeShapeType="1"/>
            </p:cNvSpPr>
            <p:nvPr/>
          </p:nvSpPr>
          <p:spPr bwMode="auto">
            <a:xfrm>
              <a:off x="4157" y="298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424"/>
            <p:cNvSpPr>
              <a:spLocks noChangeShapeType="1"/>
            </p:cNvSpPr>
            <p:nvPr/>
          </p:nvSpPr>
          <p:spPr bwMode="auto">
            <a:xfrm>
              <a:off x="4157" y="2987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Rectangle 425"/>
            <p:cNvSpPr>
              <a:spLocks noChangeArrowheads="1"/>
            </p:cNvSpPr>
            <p:nvPr/>
          </p:nvSpPr>
          <p:spPr bwMode="auto">
            <a:xfrm>
              <a:off x="4161" y="2987"/>
              <a:ext cx="642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67" name="Line 426"/>
            <p:cNvSpPr>
              <a:spLocks noChangeShapeType="1"/>
            </p:cNvSpPr>
            <p:nvPr/>
          </p:nvSpPr>
          <p:spPr bwMode="auto">
            <a:xfrm>
              <a:off x="4161" y="2987"/>
              <a:ext cx="6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Rectangle 427"/>
            <p:cNvSpPr>
              <a:spLocks noChangeArrowheads="1"/>
            </p:cNvSpPr>
            <p:nvPr/>
          </p:nvSpPr>
          <p:spPr bwMode="auto">
            <a:xfrm>
              <a:off x="4803" y="2987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69" name="Line 428"/>
            <p:cNvSpPr>
              <a:spLocks noChangeShapeType="1"/>
            </p:cNvSpPr>
            <p:nvPr/>
          </p:nvSpPr>
          <p:spPr bwMode="auto">
            <a:xfrm>
              <a:off x="4803" y="298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29"/>
            <p:cNvSpPr>
              <a:spLocks noChangeShapeType="1"/>
            </p:cNvSpPr>
            <p:nvPr/>
          </p:nvSpPr>
          <p:spPr bwMode="auto">
            <a:xfrm>
              <a:off x="4803" y="2987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Rectangle 430"/>
            <p:cNvSpPr>
              <a:spLocks noChangeArrowheads="1"/>
            </p:cNvSpPr>
            <p:nvPr/>
          </p:nvSpPr>
          <p:spPr bwMode="auto">
            <a:xfrm>
              <a:off x="4807" y="2987"/>
              <a:ext cx="64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72" name="Line 431"/>
            <p:cNvSpPr>
              <a:spLocks noChangeShapeType="1"/>
            </p:cNvSpPr>
            <p:nvPr/>
          </p:nvSpPr>
          <p:spPr bwMode="auto">
            <a:xfrm>
              <a:off x="4807" y="2987"/>
              <a:ext cx="6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Rectangle 432"/>
            <p:cNvSpPr>
              <a:spLocks noChangeArrowheads="1"/>
            </p:cNvSpPr>
            <p:nvPr/>
          </p:nvSpPr>
          <p:spPr bwMode="auto">
            <a:xfrm>
              <a:off x="5447" y="2987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74" name="Line 433"/>
            <p:cNvSpPr>
              <a:spLocks noChangeShapeType="1"/>
            </p:cNvSpPr>
            <p:nvPr/>
          </p:nvSpPr>
          <p:spPr bwMode="auto">
            <a:xfrm>
              <a:off x="5447" y="298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434"/>
            <p:cNvSpPr>
              <a:spLocks noChangeShapeType="1"/>
            </p:cNvSpPr>
            <p:nvPr/>
          </p:nvSpPr>
          <p:spPr bwMode="auto">
            <a:xfrm>
              <a:off x="5447" y="2987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Rectangle 435"/>
            <p:cNvSpPr>
              <a:spLocks noChangeArrowheads="1"/>
            </p:cNvSpPr>
            <p:nvPr/>
          </p:nvSpPr>
          <p:spPr bwMode="auto">
            <a:xfrm>
              <a:off x="585" y="2990"/>
              <a:ext cx="4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77" name="Line 436"/>
            <p:cNvSpPr>
              <a:spLocks noChangeShapeType="1"/>
            </p:cNvSpPr>
            <p:nvPr/>
          </p:nvSpPr>
          <p:spPr bwMode="auto">
            <a:xfrm>
              <a:off x="585" y="2990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Rectangle 437"/>
            <p:cNvSpPr>
              <a:spLocks noChangeArrowheads="1"/>
            </p:cNvSpPr>
            <p:nvPr/>
          </p:nvSpPr>
          <p:spPr bwMode="auto">
            <a:xfrm>
              <a:off x="1324" y="2990"/>
              <a:ext cx="4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79" name="Line 438"/>
            <p:cNvSpPr>
              <a:spLocks noChangeShapeType="1"/>
            </p:cNvSpPr>
            <p:nvPr/>
          </p:nvSpPr>
          <p:spPr bwMode="auto">
            <a:xfrm>
              <a:off x="1324" y="2990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Rectangle 439"/>
            <p:cNvSpPr>
              <a:spLocks noChangeArrowheads="1"/>
            </p:cNvSpPr>
            <p:nvPr/>
          </p:nvSpPr>
          <p:spPr bwMode="auto">
            <a:xfrm>
              <a:off x="2221" y="2990"/>
              <a:ext cx="4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81" name="Line 440"/>
            <p:cNvSpPr>
              <a:spLocks noChangeShapeType="1"/>
            </p:cNvSpPr>
            <p:nvPr/>
          </p:nvSpPr>
          <p:spPr bwMode="auto">
            <a:xfrm>
              <a:off x="2221" y="2990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Rectangle 441"/>
            <p:cNvSpPr>
              <a:spLocks noChangeArrowheads="1"/>
            </p:cNvSpPr>
            <p:nvPr/>
          </p:nvSpPr>
          <p:spPr bwMode="auto">
            <a:xfrm>
              <a:off x="2830" y="2990"/>
              <a:ext cx="4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83" name="Line 442"/>
            <p:cNvSpPr>
              <a:spLocks noChangeShapeType="1"/>
            </p:cNvSpPr>
            <p:nvPr/>
          </p:nvSpPr>
          <p:spPr bwMode="auto">
            <a:xfrm>
              <a:off x="2830" y="2990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Rectangle 443"/>
            <p:cNvSpPr>
              <a:spLocks noChangeArrowheads="1"/>
            </p:cNvSpPr>
            <p:nvPr/>
          </p:nvSpPr>
          <p:spPr bwMode="auto">
            <a:xfrm>
              <a:off x="3440" y="2990"/>
              <a:ext cx="4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85" name="Line 444"/>
            <p:cNvSpPr>
              <a:spLocks noChangeShapeType="1"/>
            </p:cNvSpPr>
            <p:nvPr/>
          </p:nvSpPr>
          <p:spPr bwMode="auto">
            <a:xfrm>
              <a:off x="3440" y="2990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Rectangle 445"/>
            <p:cNvSpPr>
              <a:spLocks noChangeArrowheads="1"/>
            </p:cNvSpPr>
            <p:nvPr/>
          </p:nvSpPr>
          <p:spPr bwMode="auto">
            <a:xfrm>
              <a:off x="4157" y="2990"/>
              <a:ext cx="4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87" name="Line 446"/>
            <p:cNvSpPr>
              <a:spLocks noChangeShapeType="1"/>
            </p:cNvSpPr>
            <p:nvPr/>
          </p:nvSpPr>
          <p:spPr bwMode="auto">
            <a:xfrm>
              <a:off x="4157" y="2990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Rectangle 447"/>
            <p:cNvSpPr>
              <a:spLocks noChangeArrowheads="1"/>
            </p:cNvSpPr>
            <p:nvPr/>
          </p:nvSpPr>
          <p:spPr bwMode="auto">
            <a:xfrm>
              <a:off x="4803" y="2990"/>
              <a:ext cx="4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89" name="Line 448"/>
            <p:cNvSpPr>
              <a:spLocks noChangeShapeType="1"/>
            </p:cNvSpPr>
            <p:nvPr/>
          </p:nvSpPr>
          <p:spPr bwMode="auto">
            <a:xfrm>
              <a:off x="4803" y="2990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Rectangle 449"/>
            <p:cNvSpPr>
              <a:spLocks noChangeArrowheads="1"/>
            </p:cNvSpPr>
            <p:nvPr/>
          </p:nvSpPr>
          <p:spPr bwMode="auto">
            <a:xfrm>
              <a:off x="5447" y="2990"/>
              <a:ext cx="4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191" name="Line 450"/>
            <p:cNvSpPr>
              <a:spLocks noChangeShapeType="1"/>
            </p:cNvSpPr>
            <p:nvPr/>
          </p:nvSpPr>
          <p:spPr bwMode="auto">
            <a:xfrm>
              <a:off x="5447" y="2990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Rectangle 451"/>
            <p:cNvSpPr>
              <a:spLocks noChangeArrowheads="1"/>
            </p:cNvSpPr>
            <p:nvPr/>
          </p:nvSpPr>
          <p:spPr bwMode="auto">
            <a:xfrm>
              <a:off x="630" y="3335"/>
              <a:ext cx="3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Total</a:t>
              </a:r>
              <a:endParaRPr lang="en-US" altLang="x-none"/>
            </a:p>
          </p:txBody>
        </p:sp>
        <p:sp>
          <p:nvSpPr>
            <p:cNvPr id="6193" name="Rectangle 452"/>
            <p:cNvSpPr>
              <a:spLocks noChangeArrowheads="1"/>
            </p:cNvSpPr>
            <p:nvPr/>
          </p:nvSpPr>
          <p:spPr bwMode="auto">
            <a:xfrm>
              <a:off x="1011" y="3335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 </a:t>
              </a:r>
              <a:endParaRPr lang="en-US" altLang="x-none"/>
            </a:p>
          </p:txBody>
        </p:sp>
        <p:sp>
          <p:nvSpPr>
            <p:cNvPr id="6194" name="Rectangle 453"/>
            <p:cNvSpPr>
              <a:spLocks noChangeArrowheads="1"/>
            </p:cNvSpPr>
            <p:nvPr/>
          </p:nvSpPr>
          <p:spPr bwMode="auto">
            <a:xfrm>
              <a:off x="1369" y="3339"/>
              <a:ext cx="3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i="1"/>
                <a:t>  500</a:t>
              </a:r>
              <a:endParaRPr lang="en-US" altLang="x-none"/>
            </a:p>
          </p:txBody>
        </p:sp>
        <p:sp>
          <p:nvSpPr>
            <p:cNvPr id="6195" name="Rectangle 454"/>
            <p:cNvSpPr>
              <a:spLocks noChangeArrowheads="1"/>
            </p:cNvSpPr>
            <p:nvPr/>
          </p:nvSpPr>
          <p:spPr bwMode="auto">
            <a:xfrm>
              <a:off x="1634" y="333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i="1"/>
                <a:t> </a:t>
              </a:r>
              <a:endParaRPr lang="en-US" altLang="x-none"/>
            </a:p>
          </p:txBody>
        </p:sp>
        <p:sp>
          <p:nvSpPr>
            <p:cNvPr id="6196" name="Rectangle 455"/>
            <p:cNvSpPr>
              <a:spLocks noChangeArrowheads="1"/>
            </p:cNvSpPr>
            <p:nvPr/>
          </p:nvSpPr>
          <p:spPr bwMode="auto">
            <a:xfrm>
              <a:off x="2266" y="3339"/>
              <a:ext cx="3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 121</a:t>
              </a:r>
              <a:endParaRPr lang="en-US" altLang="x-none"/>
            </a:p>
          </p:txBody>
        </p:sp>
        <p:sp>
          <p:nvSpPr>
            <p:cNvPr id="6197" name="Rectangle 456"/>
            <p:cNvSpPr>
              <a:spLocks noChangeArrowheads="1"/>
            </p:cNvSpPr>
            <p:nvPr/>
          </p:nvSpPr>
          <p:spPr bwMode="auto">
            <a:xfrm>
              <a:off x="2531" y="333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</a:t>
              </a:r>
              <a:endParaRPr lang="en-US" altLang="x-none"/>
            </a:p>
          </p:txBody>
        </p:sp>
        <p:sp>
          <p:nvSpPr>
            <p:cNvPr id="6198" name="Rectangle 457"/>
            <p:cNvSpPr>
              <a:spLocks noChangeArrowheads="1"/>
            </p:cNvSpPr>
            <p:nvPr/>
          </p:nvSpPr>
          <p:spPr bwMode="auto">
            <a:xfrm>
              <a:off x="2875" y="3339"/>
              <a:ext cx="3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 123</a:t>
              </a:r>
              <a:endParaRPr lang="en-US" altLang="x-none"/>
            </a:p>
          </p:txBody>
        </p:sp>
        <p:sp>
          <p:nvSpPr>
            <p:cNvPr id="6199" name="Rectangle 458"/>
            <p:cNvSpPr>
              <a:spLocks noChangeArrowheads="1"/>
            </p:cNvSpPr>
            <p:nvPr/>
          </p:nvSpPr>
          <p:spPr bwMode="auto">
            <a:xfrm>
              <a:off x="3141" y="333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</a:t>
              </a:r>
              <a:endParaRPr lang="en-US" altLang="x-none"/>
            </a:p>
          </p:txBody>
        </p:sp>
        <p:sp>
          <p:nvSpPr>
            <p:cNvPr id="6200" name="Rectangle 459"/>
            <p:cNvSpPr>
              <a:spLocks noChangeArrowheads="1"/>
            </p:cNvSpPr>
            <p:nvPr/>
          </p:nvSpPr>
          <p:spPr bwMode="auto">
            <a:xfrm>
              <a:off x="3485" y="3339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   73</a:t>
              </a:r>
              <a:endParaRPr lang="en-US" altLang="x-none"/>
            </a:p>
          </p:txBody>
        </p:sp>
        <p:sp>
          <p:nvSpPr>
            <p:cNvPr id="6201" name="Rectangle 460"/>
            <p:cNvSpPr>
              <a:spLocks noChangeArrowheads="1"/>
            </p:cNvSpPr>
            <p:nvPr/>
          </p:nvSpPr>
          <p:spPr bwMode="auto">
            <a:xfrm>
              <a:off x="3662" y="333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</a:t>
              </a:r>
              <a:endParaRPr lang="en-US" altLang="x-none"/>
            </a:p>
          </p:txBody>
        </p:sp>
        <p:sp>
          <p:nvSpPr>
            <p:cNvPr id="6202" name="Rectangle 461"/>
            <p:cNvSpPr>
              <a:spLocks noChangeArrowheads="1"/>
            </p:cNvSpPr>
            <p:nvPr/>
          </p:nvSpPr>
          <p:spPr bwMode="auto">
            <a:xfrm>
              <a:off x="4202" y="3339"/>
              <a:ext cx="3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  93</a:t>
              </a:r>
              <a:endParaRPr lang="en-US" altLang="x-none"/>
            </a:p>
          </p:txBody>
        </p:sp>
        <p:sp>
          <p:nvSpPr>
            <p:cNvPr id="6203" name="Rectangle 462"/>
            <p:cNvSpPr>
              <a:spLocks noChangeArrowheads="1"/>
            </p:cNvSpPr>
            <p:nvPr/>
          </p:nvSpPr>
          <p:spPr bwMode="auto">
            <a:xfrm>
              <a:off x="4379" y="333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</a:t>
              </a:r>
              <a:endParaRPr lang="en-US" altLang="x-none"/>
            </a:p>
          </p:txBody>
        </p:sp>
        <p:sp>
          <p:nvSpPr>
            <p:cNvPr id="6204" name="Rectangle 463"/>
            <p:cNvSpPr>
              <a:spLocks noChangeArrowheads="1"/>
            </p:cNvSpPr>
            <p:nvPr/>
          </p:nvSpPr>
          <p:spPr bwMode="auto">
            <a:xfrm>
              <a:off x="4848" y="3339"/>
              <a:ext cx="2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 90</a:t>
              </a:r>
              <a:endParaRPr lang="en-US" altLang="x-none"/>
            </a:p>
          </p:txBody>
        </p:sp>
        <p:sp>
          <p:nvSpPr>
            <p:cNvPr id="6205" name="Rectangle 464"/>
            <p:cNvSpPr>
              <a:spLocks noChangeArrowheads="1"/>
            </p:cNvSpPr>
            <p:nvPr/>
          </p:nvSpPr>
          <p:spPr bwMode="auto">
            <a:xfrm>
              <a:off x="5025" y="333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</a:t>
              </a:r>
              <a:endParaRPr lang="en-US" altLang="x-none"/>
            </a:p>
          </p:txBody>
        </p:sp>
        <p:sp>
          <p:nvSpPr>
            <p:cNvPr id="6206" name="Rectangle 465"/>
            <p:cNvSpPr>
              <a:spLocks noChangeArrowheads="1"/>
            </p:cNvSpPr>
            <p:nvPr/>
          </p:nvSpPr>
          <p:spPr bwMode="auto">
            <a:xfrm>
              <a:off x="585" y="327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07" name="Line 466"/>
            <p:cNvSpPr>
              <a:spLocks noChangeShapeType="1"/>
            </p:cNvSpPr>
            <p:nvPr/>
          </p:nvSpPr>
          <p:spPr bwMode="auto">
            <a:xfrm>
              <a:off x="585" y="32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467"/>
            <p:cNvSpPr>
              <a:spLocks noChangeShapeType="1"/>
            </p:cNvSpPr>
            <p:nvPr/>
          </p:nvSpPr>
          <p:spPr bwMode="auto">
            <a:xfrm>
              <a:off x="585" y="327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Rectangle 468"/>
            <p:cNvSpPr>
              <a:spLocks noChangeArrowheads="1"/>
            </p:cNvSpPr>
            <p:nvPr/>
          </p:nvSpPr>
          <p:spPr bwMode="auto">
            <a:xfrm>
              <a:off x="589" y="3277"/>
              <a:ext cx="73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10" name="Line 469"/>
            <p:cNvSpPr>
              <a:spLocks noChangeShapeType="1"/>
            </p:cNvSpPr>
            <p:nvPr/>
          </p:nvSpPr>
          <p:spPr bwMode="auto">
            <a:xfrm>
              <a:off x="589" y="3277"/>
              <a:ext cx="7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Rectangle 470"/>
            <p:cNvSpPr>
              <a:spLocks noChangeArrowheads="1"/>
            </p:cNvSpPr>
            <p:nvPr/>
          </p:nvSpPr>
          <p:spPr bwMode="auto">
            <a:xfrm>
              <a:off x="1324" y="327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12" name="Line 471"/>
            <p:cNvSpPr>
              <a:spLocks noChangeShapeType="1"/>
            </p:cNvSpPr>
            <p:nvPr/>
          </p:nvSpPr>
          <p:spPr bwMode="auto">
            <a:xfrm>
              <a:off x="1324" y="32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472"/>
            <p:cNvSpPr>
              <a:spLocks noChangeShapeType="1"/>
            </p:cNvSpPr>
            <p:nvPr/>
          </p:nvSpPr>
          <p:spPr bwMode="auto">
            <a:xfrm>
              <a:off x="1324" y="327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Rectangle 473"/>
            <p:cNvSpPr>
              <a:spLocks noChangeArrowheads="1"/>
            </p:cNvSpPr>
            <p:nvPr/>
          </p:nvSpPr>
          <p:spPr bwMode="auto">
            <a:xfrm>
              <a:off x="1328" y="3277"/>
              <a:ext cx="89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15" name="Line 474"/>
            <p:cNvSpPr>
              <a:spLocks noChangeShapeType="1"/>
            </p:cNvSpPr>
            <p:nvPr/>
          </p:nvSpPr>
          <p:spPr bwMode="auto">
            <a:xfrm>
              <a:off x="1328" y="3277"/>
              <a:ext cx="8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Rectangle 475"/>
            <p:cNvSpPr>
              <a:spLocks noChangeArrowheads="1"/>
            </p:cNvSpPr>
            <p:nvPr/>
          </p:nvSpPr>
          <p:spPr bwMode="auto">
            <a:xfrm>
              <a:off x="2221" y="327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17" name="Line 476"/>
            <p:cNvSpPr>
              <a:spLocks noChangeShapeType="1"/>
            </p:cNvSpPr>
            <p:nvPr/>
          </p:nvSpPr>
          <p:spPr bwMode="auto">
            <a:xfrm>
              <a:off x="2221" y="32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477"/>
            <p:cNvSpPr>
              <a:spLocks noChangeShapeType="1"/>
            </p:cNvSpPr>
            <p:nvPr/>
          </p:nvSpPr>
          <p:spPr bwMode="auto">
            <a:xfrm>
              <a:off x="2221" y="327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Rectangle 478"/>
            <p:cNvSpPr>
              <a:spLocks noChangeArrowheads="1"/>
            </p:cNvSpPr>
            <p:nvPr/>
          </p:nvSpPr>
          <p:spPr bwMode="auto">
            <a:xfrm>
              <a:off x="2225" y="3277"/>
              <a:ext cx="60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20" name="Line 479"/>
            <p:cNvSpPr>
              <a:spLocks noChangeShapeType="1"/>
            </p:cNvSpPr>
            <p:nvPr/>
          </p:nvSpPr>
          <p:spPr bwMode="auto">
            <a:xfrm>
              <a:off x="2225" y="3277"/>
              <a:ext cx="60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Rectangle 480"/>
            <p:cNvSpPr>
              <a:spLocks noChangeArrowheads="1"/>
            </p:cNvSpPr>
            <p:nvPr/>
          </p:nvSpPr>
          <p:spPr bwMode="auto">
            <a:xfrm>
              <a:off x="2830" y="327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22" name="Line 481"/>
            <p:cNvSpPr>
              <a:spLocks noChangeShapeType="1"/>
            </p:cNvSpPr>
            <p:nvPr/>
          </p:nvSpPr>
          <p:spPr bwMode="auto">
            <a:xfrm>
              <a:off x="2830" y="32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482"/>
            <p:cNvSpPr>
              <a:spLocks noChangeShapeType="1"/>
            </p:cNvSpPr>
            <p:nvPr/>
          </p:nvSpPr>
          <p:spPr bwMode="auto">
            <a:xfrm>
              <a:off x="2830" y="327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Rectangle 483"/>
            <p:cNvSpPr>
              <a:spLocks noChangeArrowheads="1"/>
            </p:cNvSpPr>
            <p:nvPr/>
          </p:nvSpPr>
          <p:spPr bwMode="auto">
            <a:xfrm>
              <a:off x="2834" y="3277"/>
              <a:ext cx="60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25" name="Line 484"/>
            <p:cNvSpPr>
              <a:spLocks noChangeShapeType="1"/>
            </p:cNvSpPr>
            <p:nvPr/>
          </p:nvSpPr>
          <p:spPr bwMode="auto">
            <a:xfrm>
              <a:off x="2834" y="3277"/>
              <a:ext cx="6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Rectangle 485"/>
            <p:cNvSpPr>
              <a:spLocks noChangeArrowheads="1"/>
            </p:cNvSpPr>
            <p:nvPr/>
          </p:nvSpPr>
          <p:spPr bwMode="auto">
            <a:xfrm>
              <a:off x="3440" y="327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27" name="Line 486"/>
            <p:cNvSpPr>
              <a:spLocks noChangeShapeType="1"/>
            </p:cNvSpPr>
            <p:nvPr/>
          </p:nvSpPr>
          <p:spPr bwMode="auto">
            <a:xfrm>
              <a:off x="3440" y="32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487"/>
            <p:cNvSpPr>
              <a:spLocks noChangeShapeType="1"/>
            </p:cNvSpPr>
            <p:nvPr/>
          </p:nvSpPr>
          <p:spPr bwMode="auto">
            <a:xfrm>
              <a:off x="3440" y="327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Rectangle 488"/>
            <p:cNvSpPr>
              <a:spLocks noChangeArrowheads="1"/>
            </p:cNvSpPr>
            <p:nvPr/>
          </p:nvSpPr>
          <p:spPr bwMode="auto">
            <a:xfrm>
              <a:off x="3444" y="3277"/>
              <a:ext cx="71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30" name="Line 489"/>
            <p:cNvSpPr>
              <a:spLocks noChangeShapeType="1"/>
            </p:cNvSpPr>
            <p:nvPr/>
          </p:nvSpPr>
          <p:spPr bwMode="auto">
            <a:xfrm>
              <a:off x="3444" y="3277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Rectangle 490"/>
            <p:cNvSpPr>
              <a:spLocks noChangeArrowheads="1"/>
            </p:cNvSpPr>
            <p:nvPr/>
          </p:nvSpPr>
          <p:spPr bwMode="auto">
            <a:xfrm>
              <a:off x="4157" y="327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32" name="Line 491"/>
            <p:cNvSpPr>
              <a:spLocks noChangeShapeType="1"/>
            </p:cNvSpPr>
            <p:nvPr/>
          </p:nvSpPr>
          <p:spPr bwMode="auto">
            <a:xfrm>
              <a:off x="4157" y="32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Line 492"/>
            <p:cNvSpPr>
              <a:spLocks noChangeShapeType="1"/>
            </p:cNvSpPr>
            <p:nvPr/>
          </p:nvSpPr>
          <p:spPr bwMode="auto">
            <a:xfrm>
              <a:off x="4157" y="327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Rectangle 493"/>
            <p:cNvSpPr>
              <a:spLocks noChangeArrowheads="1"/>
            </p:cNvSpPr>
            <p:nvPr/>
          </p:nvSpPr>
          <p:spPr bwMode="auto">
            <a:xfrm>
              <a:off x="4161" y="3277"/>
              <a:ext cx="64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35" name="Line 494"/>
            <p:cNvSpPr>
              <a:spLocks noChangeShapeType="1"/>
            </p:cNvSpPr>
            <p:nvPr/>
          </p:nvSpPr>
          <p:spPr bwMode="auto">
            <a:xfrm>
              <a:off x="4161" y="3277"/>
              <a:ext cx="6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Rectangle 495"/>
            <p:cNvSpPr>
              <a:spLocks noChangeArrowheads="1"/>
            </p:cNvSpPr>
            <p:nvPr/>
          </p:nvSpPr>
          <p:spPr bwMode="auto">
            <a:xfrm>
              <a:off x="4803" y="327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37" name="Line 496"/>
            <p:cNvSpPr>
              <a:spLocks noChangeShapeType="1"/>
            </p:cNvSpPr>
            <p:nvPr/>
          </p:nvSpPr>
          <p:spPr bwMode="auto">
            <a:xfrm>
              <a:off x="4803" y="32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Line 497"/>
            <p:cNvSpPr>
              <a:spLocks noChangeShapeType="1"/>
            </p:cNvSpPr>
            <p:nvPr/>
          </p:nvSpPr>
          <p:spPr bwMode="auto">
            <a:xfrm>
              <a:off x="4803" y="327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Rectangle 498"/>
            <p:cNvSpPr>
              <a:spLocks noChangeArrowheads="1"/>
            </p:cNvSpPr>
            <p:nvPr/>
          </p:nvSpPr>
          <p:spPr bwMode="auto">
            <a:xfrm>
              <a:off x="4807" y="3277"/>
              <a:ext cx="6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40" name="Line 499"/>
            <p:cNvSpPr>
              <a:spLocks noChangeShapeType="1"/>
            </p:cNvSpPr>
            <p:nvPr/>
          </p:nvSpPr>
          <p:spPr bwMode="auto">
            <a:xfrm>
              <a:off x="4807" y="3277"/>
              <a:ext cx="6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Rectangle 500"/>
            <p:cNvSpPr>
              <a:spLocks noChangeArrowheads="1"/>
            </p:cNvSpPr>
            <p:nvPr/>
          </p:nvSpPr>
          <p:spPr bwMode="auto">
            <a:xfrm>
              <a:off x="5447" y="327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42" name="Line 501"/>
            <p:cNvSpPr>
              <a:spLocks noChangeShapeType="1"/>
            </p:cNvSpPr>
            <p:nvPr/>
          </p:nvSpPr>
          <p:spPr bwMode="auto">
            <a:xfrm>
              <a:off x="5447" y="32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502"/>
            <p:cNvSpPr>
              <a:spLocks noChangeShapeType="1"/>
            </p:cNvSpPr>
            <p:nvPr/>
          </p:nvSpPr>
          <p:spPr bwMode="auto">
            <a:xfrm>
              <a:off x="5447" y="327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Rectangle 503"/>
            <p:cNvSpPr>
              <a:spLocks noChangeArrowheads="1"/>
            </p:cNvSpPr>
            <p:nvPr/>
          </p:nvSpPr>
          <p:spPr bwMode="auto">
            <a:xfrm>
              <a:off x="585" y="3281"/>
              <a:ext cx="4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45" name="Line 504"/>
            <p:cNvSpPr>
              <a:spLocks noChangeShapeType="1"/>
            </p:cNvSpPr>
            <p:nvPr/>
          </p:nvSpPr>
          <p:spPr bwMode="auto">
            <a:xfrm>
              <a:off x="585" y="3281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Rectangle 505"/>
            <p:cNvSpPr>
              <a:spLocks noChangeArrowheads="1"/>
            </p:cNvSpPr>
            <p:nvPr/>
          </p:nvSpPr>
          <p:spPr bwMode="auto">
            <a:xfrm>
              <a:off x="585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47" name="Line 506"/>
            <p:cNvSpPr>
              <a:spLocks noChangeShapeType="1"/>
            </p:cNvSpPr>
            <p:nvPr/>
          </p:nvSpPr>
          <p:spPr bwMode="auto">
            <a:xfrm>
              <a:off x="585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Line 507"/>
            <p:cNvSpPr>
              <a:spLocks noChangeShapeType="1"/>
            </p:cNvSpPr>
            <p:nvPr/>
          </p:nvSpPr>
          <p:spPr bwMode="auto">
            <a:xfrm>
              <a:off x="585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Rectangle 508"/>
            <p:cNvSpPr>
              <a:spLocks noChangeArrowheads="1"/>
            </p:cNvSpPr>
            <p:nvPr/>
          </p:nvSpPr>
          <p:spPr bwMode="auto">
            <a:xfrm>
              <a:off x="585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0" name="Line 509"/>
            <p:cNvSpPr>
              <a:spLocks noChangeShapeType="1"/>
            </p:cNvSpPr>
            <p:nvPr/>
          </p:nvSpPr>
          <p:spPr bwMode="auto">
            <a:xfrm>
              <a:off x="585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Line 510"/>
            <p:cNvSpPr>
              <a:spLocks noChangeShapeType="1"/>
            </p:cNvSpPr>
            <p:nvPr/>
          </p:nvSpPr>
          <p:spPr bwMode="auto">
            <a:xfrm>
              <a:off x="585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Rectangle 511"/>
            <p:cNvSpPr>
              <a:spLocks noChangeArrowheads="1"/>
            </p:cNvSpPr>
            <p:nvPr/>
          </p:nvSpPr>
          <p:spPr bwMode="auto">
            <a:xfrm>
              <a:off x="589" y="3569"/>
              <a:ext cx="73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3" name="Line 512"/>
            <p:cNvSpPr>
              <a:spLocks noChangeShapeType="1"/>
            </p:cNvSpPr>
            <p:nvPr/>
          </p:nvSpPr>
          <p:spPr bwMode="auto">
            <a:xfrm>
              <a:off x="589" y="3569"/>
              <a:ext cx="7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Rectangle 513"/>
            <p:cNvSpPr>
              <a:spLocks noChangeArrowheads="1"/>
            </p:cNvSpPr>
            <p:nvPr/>
          </p:nvSpPr>
          <p:spPr bwMode="auto">
            <a:xfrm>
              <a:off x="1324" y="3281"/>
              <a:ext cx="4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5" name="Line 514"/>
            <p:cNvSpPr>
              <a:spLocks noChangeShapeType="1"/>
            </p:cNvSpPr>
            <p:nvPr/>
          </p:nvSpPr>
          <p:spPr bwMode="auto">
            <a:xfrm>
              <a:off x="1324" y="3281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Rectangle 515"/>
            <p:cNvSpPr>
              <a:spLocks noChangeArrowheads="1"/>
            </p:cNvSpPr>
            <p:nvPr/>
          </p:nvSpPr>
          <p:spPr bwMode="auto">
            <a:xfrm>
              <a:off x="1324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7" name="Line 516"/>
            <p:cNvSpPr>
              <a:spLocks noChangeShapeType="1"/>
            </p:cNvSpPr>
            <p:nvPr/>
          </p:nvSpPr>
          <p:spPr bwMode="auto">
            <a:xfrm>
              <a:off x="1324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Line 517"/>
            <p:cNvSpPr>
              <a:spLocks noChangeShapeType="1"/>
            </p:cNvSpPr>
            <p:nvPr/>
          </p:nvSpPr>
          <p:spPr bwMode="auto">
            <a:xfrm>
              <a:off x="1324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Rectangle 518"/>
            <p:cNvSpPr>
              <a:spLocks noChangeArrowheads="1"/>
            </p:cNvSpPr>
            <p:nvPr/>
          </p:nvSpPr>
          <p:spPr bwMode="auto">
            <a:xfrm>
              <a:off x="1328" y="3569"/>
              <a:ext cx="89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60" name="Line 519"/>
            <p:cNvSpPr>
              <a:spLocks noChangeShapeType="1"/>
            </p:cNvSpPr>
            <p:nvPr/>
          </p:nvSpPr>
          <p:spPr bwMode="auto">
            <a:xfrm>
              <a:off x="1328" y="3569"/>
              <a:ext cx="8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Rectangle 520"/>
            <p:cNvSpPr>
              <a:spLocks noChangeArrowheads="1"/>
            </p:cNvSpPr>
            <p:nvPr/>
          </p:nvSpPr>
          <p:spPr bwMode="auto">
            <a:xfrm>
              <a:off x="2221" y="3281"/>
              <a:ext cx="4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62" name="Line 521"/>
            <p:cNvSpPr>
              <a:spLocks noChangeShapeType="1"/>
            </p:cNvSpPr>
            <p:nvPr/>
          </p:nvSpPr>
          <p:spPr bwMode="auto">
            <a:xfrm>
              <a:off x="2221" y="3281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Rectangle 522"/>
            <p:cNvSpPr>
              <a:spLocks noChangeArrowheads="1"/>
            </p:cNvSpPr>
            <p:nvPr/>
          </p:nvSpPr>
          <p:spPr bwMode="auto">
            <a:xfrm>
              <a:off x="2221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64" name="Line 523"/>
            <p:cNvSpPr>
              <a:spLocks noChangeShapeType="1"/>
            </p:cNvSpPr>
            <p:nvPr/>
          </p:nvSpPr>
          <p:spPr bwMode="auto">
            <a:xfrm>
              <a:off x="2221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Line 524"/>
            <p:cNvSpPr>
              <a:spLocks noChangeShapeType="1"/>
            </p:cNvSpPr>
            <p:nvPr/>
          </p:nvSpPr>
          <p:spPr bwMode="auto">
            <a:xfrm>
              <a:off x="2221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Rectangle 525"/>
            <p:cNvSpPr>
              <a:spLocks noChangeArrowheads="1"/>
            </p:cNvSpPr>
            <p:nvPr/>
          </p:nvSpPr>
          <p:spPr bwMode="auto">
            <a:xfrm>
              <a:off x="2225" y="3569"/>
              <a:ext cx="60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67" name="Line 526"/>
            <p:cNvSpPr>
              <a:spLocks noChangeShapeType="1"/>
            </p:cNvSpPr>
            <p:nvPr/>
          </p:nvSpPr>
          <p:spPr bwMode="auto">
            <a:xfrm>
              <a:off x="2225" y="3569"/>
              <a:ext cx="60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Rectangle 527"/>
            <p:cNvSpPr>
              <a:spLocks noChangeArrowheads="1"/>
            </p:cNvSpPr>
            <p:nvPr/>
          </p:nvSpPr>
          <p:spPr bwMode="auto">
            <a:xfrm>
              <a:off x="2830" y="3281"/>
              <a:ext cx="4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69" name="Line 528"/>
            <p:cNvSpPr>
              <a:spLocks noChangeShapeType="1"/>
            </p:cNvSpPr>
            <p:nvPr/>
          </p:nvSpPr>
          <p:spPr bwMode="auto">
            <a:xfrm>
              <a:off x="2830" y="3281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0" name="Rectangle 529"/>
            <p:cNvSpPr>
              <a:spLocks noChangeArrowheads="1"/>
            </p:cNvSpPr>
            <p:nvPr/>
          </p:nvSpPr>
          <p:spPr bwMode="auto">
            <a:xfrm>
              <a:off x="2830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71" name="Line 530"/>
            <p:cNvSpPr>
              <a:spLocks noChangeShapeType="1"/>
            </p:cNvSpPr>
            <p:nvPr/>
          </p:nvSpPr>
          <p:spPr bwMode="auto">
            <a:xfrm>
              <a:off x="2830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2" name="Line 531"/>
            <p:cNvSpPr>
              <a:spLocks noChangeShapeType="1"/>
            </p:cNvSpPr>
            <p:nvPr/>
          </p:nvSpPr>
          <p:spPr bwMode="auto">
            <a:xfrm>
              <a:off x="2830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3" name="Rectangle 532"/>
            <p:cNvSpPr>
              <a:spLocks noChangeArrowheads="1"/>
            </p:cNvSpPr>
            <p:nvPr/>
          </p:nvSpPr>
          <p:spPr bwMode="auto">
            <a:xfrm>
              <a:off x="2834" y="3569"/>
              <a:ext cx="606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74" name="Line 533"/>
            <p:cNvSpPr>
              <a:spLocks noChangeShapeType="1"/>
            </p:cNvSpPr>
            <p:nvPr/>
          </p:nvSpPr>
          <p:spPr bwMode="auto">
            <a:xfrm>
              <a:off x="2834" y="3569"/>
              <a:ext cx="6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Rectangle 534"/>
            <p:cNvSpPr>
              <a:spLocks noChangeArrowheads="1"/>
            </p:cNvSpPr>
            <p:nvPr/>
          </p:nvSpPr>
          <p:spPr bwMode="auto">
            <a:xfrm>
              <a:off x="3440" y="3281"/>
              <a:ext cx="4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76" name="Line 535"/>
            <p:cNvSpPr>
              <a:spLocks noChangeShapeType="1"/>
            </p:cNvSpPr>
            <p:nvPr/>
          </p:nvSpPr>
          <p:spPr bwMode="auto">
            <a:xfrm>
              <a:off x="3440" y="3281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7" name="Rectangle 536"/>
            <p:cNvSpPr>
              <a:spLocks noChangeArrowheads="1"/>
            </p:cNvSpPr>
            <p:nvPr/>
          </p:nvSpPr>
          <p:spPr bwMode="auto">
            <a:xfrm>
              <a:off x="3440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78" name="Line 537"/>
            <p:cNvSpPr>
              <a:spLocks noChangeShapeType="1"/>
            </p:cNvSpPr>
            <p:nvPr/>
          </p:nvSpPr>
          <p:spPr bwMode="auto">
            <a:xfrm>
              <a:off x="3440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9" name="Line 538"/>
            <p:cNvSpPr>
              <a:spLocks noChangeShapeType="1"/>
            </p:cNvSpPr>
            <p:nvPr/>
          </p:nvSpPr>
          <p:spPr bwMode="auto">
            <a:xfrm>
              <a:off x="3440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Rectangle 539"/>
            <p:cNvSpPr>
              <a:spLocks noChangeArrowheads="1"/>
            </p:cNvSpPr>
            <p:nvPr/>
          </p:nvSpPr>
          <p:spPr bwMode="auto">
            <a:xfrm>
              <a:off x="3444" y="3569"/>
              <a:ext cx="71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81" name="Line 540"/>
            <p:cNvSpPr>
              <a:spLocks noChangeShapeType="1"/>
            </p:cNvSpPr>
            <p:nvPr/>
          </p:nvSpPr>
          <p:spPr bwMode="auto">
            <a:xfrm>
              <a:off x="3444" y="3569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2" name="Rectangle 541"/>
            <p:cNvSpPr>
              <a:spLocks noChangeArrowheads="1"/>
            </p:cNvSpPr>
            <p:nvPr/>
          </p:nvSpPr>
          <p:spPr bwMode="auto">
            <a:xfrm>
              <a:off x="4157" y="3281"/>
              <a:ext cx="4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83" name="Line 542"/>
            <p:cNvSpPr>
              <a:spLocks noChangeShapeType="1"/>
            </p:cNvSpPr>
            <p:nvPr/>
          </p:nvSpPr>
          <p:spPr bwMode="auto">
            <a:xfrm>
              <a:off x="4157" y="3281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4" name="Rectangle 543"/>
            <p:cNvSpPr>
              <a:spLocks noChangeArrowheads="1"/>
            </p:cNvSpPr>
            <p:nvPr/>
          </p:nvSpPr>
          <p:spPr bwMode="auto">
            <a:xfrm>
              <a:off x="4157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85" name="Line 544"/>
            <p:cNvSpPr>
              <a:spLocks noChangeShapeType="1"/>
            </p:cNvSpPr>
            <p:nvPr/>
          </p:nvSpPr>
          <p:spPr bwMode="auto">
            <a:xfrm>
              <a:off x="4157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6" name="Line 545"/>
            <p:cNvSpPr>
              <a:spLocks noChangeShapeType="1"/>
            </p:cNvSpPr>
            <p:nvPr/>
          </p:nvSpPr>
          <p:spPr bwMode="auto">
            <a:xfrm>
              <a:off x="4157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" name="Rectangle 546"/>
            <p:cNvSpPr>
              <a:spLocks noChangeArrowheads="1"/>
            </p:cNvSpPr>
            <p:nvPr/>
          </p:nvSpPr>
          <p:spPr bwMode="auto">
            <a:xfrm>
              <a:off x="4161" y="3569"/>
              <a:ext cx="642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88" name="Line 547"/>
            <p:cNvSpPr>
              <a:spLocks noChangeShapeType="1"/>
            </p:cNvSpPr>
            <p:nvPr/>
          </p:nvSpPr>
          <p:spPr bwMode="auto">
            <a:xfrm>
              <a:off x="4161" y="3569"/>
              <a:ext cx="6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9" name="Rectangle 548"/>
            <p:cNvSpPr>
              <a:spLocks noChangeArrowheads="1"/>
            </p:cNvSpPr>
            <p:nvPr/>
          </p:nvSpPr>
          <p:spPr bwMode="auto">
            <a:xfrm>
              <a:off x="4803" y="3281"/>
              <a:ext cx="4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90" name="Line 549"/>
            <p:cNvSpPr>
              <a:spLocks noChangeShapeType="1"/>
            </p:cNvSpPr>
            <p:nvPr/>
          </p:nvSpPr>
          <p:spPr bwMode="auto">
            <a:xfrm>
              <a:off x="4803" y="3281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1" name="Rectangle 550"/>
            <p:cNvSpPr>
              <a:spLocks noChangeArrowheads="1"/>
            </p:cNvSpPr>
            <p:nvPr/>
          </p:nvSpPr>
          <p:spPr bwMode="auto">
            <a:xfrm>
              <a:off x="4803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92" name="Line 551"/>
            <p:cNvSpPr>
              <a:spLocks noChangeShapeType="1"/>
            </p:cNvSpPr>
            <p:nvPr/>
          </p:nvSpPr>
          <p:spPr bwMode="auto">
            <a:xfrm>
              <a:off x="4803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3" name="Line 552"/>
            <p:cNvSpPr>
              <a:spLocks noChangeShapeType="1"/>
            </p:cNvSpPr>
            <p:nvPr/>
          </p:nvSpPr>
          <p:spPr bwMode="auto">
            <a:xfrm>
              <a:off x="4803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4" name="Rectangle 553"/>
            <p:cNvSpPr>
              <a:spLocks noChangeArrowheads="1"/>
            </p:cNvSpPr>
            <p:nvPr/>
          </p:nvSpPr>
          <p:spPr bwMode="auto">
            <a:xfrm>
              <a:off x="4807" y="3569"/>
              <a:ext cx="64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95" name="Line 554"/>
            <p:cNvSpPr>
              <a:spLocks noChangeShapeType="1"/>
            </p:cNvSpPr>
            <p:nvPr/>
          </p:nvSpPr>
          <p:spPr bwMode="auto">
            <a:xfrm>
              <a:off x="4807" y="3569"/>
              <a:ext cx="6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6" name="Rectangle 555"/>
            <p:cNvSpPr>
              <a:spLocks noChangeArrowheads="1"/>
            </p:cNvSpPr>
            <p:nvPr/>
          </p:nvSpPr>
          <p:spPr bwMode="auto">
            <a:xfrm>
              <a:off x="5447" y="3281"/>
              <a:ext cx="4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97" name="Line 556"/>
            <p:cNvSpPr>
              <a:spLocks noChangeShapeType="1"/>
            </p:cNvSpPr>
            <p:nvPr/>
          </p:nvSpPr>
          <p:spPr bwMode="auto">
            <a:xfrm>
              <a:off x="5447" y="3281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8" name="Rectangle 557"/>
            <p:cNvSpPr>
              <a:spLocks noChangeArrowheads="1"/>
            </p:cNvSpPr>
            <p:nvPr/>
          </p:nvSpPr>
          <p:spPr bwMode="auto">
            <a:xfrm>
              <a:off x="5447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99" name="Line 558"/>
            <p:cNvSpPr>
              <a:spLocks noChangeShapeType="1"/>
            </p:cNvSpPr>
            <p:nvPr/>
          </p:nvSpPr>
          <p:spPr bwMode="auto">
            <a:xfrm>
              <a:off x="5447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0" name="Line 559"/>
            <p:cNvSpPr>
              <a:spLocks noChangeShapeType="1"/>
            </p:cNvSpPr>
            <p:nvPr/>
          </p:nvSpPr>
          <p:spPr bwMode="auto">
            <a:xfrm>
              <a:off x="5447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1" name="Rectangle 560"/>
            <p:cNvSpPr>
              <a:spLocks noChangeArrowheads="1"/>
            </p:cNvSpPr>
            <p:nvPr/>
          </p:nvSpPr>
          <p:spPr bwMode="auto">
            <a:xfrm>
              <a:off x="5447" y="3569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302" name="Line 561"/>
            <p:cNvSpPr>
              <a:spLocks noChangeShapeType="1"/>
            </p:cNvSpPr>
            <p:nvPr/>
          </p:nvSpPr>
          <p:spPr bwMode="auto">
            <a:xfrm>
              <a:off x="5447" y="356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" name="Line 562"/>
            <p:cNvSpPr>
              <a:spLocks noChangeShapeType="1"/>
            </p:cNvSpPr>
            <p:nvPr/>
          </p:nvSpPr>
          <p:spPr bwMode="auto">
            <a:xfrm>
              <a:off x="5447" y="3569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" name="Rectangle 563"/>
            <p:cNvSpPr>
              <a:spLocks noChangeArrowheads="1"/>
            </p:cNvSpPr>
            <p:nvPr/>
          </p:nvSpPr>
          <p:spPr bwMode="auto">
            <a:xfrm>
              <a:off x="5434" y="357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</a:t>
              </a:r>
              <a:endParaRPr lang="en-US" altLang="x-none"/>
            </a:p>
          </p:txBody>
        </p:sp>
        <p:sp>
          <p:nvSpPr>
            <p:cNvPr id="6305" name="Rectangle 564"/>
            <p:cNvSpPr>
              <a:spLocks noChangeArrowheads="1"/>
            </p:cNvSpPr>
            <p:nvPr/>
          </p:nvSpPr>
          <p:spPr bwMode="auto">
            <a:xfrm>
              <a:off x="573" y="3762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 </a:t>
              </a:r>
              <a:endParaRPr lang="en-US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The Error Matrix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990600"/>
            <a:ext cx="8323262" cy="5638800"/>
          </a:xfrm>
        </p:spPr>
        <p:txBody>
          <a:bodyPr/>
          <a:lstStyle/>
          <a:p>
            <a:r>
              <a:rPr lang="en-US" altLang="x-none" sz="2600" b="1">
                <a:solidFill>
                  <a:schemeClr val="tx1"/>
                </a:solidFill>
                <a:ea typeface="ＭＳ Ｐゴシック" charset="-128"/>
              </a:rPr>
              <a:t>The starting point for a series of descriptive and statistical techniques to evaluate accuracy</a:t>
            </a:r>
          </a:p>
          <a:p>
            <a:pPr lvl="1"/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An N x N matrix where N = number of classes</a:t>
            </a:r>
          </a:p>
          <a:p>
            <a:pPr lvl="1"/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Compares classified (or interpreted) data to reference data classes</a:t>
            </a:r>
          </a:p>
          <a:p>
            <a:pPr lvl="1"/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Row totals = number of pixels in the reference data</a:t>
            </a:r>
          </a:p>
          <a:p>
            <a:pPr lvl="1"/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Column totals = number of pixels assigned to each class</a:t>
            </a:r>
          </a:p>
          <a:p>
            <a:pPr lvl="1"/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Diagonal elements show agreement between reference data and the classification (i.e., correct classification)</a:t>
            </a:r>
          </a:p>
          <a:p>
            <a:pPr lvl="1"/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Rows include errors of omission </a:t>
            </a:r>
          </a:p>
          <a:p>
            <a:pPr lvl="1"/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Columns include errors of commission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Terminology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990600"/>
            <a:ext cx="8323262" cy="5638800"/>
          </a:xfrm>
        </p:spPr>
        <p:txBody>
          <a:bodyPr/>
          <a:lstStyle/>
          <a:p>
            <a:endParaRPr lang="en-US" altLang="x-none" sz="2400">
              <a:solidFill>
                <a:schemeClr val="tx1"/>
              </a:solidFill>
              <a:ea typeface="ＭＳ Ｐゴシック" charset="-128"/>
            </a:endParaRPr>
          </a:p>
          <a:p>
            <a:r>
              <a:rPr lang="en-US" altLang="x-none" sz="2400">
                <a:solidFill>
                  <a:schemeClr val="tx1"/>
                </a:solidFill>
                <a:ea typeface="ＭＳ Ｐゴシック" charset="-128"/>
              </a:rPr>
              <a:t>Type I error (applying the wrong label)</a:t>
            </a:r>
          </a:p>
          <a:p>
            <a:pPr lvl="1"/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False positive</a:t>
            </a:r>
          </a:p>
          <a:p>
            <a:pPr lvl="1"/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Commission error</a:t>
            </a:r>
          </a:p>
          <a:p>
            <a:pPr lvl="1"/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Reduced user</a:t>
            </a:r>
            <a:r>
              <a:rPr lang="en-US" altLang="en-US" sz="2000">
                <a:solidFill>
                  <a:schemeClr val="tx1"/>
                </a:solidFill>
                <a:ea typeface="ＭＳ Ｐゴシック" charset="-128"/>
              </a:rPr>
              <a:t>’</a:t>
            </a:r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s accuracy</a:t>
            </a:r>
          </a:p>
          <a:p>
            <a:pPr lvl="1"/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Reduced </a:t>
            </a:r>
            <a:r>
              <a:rPr lang="en-US" altLang="en-US" sz="2000">
                <a:solidFill>
                  <a:schemeClr val="tx1"/>
                </a:solidFill>
                <a:ea typeface="ＭＳ Ｐゴシック" charset="-128"/>
              </a:rPr>
              <a:t>“</a:t>
            </a:r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Precision</a:t>
            </a:r>
            <a:r>
              <a:rPr lang="en-US" altLang="en-US" sz="2000">
                <a:solidFill>
                  <a:schemeClr val="tx1"/>
                </a:solidFill>
                <a:ea typeface="ＭＳ Ｐゴシック" charset="-128"/>
              </a:rPr>
              <a:t>”</a:t>
            </a:r>
            <a:endParaRPr lang="en-US" altLang="x-none" sz="2000">
              <a:solidFill>
                <a:schemeClr val="tx1"/>
              </a:solidFill>
              <a:ea typeface="ＭＳ Ｐゴシック" charset="-128"/>
            </a:endParaRPr>
          </a:p>
          <a:p>
            <a:endParaRPr lang="en-US" altLang="x-none" sz="2400">
              <a:solidFill>
                <a:schemeClr val="tx1"/>
              </a:solidFill>
              <a:ea typeface="ＭＳ Ｐゴシック" charset="-128"/>
            </a:endParaRPr>
          </a:p>
          <a:p>
            <a:r>
              <a:rPr lang="en-US" altLang="x-none" sz="2400">
                <a:solidFill>
                  <a:schemeClr val="tx1"/>
                </a:solidFill>
                <a:ea typeface="ＭＳ Ｐゴシック" charset="-128"/>
              </a:rPr>
              <a:t>Type II error (failing to apply the correct label)</a:t>
            </a:r>
          </a:p>
          <a:p>
            <a:pPr lvl="1"/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False negative</a:t>
            </a:r>
          </a:p>
          <a:p>
            <a:pPr lvl="1"/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Omission error</a:t>
            </a:r>
          </a:p>
          <a:p>
            <a:pPr lvl="1"/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Reduced producer</a:t>
            </a:r>
            <a:r>
              <a:rPr lang="en-US" altLang="en-US" sz="2000">
                <a:solidFill>
                  <a:schemeClr val="tx1"/>
                </a:solidFill>
                <a:ea typeface="ＭＳ Ｐゴシック" charset="-128"/>
              </a:rPr>
              <a:t>’</a:t>
            </a:r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s accuracy</a:t>
            </a:r>
          </a:p>
          <a:p>
            <a:pPr lvl="1"/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Reduced </a:t>
            </a:r>
            <a:r>
              <a:rPr lang="en-US" altLang="en-US" sz="2000">
                <a:solidFill>
                  <a:schemeClr val="tx1"/>
                </a:solidFill>
                <a:ea typeface="ＭＳ Ｐゴシック" charset="-128"/>
              </a:rPr>
              <a:t>“</a:t>
            </a:r>
            <a:r>
              <a:rPr lang="en-US" altLang="x-none" sz="2000">
                <a:solidFill>
                  <a:schemeClr val="tx1"/>
                </a:solidFill>
                <a:ea typeface="ＭＳ Ｐゴシック" charset="-128"/>
              </a:rPr>
              <a:t>Recall</a:t>
            </a:r>
            <a:r>
              <a:rPr lang="en-US" altLang="en-US" sz="2000">
                <a:solidFill>
                  <a:schemeClr val="tx1"/>
                </a:solidFill>
                <a:ea typeface="ＭＳ Ｐゴシック" charset="-128"/>
              </a:rPr>
              <a:t>”</a:t>
            </a:r>
            <a:endParaRPr lang="en-US" altLang="x-none" sz="2000">
              <a:solidFill>
                <a:schemeClr val="tx1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685800"/>
          </a:xfrm>
        </p:spPr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Commission and Omission Errors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6665079"/>
              </p:ext>
            </p:extLst>
          </p:nvPr>
        </p:nvGraphicFramePr>
        <p:xfrm>
          <a:off x="1524000" y="1828800"/>
          <a:ext cx="6124575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4" imgW="6200623" imgH="3033742" progId="Word.Document.8">
                  <p:embed/>
                </p:oleObj>
              </mc:Choice>
              <mc:Fallback>
                <p:oleObj name="Document" r:id="rId4" imgW="6200623" imgH="303374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6124575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Producer</a:t>
            </a:r>
            <a:r>
              <a:rPr lang="ja-JP" altLang="en-US">
                <a:solidFill>
                  <a:schemeClr val="tx1"/>
                </a:solidFill>
                <a:ea typeface="ＭＳ Ｐゴシック" charset="-128"/>
              </a:rPr>
              <a:t>’</a:t>
            </a:r>
            <a:r>
              <a:rPr lang="en-US" altLang="ja-JP">
                <a:solidFill>
                  <a:schemeClr val="tx1"/>
                </a:solidFill>
                <a:ea typeface="ＭＳ Ｐゴシック" charset="-128"/>
              </a:rPr>
              <a:t>s and User</a:t>
            </a:r>
            <a:r>
              <a:rPr lang="ja-JP" altLang="en-US">
                <a:solidFill>
                  <a:schemeClr val="tx1"/>
                </a:solidFill>
                <a:ea typeface="ＭＳ Ｐゴシック" charset="-128"/>
              </a:rPr>
              <a:t>’</a:t>
            </a:r>
            <a:r>
              <a:rPr lang="en-US" altLang="ja-JP">
                <a:solidFill>
                  <a:schemeClr val="tx1"/>
                </a:solidFill>
                <a:ea typeface="ＭＳ Ｐゴシック" charset="-128"/>
              </a:rPr>
              <a:t>s Accuracies</a:t>
            </a:r>
            <a:endParaRPr lang="en-US" altLang="x-none">
              <a:solidFill>
                <a:schemeClr val="tx1"/>
              </a:solidFill>
              <a:ea typeface="ＭＳ Ｐゴシック" charset="-128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71476622"/>
              </p:ext>
            </p:extLst>
          </p:nvPr>
        </p:nvGraphicFramePr>
        <p:xfrm>
          <a:off x="381000" y="1531938"/>
          <a:ext cx="77787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878795" imgH="4804503" progId="Word.Document.8">
                  <p:embed/>
                </p:oleObj>
              </mc:Choice>
              <mc:Fallback>
                <p:oleObj name="Document" r:id="rId4" imgW="7878795" imgH="480450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31938"/>
                        <a:ext cx="7778750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990600" y="4800600"/>
            <a:ext cx="6054863" cy="861774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2000" b="1"/>
              <a:t>User</a:t>
            </a:r>
            <a:r>
              <a:rPr lang="ja-JP" altLang="en-US" sz="2000" b="1"/>
              <a:t>’</a:t>
            </a:r>
            <a:r>
              <a:rPr lang="en-US" altLang="ja-JP" sz="2000" b="1"/>
              <a:t>s accuracy considers commission errors</a:t>
            </a:r>
          </a:p>
          <a:p>
            <a:pPr>
              <a:spcBef>
                <a:spcPct val="50000"/>
              </a:spcBef>
            </a:pPr>
            <a:r>
              <a:rPr lang="en-US" altLang="x-none" sz="2000" b="1"/>
              <a:t>Producer</a:t>
            </a:r>
            <a:r>
              <a:rPr lang="ja-JP" altLang="en-US" sz="2000" b="1"/>
              <a:t>’</a:t>
            </a:r>
            <a:r>
              <a:rPr lang="en-US" altLang="ja-JP" sz="2000" b="1"/>
              <a:t>s accuracy considers omission errors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Kappa Statistic	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1308100"/>
            <a:ext cx="8153400" cy="3429000"/>
          </a:xfrm>
        </p:spPr>
        <p:txBody>
          <a:bodyPr/>
          <a:lstStyle/>
          <a:p>
            <a:r>
              <a:rPr lang="en-US" altLang="x-none" sz="2400">
                <a:solidFill>
                  <a:schemeClr val="tx1"/>
                </a:solidFill>
                <a:ea typeface="ＭＳ Ｐゴシック" charset="-128"/>
              </a:rPr>
              <a:t>Over the past 15 years the Kappa statistic has become a standard part of evaluating classification accuracy</a:t>
            </a:r>
          </a:p>
          <a:p>
            <a:pPr lvl="1"/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Based on agreement between the classification and reference data (the diagonal) and chance agreement (the row and column totals or marginals)</a:t>
            </a:r>
          </a:p>
          <a:p>
            <a:r>
              <a:rPr lang="en-US" altLang="x-none" sz="2400">
                <a:solidFill>
                  <a:schemeClr val="tx1"/>
                </a:solidFill>
                <a:ea typeface="ＭＳ Ｐゴシック" charset="-128"/>
              </a:rPr>
              <a:t>In other words, Kappa is a measure of agreement adjusted for chance agreement</a:t>
            </a:r>
          </a:p>
          <a:p>
            <a:endParaRPr lang="en-US" altLang="x-none" sz="240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7985125" y="5730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33425" y="4811711"/>
            <a:ext cx="7705725" cy="1015999"/>
            <a:chOff x="462" y="3031"/>
            <a:chExt cx="4854" cy="640"/>
          </a:xfrm>
        </p:grpSpPr>
        <p:sp>
          <p:nvSpPr>
            <p:cNvPr id="16389" name="Text Box 11"/>
            <p:cNvSpPr txBox="1">
              <a:spLocks noChangeArrowheads="1"/>
            </p:cNvSpPr>
            <p:nvPr/>
          </p:nvSpPr>
          <p:spPr bwMode="auto">
            <a:xfrm>
              <a:off x="1428" y="3031"/>
              <a:ext cx="388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/>
                <a:t>Observed Accuracy - Expected Accuracy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/>
                <a:t>1 – Expected Accuracy</a:t>
              </a:r>
            </a:p>
          </p:txBody>
        </p:sp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>
              <a:off x="1536" y="3370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462" y="322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b="1"/>
                <a:t>Kappa 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3"/>
          <p:cNvGraphicFramePr>
            <a:graphicFrameLocks noChangeAspect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02700790"/>
              </p:ext>
            </p:extLst>
          </p:nvPr>
        </p:nvGraphicFramePr>
        <p:xfrm>
          <a:off x="914400" y="893763"/>
          <a:ext cx="7620000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8222573" imgH="6137249" progId="Word.Document.8">
                  <p:embed/>
                </p:oleObj>
              </mc:Choice>
              <mc:Fallback>
                <p:oleObj name="Document" r:id="rId4" imgW="8222573" imgH="613724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93763"/>
                        <a:ext cx="7620000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Text Box 9"/>
          <p:cNvSpPr txBox="1">
            <a:spLocks noChangeArrowheads="1"/>
          </p:cNvSpPr>
          <p:nvPr/>
        </p:nvSpPr>
        <p:spPr bwMode="auto">
          <a:xfrm>
            <a:off x="990600" y="41148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1800" b="1"/>
              <a:t>Products of Row x Column Marginals</a:t>
            </a:r>
          </a:p>
        </p:txBody>
      </p:sp>
      <p:sp>
        <p:nvSpPr>
          <p:cNvPr id="18435" name="Text Box 10"/>
          <p:cNvSpPr txBox="1">
            <a:spLocks noChangeArrowheads="1"/>
          </p:cNvSpPr>
          <p:nvPr/>
        </p:nvSpPr>
        <p:spPr bwMode="auto">
          <a:xfrm>
            <a:off x="3276600" y="35052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1800" b="1"/>
              <a:t>Column Marginals</a:t>
            </a:r>
          </a:p>
        </p:txBody>
      </p:sp>
      <p:sp>
        <p:nvSpPr>
          <p:cNvPr id="18436" name="Text Box 11"/>
          <p:cNvSpPr txBox="1">
            <a:spLocks noChangeArrowheads="1"/>
          </p:cNvSpPr>
          <p:nvPr/>
        </p:nvSpPr>
        <p:spPr bwMode="auto">
          <a:xfrm rot="5420717">
            <a:off x="7482681" y="2270919"/>
            <a:ext cx="1525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1800" b="1"/>
              <a:t>Row Marginals</a:t>
            </a:r>
          </a:p>
        </p:txBody>
      </p:sp>
      <p:sp>
        <p:nvSpPr>
          <p:cNvPr id="18437" name="Text Box 16"/>
          <p:cNvSpPr txBox="1">
            <a:spLocks noChangeArrowheads="1"/>
          </p:cNvSpPr>
          <p:nvPr/>
        </p:nvSpPr>
        <p:spPr bwMode="auto">
          <a:xfrm>
            <a:off x="0" y="6858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800"/>
              <a:t>Calculation of Expected Agreement by Chance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04800"/>
          </a:xfrm>
        </p:spPr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Calculation of Kappa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7772400" cy="5562600"/>
          </a:xfrm>
        </p:spPr>
        <p:txBody>
          <a:bodyPr/>
          <a:lstStyle/>
          <a:p>
            <a:endParaRPr lang="en-US" altLang="x-none">
              <a:solidFill>
                <a:schemeClr val="tx1"/>
              </a:solidFill>
              <a:ea typeface="ＭＳ Ｐゴシック" charset="-128"/>
            </a:endParaRPr>
          </a:p>
          <a:p>
            <a:r>
              <a:rPr lang="ja-JP" altLang="en-US">
                <a:solidFill>
                  <a:schemeClr val="tx1"/>
                </a:solidFill>
                <a:ea typeface="ＭＳ Ｐゴシック" charset="-128"/>
              </a:rPr>
              <a:t>“</a:t>
            </a:r>
            <a:r>
              <a:rPr lang="en-US" altLang="ja-JP">
                <a:solidFill>
                  <a:schemeClr val="tx1"/>
                </a:solidFill>
                <a:ea typeface="ＭＳ Ｐゴシック" charset="-128"/>
              </a:rPr>
              <a:t>Observed</a:t>
            </a:r>
            <a:r>
              <a:rPr lang="ja-JP" altLang="en-US">
                <a:solidFill>
                  <a:schemeClr val="tx1"/>
                </a:solidFill>
                <a:ea typeface="ＭＳ Ｐゴシック" charset="-128"/>
              </a:rPr>
              <a:t>”</a:t>
            </a:r>
            <a:r>
              <a:rPr lang="en-US" altLang="ja-JP">
                <a:solidFill>
                  <a:schemeClr val="tx1"/>
                </a:solidFill>
                <a:ea typeface="ＭＳ Ｐゴシック" charset="-128"/>
              </a:rPr>
              <a:t> correct = the overall accuracy</a:t>
            </a:r>
          </a:p>
          <a:p>
            <a:pPr lvl="1">
              <a:buFont typeface="Monotype Sorts" charset="2"/>
              <a:buNone/>
            </a:pPr>
            <a:endParaRPr lang="en-US" altLang="x-none">
              <a:solidFill>
                <a:schemeClr val="tx1"/>
              </a:solidFill>
              <a:ea typeface="ＭＳ Ｐゴシック" charset="-128"/>
            </a:endParaRPr>
          </a:p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Expected agreement by chance</a:t>
            </a:r>
          </a:p>
          <a:p>
            <a:endParaRPr lang="en-US" altLang="x-none">
              <a:solidFill>
                <a:schemeClr val="tx1"/>
              </a:solidFill>
              <a:ea typeface="ＭＳ Ｐゴシック" charset="-128"/>
            </a:endParaRPr>
          </a:p>
          <a:p>
            <a:endParaRPr lang="en-US" altLang="x-none">
              <a:solidFill>
                <a:schemeClr val="tx1"/>
              </a:solidFill>
              <a:ea typeface="ＭＳ Ｐゴシック" charset="-128"/>
            </a:endParaRPr>
          </a:p>
          <a:p>
            <a:endParaRPr lang="en-US" altLang="x-none">
              <a:solidFill>
                <a:schemeClr val="tx1"/>
              </a:solidFill>
              <a:ea typeface="ＭＳ Ｐゴシック" charset="-128"/>
            </a:endParaRPr>
          </a:p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Kappa Statistic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62000" y="2438400"/>
            <a:ext cx="7620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/>
            <a:r>
              <a:rPr lang="en-US" altLang="x-none" sz="2800" b="1"/>
              <a:t>  </a:t>
            </a:r>
            <a:r>
              <a:rPr lang="en-US" altLang="x-none"/>
              <a:t>= sum of diagonal / grand total</a:t>
            </a:r>
          </a:p>
          <a:p>
            <a:pPr lvl="1"/>
            <a:r>
              <a:rPr lang="en-US" altLang="x-none"/>
              <a:t>   = 52,580 / 250,000 </a:t>
            </a:r>
          </a:p>
          <a:p>
            <a:pPr lvl="1"/>
            <a:r>
              <a:rPr lang="en-US" altLang="x-none"/>
              <a:t>   = 0.21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8200" y="4510088"/>
            <a:ext cx="79248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/>
            <a:r>
              <a:rPr lang="en-US" altLang="x-none" sz="2800" b="1"/>
              <a:t>   </a:t>
            </a:r>
            <a:r>
              <a:rPr lang="en-US" altLang="x-none"/>
              <a:t>= Observed - Expected / 1 - Expected</a:t>
            </a:r>
          </a:p>
          <a:p>
            <a:pPr lvl="1"/>
            <a:r>
              <a:rPr lang="en-US" altLang="x-none"/>
              <a:t>   = (0.81 - 0.21) / (1 - 0.21)</a:t>
            </a:r>
          </a:p>
          <a:p>
            <a:pPr lvl="1"/>
            <a:r>
              <a:rPr lang="en-US" altLang="x-none"/>
              <a:t>   = 0.69 / 0.79</a:t>
            </a:r>
          </a:p>
          <a:p>
            <a:pPr lvl="1"/>
            <a:r>
              <a:rPr lang="en-US" altLang="x-none"/>
              <a:t>   = 0.76</a:t>
            </a:r>
          </a:p>
          <a:p>
            <a:pPr lvl="1"/>
            <a:r>
              <a:rPr lang="en-US" altLang="x-none" b="1"/>
              <a:t>   = 76% better than chance agreement</a:t>
            </a:r>
            <a:endParaRPr lang="en-US" altLang="x-none"/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1524000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/>
              <a:t>= 404 / 500 = 0.81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presentation template">
  <a:themeElements>
    <a:clrScheme name="master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Office\Templates\master presentation template.pot</Template>
  <TotalTime>4723</TotalTime>
  <Words>897</Words>
  <Application>Microsoft Macintosh PowerPoint</Application>
  <PresentationFormat>On-screen Show (4:3)</PresentationFormat>
  <Paragraphs>314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ＭＳ Ｐゴシック</vt:lpstr>
      <vt:lpstr>Monotype Sorts</vt:lpstr>
      <vt:lpstr>Times New Roman</vt:lpstr>
      <vt:lpstr>master presentation template</vt:lpstr>
      <vt:lpstr>Microsoft Word Document</vt:lpstr>
      <vt:lpstr>Accuracy Assessment</vt:lpstr>
      <vt:lpstr>The Error Matrix</vt:lpstr>
      <vt:lpstr>The Error Matrix</vt:lpstr>
      <vt:lpstr>Terminology</vt:lpstr>
      <vt:lpstr>Commission and Omission Errors</vt:lpstr>
      <vt:lpstr>Producer’s and User’s Accuracies</vt:lpstr>
      <vt:lpstr>Kappa Statistic </vt:lpstr>
      <vt:lpstr>PowerPoint Presentation</vt:lpstr>
      <vt:lpstr>Calculation of Kappa</vt:lpstr>
      <vt:lpstr>Kappa Summary</vt:lpstr>
      <vt:lpstr>PowerPoint Presentation</vt:lpstr>
      <vt:lpstr>Error Matrix and Classification Accuracy for Landsat Classification of Twin Cities Metro Area</vt:lpstr>
      <vt:lpstr>Concluding Thoughts….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Assessment - Stats</dc:title>
  <dc:creator/>
  <cp:lastModifiedBy>Joe Knight</cp:lastModifiedBy>
  <cp:revision>209</cp:revision>
  <cp:lastPrinted>2000-03-21T20:56:55Z</cp:lastPrinted>
  <dcterms:created xsi:type="dcterms:W3CDTF">1999-02-08T22:10:52Z</dcterms:created>
  <dcterms:modified xsi:type="dcterms:W3CDTF">2016-12-04T10:21:16Z</dcterms:modified>
</cp:coreProperties>
</file>