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E3540-E47E-46FC-9EAA-86BC4E0635C5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09A02-6FBF-43F5-ADC9-5B5E073449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727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83AB-1EE6-4F8D-B5DF-1B917AD59CE6}" type="datetime1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 first collective validation of global fluvial flood models for major floods in Nigeria and Mozambique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5AF9-4A2C-46DA-94C0-78E1ED12C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99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3696-04C5-46D7-9537-F2DA71D6E161}" type="datetime1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 first collective validation of global fluvial flood models for major floods in Nigeria and Mozambique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5AF9-4A2C-46DA-94C0-78E1ED12C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85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F48-A939-4D16-B1B6-D3915E7E4171}" type="datetime1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 first collective validation of global fluvial flood models for major floods in Nigeria and Mozambique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5AF9-4A2C-46DA-94C0-78E1ED12C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48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24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DBF0-DC69-4581-AE82-7A3812B3C998}" type="datetime1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 first collective validation of global fluvial flood models for major floods in Nigeria and Mozambique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5AF9-4A2C-46DA-94C0-78E1ED12C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23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B1EA-20DB-4377-A55B-14F3DA4EE2A0}" type="datetime1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 first collective validation of global fluvial flood models for major floods in Nigeria and Mozambique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5AF9-4A2C-46DA-94C0-78E1ED12C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29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0C1A-4E3E-4065-ADA4-2F4D42A73D37}" type="datetime1">
              <a:rPr lang="en-GB" smtClean="0"/>
              <a:t>19/06/2018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 first collective validation of global fluvial flood models for major floods in Nigeria and Mozambique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5AF9-4A2C-46DA-94C0-78E1ED12C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79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A002-F5BD-4A2B-9B5C-AB36217A5333}" type="datetime1">
              <a:rPr lang="en-GB" smtClean="0"/>
              <a:t>19/06/2018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 first collective validation of global fluvial flood models for major floods in Nigeria and Mozambique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5AF9-4A2C-46DA-94C0-78E1ED12C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6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547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8B08F-EBCB-4B6D-8A01-275EA5CD8323}" type="datetime1">
              <a:rPr lang="en-GB" smtClean="0"/>
              <a:t>19/06/2018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 first collective validation of global fluvial flood models for major floods in Nigeria and Mozambique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5AF9-4A2C-46DA-94C0-78E1ED12C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1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026C-38FE-4FE1-8804-FFD86AF00A66}" type="datetime1">
              <a:rPr lang="en-GB" smtClean="0"/>
              <a:t>19/06/2018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 first collective validation of global fluvial flood models for major floods in Nigeria and Mozambique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5AF9-4A2C-46DA-94C0-78E1ED12C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11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D9C0-15A6-46E5-8116-C961211966E7}" type="datetime1">
              <a:rPr lang="en-GB" smtClean="0"/>
              <a:t>19/06/2018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 first collective validation of global fluvial flood models for major floods in Nigeria and Mozambique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5AF9-4A2C-46DA-94C0-78E1ED12C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13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597" y="111093"/>
            <a:ext cx="3316990" cy="96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9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54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5276" y="1828799"/>
            <a:ext cx="9488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/>
              <a:t>A first collective validation of global </a:t>
            </a:r>
          </a:p>
          <a:p>
            <a:r>
              <a:rPr lang="en-GB" sz="4800" b="1" dirty="0"/>
              <a:t>fluvial flood models for major floods</a:t>
            </a:r>
          </a:p>
          <a:p>
            <a:r>
              <a:rPr lang="en-GB" sz="4800" b="1" dirty="0"/>
              <a:t>in Nigeria and Mozambique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41401" b="40776"/>
          <a:stretch/>
        </p:blipFill>
        <p:spPr>
          <a:xfrm>
            <a:off x="10907369" y="5579707"/>
            <a:ext cx="1154003" cy="1166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735" y="5629846"/>
            <a:ext cx="2036555" cy="10660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5275" y="4098654"/>
            <a:ext cx="11429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/>
                </a:solidFill>
              </a:rPr>
              <a:t>Mark Bernhofen 	</a:t>
            </a:r>
            <a:r>
              <a:rPr lang="en-GB" sz="2800" i="1" dirty="0">
                <a:solidFill>
                  <a:schemeClr val="accent5"/>
                </a:solidFill>
              </a:rPr>
              <a:t>PhD Student - University of </a:t>
            </a:r>
            <a:r>
              <a:rPr lang="en-GB" sz="2800" i="1" dirty="0" smtClean="0">
                <a:solidFill>
                  <a:schemeClr val="accent5"/>
                </a:solidFill>
              </a:rPr>
              <a:t>Leeds	</a:t>
            </a:r>
            <a:r>
              <a:rPr lang="en-GB" sz="2800" dirty="0" smtClean="0">
                <a:solidFill>
                  <a:schemeClr val="accent5"/>
                </a:solidFill>
              </a:rPr>
              <a:t>cn13mvb@leeds.ac.uk</a:t>
            </a:r>
            <a:endParaRPr lang="en-GB" sz="2800" dirty="0">
              <a:solidFill>
                <a:schemeClr val="accent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275" y="4702632"/>
            <a:ext cx="7639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5"/>
                </a:solidFill>
              </a:rPr>
              <a:t>Whyman</a:t>
            </a:r>
            <a:r>
              <a:rPr lang="en-GB" dirty="0">
                <a:solidFill>
                  <a:schemeClr val="accent5"/>
                </a:solidFill>
              </a:rPr>
              <a:t>, C., Trigg, M., Sleigh, A., Smith, A., Sampson, C., Yamazaki, D., Ward, P.,</a:t>
            </a:r>
          </a:p>
          <a:p>
            <a:r>
              <a:rPr lang="en-GB" dirty="0" err="1">
                <a:solidFill>
                  <a:schemeClr val="accent5"/>
                </a:solidFill>
              </a:rPr>
              <a:t>Rudari</a:t>
            </a:r>
            <a:r>
              <a:rPr lang="en-GB" dirty="0">
                <a:solidFill>
                  <a:schemeClr val="accent5"/>
                </a:solidFill>
              </a:rPr>
              <a:t>, R., </a:t>
            </a:r>
            <a:r>
              <a:rPr lang="en-GB" dirty="0" err="1">
                <a:solidFill>
                  <a:schemeClr val="accent5"/>
                </a:solidFill>
              </a:rPr>
              <a:t>Pappenberger</a:t>
            </a:r>
            <a:r>
              <a:rPr lang="en-GB" dirty="0">
                <a:solidFill>
                  <a:schemeClr val="accent5"/>
                </a:solidFill>
              </a:rPr>
              <a:t>, F., </a:t>
            </a:r>
            <a:r>
              <a:rPr lang="en-GB" dirty="0" err="1">
                <a:solidFill>
                  <a:schemeClr val="accent5"/>
                </a:solidFill>
              </a:rPr>
              <a:t>Dottori</a:t>
            </a:r>
            <a:r>
              <a:rPr lang="en-GB" dirty="0">
                <a:solidFill>
                  <a:schemeClr val="accent5"/>
                </a:solidFill>
              </a:rPr>
              <a:t>, F., </a:t>
            </a:r>
            <a:r>
              <a:rPr lang="en-GB" dirty="0" err="1">
                <a:solidFill>
                  <a:schemeClr val="accent5"/>
                </a:solidFill>
              </a:rPr>
              <a:t>Salamon</a:t>
            </a:r>
            <a:r>
              <a:rPr lang="en-GB" dirty="0">
                <a:solidFill>
                  <a:schemeClr val="accent5"/>
                </a:solidFill>
              </a:rPr>
              <a:t>, P., </a:t>
            </a:r>
            <a:r>
              <a:rPr lang="en-GB" dirty="0" err="1">
                <a:solidFill>
                  <a:schemeClr val="accent5"/>
                </a:solidFill>
              </a:rPr>
              <a:t>Winsemius</a:t>
            </a:r>
            <a:r>
              <a:rPr lang="en-GB" dirty="0">
                <a:solidFill>
                  <a:schemeClr val="accent5"/>
                </a:solidFill>
              </a:rPr>
              <a:t>, H.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1781" y="6162871"/>
            <a:ext cx="474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GFP Conference, Delft. Session 1 – 25 June, 2018</a:t>
            </a:r>
          </a:p>
        </p:txBody>
      </p:sp>
    </p:spTree>
    <p:extLst>
      <p:ext uri="{BB962C8B-B14F-4D97-AF65-F5344CB8AC3E}">
        <p14:creationId xmlns:p14="http://schemas.microsoft.com/office/powerpoint/2010/main" val="2297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216" y="419880"/>
            <a:ext cx="74698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/>
              <a:t>Composite Model Performance</a:t>
            </a:r>
            <a:endParaRPr lang="en-GB" sz="4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66" y="1390606"/>
            <a:ext cx="7167053" cy="53227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38113" y="6344816"/>
            <a:ext cx="1153887" cy="51318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Slide 9/11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43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539" y="317243"/>
            <a:ext cx="39725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smtClean="0"/>
              <a:t>Conclusions</a:t>
            </a:r>
            <a:endParaRPr lang="en-GB" sz="6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8539" y="1332906"/>
            <a:ext cx="989044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Performance between models shows wide range of under to over prediction – hence poor agreement in original </a:t>
            </a:r>
            <a:r>
              <a:rPr lang="en-GB" sz="2000" b="1" dirty="0" err="1" smtClean="0"/>
              <a:t>intercomparison</a:t>
            </a:r>
            <a:r>
              <a:rPr lang="en-GB" sz="2000" b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Return period (input flow) has a significant effect on model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Hydraulic characteristics of the region play a role in model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Aggregate and </a:t>
            </a:r>
            <a:r>
              <a:rPr lang="en-GB" sz="2000" b="1" dirty="0" smtClean="0"/>
              <a:t>composite </a:t>
            </a:r>
            <a:r>
              <a:rPr lang="en-GB" sz="2000" b="1" dirty="0" smtClean="0"/>
              <a:t>models do not perform better than best individual model. But may be useful in regions where validation is not possible?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No apparent link between model resolution and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/>
          </a:p>
          <a:p>
            <a:r>
              <a:rPr lang="en-GB" sz="2000" i="1" dirty="0" smtClean="0"/>
              <a:t>Limitations</a:t>
            </a:r>
            <a:endParaRPr lang="en-GB" sz="2000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i="1" dirty="0" smtClean="0"/>
              <a:t>Some models may have been updated since this study</a:t>
            </a:r>
            <a:r>
              <a:rPr lang="en-GB" sz="2000" i="1" dirty="0" smtClean="0"/>
              <a:t>.</a:t>
            </a:r>
          </a:p>
          <a:p>
            <a:endParaRPr lang="en-GB" sz="2000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i="1" dirty="0" smtClean="0"/>
              <a:t>Observational data assumed to be correct</a:t>
            </a:r>
            <a:r>
              <a:rPr lang="en-GB" sz="2000" i="1" dirty="0" smtClean="0"/>
              <a:t>. May not always be the case.</a:t>
            </a:r>
            <a:endParaRPr lang="en-GB" sz="2000" i="1" dirty="0"/>
          </a:p>
        </p:txBody>
      </p:sp>
      <p:sp>
        <p:nvSpPr>
          <p:cNvPr id="8" name="Rectangle 7"/>
          <p:cNvSpPr/>
          <p:nvPr/>
        </p:nvSpPr>
        <p:spPr>
          <a:xfrm>
            <a:off x="10926147" y="6344816"/>
            <a:ext cx="1265853" cy="51318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Slide 10/11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87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539" y="317243"/>
            <a:ext cx="27703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smtClean="0"/>
              <a:t>Outlook</a:t>
            </a:r>
            <a:endParaRPr lang="en-GB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9344" y="2197311"/>
            <a:ext cx="101983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This study has highlighted the usefulness of a common validation procedure, going forward:</a:t>
            </a: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Validation should include cases to cover a wide range of locations, conditions and scales.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Expand the validation to included not only flood footprint overlap but also a comparison of modelled vs. measured flow and modelled vs. measured inundated depth.</a:t>
            </a:r>
          </a:p>
          <a:p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Validation data to be shared between </a:t>
            </a:r>
            <a:r>
              <a:rPr lang="en-GB" sz="2000" dirty="0" smtClean="0"/>
              <a:t>groups.</a:t>
            </a:r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6" name="Rectangle 5"/>
          <p:cNvSpPr/>
          <p:nvPr/>
        </p:nvSpPr>
        <p:spPr>
          <a:xfrm>
            <a:off x="10926147" y="6344816"/>
            <a:ext cx="1265853" cy="51318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Slide 11/11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80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7135" y="2276672"/>
            <a:ext cx="64131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smtClean="0"/>
              <a:t>Thanks for listening</a:t>
            </a:r>
          </a:p>
          <a:p>
            <a:r>
              <a:rPr lang="en-GB" sz="6000" b="1" dirty="0" smtClean="0"/>
              <a:t>Any questions?</a:t>
            </a:r>
            <a:endParaRPr lang="en-GB" sz="6000" b="1" dirty="0"/>
          </a:p>
        </p:txBody>
      </p:sp>
    </p:spTree>
    <p:extLst>
      <p:ext uri="{BB962C8B-B14F-4D97-AF65-F5344CB8AC3E}">
        <p14:creationId xmlns:p14="http://schemas.microsoft.com/office/powerpoint/2010/main" val="268860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9878" y="317243"/>
            <a:ext cx="39712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smtClean="0"/>
              <a:t>Background</a:t>
            </a:r>
            <a:endParaRPr lang="en-GB" sz="6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98" y="1358989"/>
            <a:ext cx="4348066" cy="47453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0588" y="1744824"/>
            <a:ext cx="57849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Global flood model </a:t>
            </a:r>
            <a:r>
              <a:rPr lang="en-GB" sz="2000" dirty="0" err="1" smtClean="0"/>
              <a:t>intercomparison</a:t>
            </a:r>
            <a:r>
              <a:rPr lang="en-GB" sz="2000" dirty="0" smtClean="0"/>
              <a:t> study by Trigg et al</a:t>
            </a:r>
            <a:r>
              <a:rPr lang="en-GB" sz="2000" baseline="30000" dirty="0" smtClean="0"/>
              <a:t>1 </a:t>
            </a:r>
            <a:r>
              <a:rPr lang="en-GB" sz="2000" dirty="0" smtClean="0"/>
              <a:t>compared the flood hazard output of 6 global flood models in the continent of Africa.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6 models compared in the study were: </a:t>
            </a:r>
            <a:r>
              <a:rPr lang="en-GB" sz="2000" dirty="0" err="1" smtClean="0"/>
              <a:t>CaMa</a:t>
            </a:r>
            <a:r>
              <a:rPr lang="en-GB" sz="2000" dirty="0" smtClean="0"/>
              <a:t>-Flood, CIMA-UNEP, ECMWF, GLOFRIS, JRC, and SSBN (now Fathom Global).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Only 30-40% agreement in flood extent.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Identified the need for validation against observed events</a:t>
            </a:r>
            <a:endParaRPr lang="en-GB" sz="2000" b="1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39960" y="6412334"/>
            <a:ext cx="5430416" cy="365125"/>
          </a:xfrm>
        </p:spPr>
        <p:txBody>
          <a:bodyPr/>
          <a:lstStyle/>
          <a:p>
            <a:pPr algn="l"/>
            <a:r>
              <a:rPr lang="en-GB" baseline="30000" dirty="0" smtClean="0"/>
              <a:t>1</a:t>
            </a:r>
            <a:r>
              <a:rPr lang="en-GB" dirty="0"/>
              <a:t> </a:t>
            </a:r>
            <a:r>
              <a:rPr lang="en-GB" dirty="0" smtClean="0"/>
              <a:t>Trigg et al 2016 </a:t>
            </a:r>
            <a:r>
              <a:rPr lang="en-GB" i="1" dirty="0" smtClean="0"/>
              <a:t>The credibility challenge for global fluvial flood risk analysis </a:t>
            </a:r>
            <a:r>
              <a:rPr lang="en-GB" dirty="0" smtClean="0"/>
              <a:t>ERL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1038113" y="6344816"/>
            <a:ext cx="1153887" cy="51318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Slide 1/11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70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539" y="317243"/>
            <a:ext cx="59678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smtClean="0"/>
              <a:t>Project Objectives</a:t>
            </a:r>
            <a:endParaRPr lang="en-GB" sz="6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8539" y="2262061"/>
            <a:ext cx="94985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Identify validation regions with large flood events and sufficient data for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Come up with a validation framework to consistently test all 6 models under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Test and compare each individual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Test and compare the aggregated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Test a “combination” of the best individual models</a:t>
            </a:r>
          </a:p>
          <a:p>
            <a:endParaRPr lang="en-GB" sz="2000" dirty="0"/>
          </a:p>
        </p:txBody>
      </p:sp>
      <p:sp>
        <p:nvSpPr>
          <p:cNvPr id="7" name="Rectangle 6"/>
          <p:cNvSpPr/>
          <p:nvPr/>
        </p:nvSpPr>
        <p:spPr>
          <a:xfrm>
            <a:off x="11038113" y="6344816"/>
            <a:ext cx="1153887" cy="51318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Slide 2/11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035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539" y="317243"/>
            <a:ext cx="46778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smtClean="0"/>
              <a:t>Study Regions</a:t>
            </a:r>
            <a:endParaRPr lang="en-GB" sz="6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46" y="1332906"/>
            <a:ext cx="7375028" cy="52147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79095" y="2323323"/>
            <a:ext cx="39561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3 study regions, 2 flood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2012 flooding in Nigeria of the Niger and Benue 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2007 flooding in Mozambique of the Zambezi 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Both events had roughly estimated return periods of 50 years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038113" y="6344816"/>
            <a:ext cx="1153887" cy="51318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Slide 3/11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16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539" y="317243"/>
            <a:ext cx="6879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smtClean="0"/>
              <a:t>Performance Metrics</a:t>
            </a:r>
            <a:endParaRPr lang="en-GB" sz="6000" b="1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964969" y="1987417"/>
            <a:ext cx="3600000" cy="3599119"/>
          </a:xfrm>
          <a:prstGeom prst="ellipse">
            <a:avLst/>
          </a:prstGeom>
          <a:solidFill>
            <a:srgbClr val="00B050">
              <a:alpha val="25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764969" y="1987417"/>
            <a:ext cx="3600000" cy="3599119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>
            <a:spLocks noChangeAspect="1"/>
          </p:cNvSpPr>
          <p:nvPr/>
        </p:nvSpPr>
        <p:spPr>
          <a:xfrm>
            <a:off x="2764969" y="2230130"/>
            <a:ext cx="1800000" cy="3113691"/>
          </a:xfrm>
          <a:custGeom>
            <a:avLst/>
            <a:gdLst>
              <a:gd name="connsiteX0" fmla="*/ 900000 w 1800000"/>
              <a:gd name="connsiteY0" fmla="*/ 0 h 3113691"/>
              <a:gd name="connsiteX1" fmla="*/ 1006397 w 1800000"/>
              <a:gd name="connsiteY1" fmla="*/ 64622 h 3113691"/>
              <a:gd name="connsiteX2" fmla="*/ 1800000 w 1800000"/>
              <a:gd name="connsiteY2" fmla="*/ 1556845 h 3113691"/>
              <a:gd name="connsiteX3" fmla="*/ 1006397 w 1800000"/>
              <a:gd name="connsiteY3" fmla="*/ 3049069 h 3113691"/>
              <a:gd name="connsiteX4" fmla="*/ 900000 w 1800000"/>
              <a:gd name="connsiteY4" fmla="*/ 3113691 h 3113691"/>
              <a:gd name="connsiteX5" fmla="*/ 793603 w 1800000"/>
              <a:gd name="connsiteY5" fmla="*/ 3049069 h 3113691"/>
              <a:gd name="connsiteX6" fmla="*/ 0 w 1800000"/>
              <a:gd name="connsiteY6" fmla="*/ 1556845 h 3113691"/>
              <a:gd name="connsiteX7" fmla="*/ 793603 w 1800000"/>
              <a:gd name="connsiteY7" fmla="*/ 64622 h 311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0000" h="3113691">
                <a:moveTo>
                  <a:pt x="900000" y="0"/>
                </a:moveTo>
                <a:lnTo>
                  <a:pt x="1006397" y="64622"/>
                </a:lnTo>
                <a:cubicBezTo>
                  <a:pt x="1485200" y="388015"/>
                  <a:pt x="1800000" y="935676"/>
                  <a:pt x="1800000" y="1556845"/>
                </a:cubicBezTo>
                <a:cubicBezTo>
                  <a:pt x="1800000" y="2178014"/>
                  <a:pt x="1485200" y="2725675"/>
                  <a:pt x="1006397" y="3049069"/>
                </a:cubicBezTo>
                <a:lnTo>
                  <a:pt x="900000" y="3113691"/>
                </a:lnTo>
                <a:lnTo>
                  <a:pt x="793603" y="3049069"/>
                </a:lnTo>
                <a:cubicBezTo>
                  <a:pt x="314800" y="2725675"/>
                  <a:pt x="0" y="2178014"/>
                  <a:pt x="0" y="1556845"/>
                </a:cubicBezTo>
                <a:cubicBezTo>
                  <a:pt x="0" y="935676"/>
                  <a:pt x="314800" y="388015"/>
                  <a:pt x="793603" y="64622"/>
                </a:cubicBezTo>
                <a:close/>
              </a:path>
            </a:pathLst>
          </a:custGeom>
          <a:solidFill>
            <a:srgbClr val="0070C0">
              <a:alpha val="4900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287624" y="3371476"/>
            <a:ext cx="1385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00B050"/>
                </a:solidFill>
              </a:rPr>
              <a:t>Observed</a:t>
            </a:r>
          </a:p>
          <a:p>
            <a:r>
              <a:rPr lang="en-GB" sz="2400" dirty="0" smtClean="0">
                <a:solidFill>
                  <a:srgbClr val="00B050"/>
                </a:solidFill>
              </a:rPr>
              <a:t>(</a:t>
            </a:r>
            <a:r>
              <a:rPr lang="en-GB" sz="2400" dirty="0" err="1" smtClean="0">
                <a:solidFill>
                  <a:srgbClr val="00B050"/>
                </a:solidFill>
              </a:rPr>
              <a:t>F</a:t>
            </a:r>
            <a:r>
              <a:rPr lang="en-GB" sz="2400" baseline="-25000" dirty="0" err="1">
                <a:solidFill>
                  <a:srgbClr val="00B050"/>
                </a:solidFill>
              </a:rPr>
              <a:t>o</a:t>
            </a:r>
            <a:r>
              <a:rPr lang="en-GB" sz="2400" dirty="0" smtClean="0">
                <a:solidFill>
                  <a:srgbClr val="00B050"/>
                </a:solidFill>
              </a:rPr>
              <a:t>)</a:t>
            </a:r>
            <a:endParaRPr lang="en-GB" sz="24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72311" y="3371475"/>
            <a:ext cx="1382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Modelled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	   (</a:t>
            </a:r>
            <a:r>
              <a:rPr lang="en-GB" sz="2400" dirty="0" err="1" smtClean="0">
                <a:solidFill>
                  <a:srgbClr val="FF0000"/>
                </a:solidFill>
              </a:rPr>
              <a:t>F</a:t>
            </a:r>
            <a:r>
              <a:rPr lang="en-GB" sz="2400" baseline="-25000" dirty="0" err="1" smtClean="0">
                <a:solidFill>
                  <a:srgbClr val="FF0000"/>
                </a:solidFill>
              </a:rPr>
              <a:t>m</a:t>
            </a:r>
            <a:r>
              <a:rPr lang="en-GB" sz="2400" dirty="0" smtClean="0">
                <a:solidFill>
                  <a:srgbClr val="FF0000"/>
                </a:solidFill>
              </a:rPr>
              <a:t>)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75586" y="3393260"/>
            <a:ext cx="1578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Agreement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(</a:t>
            </a:r>
            <a:r>
              <a:rPr lang="en-GB" sz="2400" dirty="0" err="1" smtClean="0">
                <a:solidFill>
                  <a:srgbClr val="FFFF00"/>
                </a:solidFill>
              </a:rPr>
              <a:t>F</a:t>
            </a:r>
            <a:r>
              <a:rPr lang="en-GB" sz="2400" baseline="-25000" dirty="0" err="1" smtClean="0">
                <a:solidFill>
                  <a:srgbClr val="FFFF00"/>
                </a:solidFill>
              </a:rPr>
              <a:t>o</a:t>
            </a:r>
            <a:r>
              <a:rPr lang="en-GB" sz="2400" dirty="0" smtClean="0">
                <a:solidFill>
                  <a:srgbClr val="FFFF00"/>
                </a:solidFill>
              </a:rPr>
              <a:t> ∩ </a:t>
            </a:r>
            <a:r>
              <a:rPr lang="en-GB" sz="2400" dirty="0" err="1" smtClean="0">
                <a:solidFill>
                  <a:srgbClr val="FFFF00"/>
                </a:solidFill>
              </a:rPr>
              <a:t>F</a:t>
            </a:r>
            <a:r>
              <a:rPr lang="en-GB" sz="2400" baseline="-25000" dirty="0" err="1" smtClean="0">
                <a:solidFill>
                  <a:srgbClr val="FFFF00"/>
                </a:solidFill>
              </a:rPr>
              <a:t>m</a:t>
            </a:r>
            <a:r>
              <a:rPr lang="en-GB" sz="2400" dirty="0" smtClean="0">
                <a:solidFill>
                  <a:srgbClr val="FFFF00"/>
                </a:solidFill>
              </a:rPr>
              <a:t>)</a:t>
            </a:r>
            <a:endParaRPr lang="en-GB" sz="2400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25952" y="2632811"/>
            <a:ext cx="48052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Critical Success Index (CSI) – proportion correct [1 best, 0 worst]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Hit Rate (HR) – proportion of observed captured by model [1 all, 0 none]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Bias – measures bias towards under (-</a:t>
            </a:r>
            <a:r>
              <a:rPr lang="en-GB" sz="2000" dirty="0" err="1" smtClean="0"/>
              <a:t>ve</a:t>
            </a:r>
            <a:r>
              <a:rPr lang="en-GB" sz="2000" dirty="0" smtClean="0"/>
              <a:t>) or over prediction (+</a:t>
            </a:r>
            <a:r>
              <a:rPr lang="en-GB" sz="2000" dirty="0" err="1" smtClean="0"/>
              <a:t>ve</a:t>
            </a:r>
            <a:r>
              <a:rPr lang="en-GB" sz="2000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13792" y="5947877"/>
                <a:ext cx="1494575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𝐶𝑆𝐼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b="0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92" y="5947877"/>
                <a:ext cx="1494575" cy="5653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33999" y="5939125"/>
                <a:ext cx="1461939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999" y="5939125"/>
                <a:ext cx="1461939" cy="563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856584" y="5918670"/>
                <a:ext cx="2742610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𝐵𝑖𝑎𝑠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584" y="5918670"/>
                <a:ext cx="2742610" cy="584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11038113" y="6344816"/>
            <a:ext cx="1153887" cy="51318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Slide 4/11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20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539" y="317243"/>
            <a:ext cx="5913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smtClean="0"/>
              <a:t>Individual Models</a:t>
            </a:r>
            <a:endParaRPr lang="en-GB" sz="6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/>
          <a:stretch/>
        </p:blipFill>
        <p:spPr>
          <a:xfrm>
            <a:off x="3999189" y="2260718"/>
            <a:ext cx="3885178" cy="29421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831" y="2217466"/>
            <a:ext cx="4013973" cy="29853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60718"/>
            <a:ext cx="3965683" cy="29483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5630222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Models from left to right are ordered in descending order of resolution (approx. 1km, 1km, 500m, 500m, 90m, 90m)</a:t>
            </a:r>
            <a:endParaRPr lang="en-GB" sz="2000" dirty="0"/>
          </a:p>
        </p:txBody>
      </p:sp>
      <p:sp>
        <p:nvSpPr>
          <p:cNvPr id="13" name="Rectangle 12"/>
          <p:cNvSpPr/>
          <p:nvPr/>
        </p:nvSpPr>
        <p:spPr>
          <a:xfrm>
            <a:off x="11038113" y="6344816"/>
            <a:ext cx="1153887" cy="51318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Slide </a:t>
            </a:r>
            <a:r>
              <a:rPr lang="en-GB" dirty="0"/>
              <a:t>5</a:t>
            </a:r>
            <a:r>
              <a:rPr lang="en-GB" dirty="0" smtClean="0"/>
              <a:t>/11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43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9" y="281261"/>
            <a:ext cx="7561094" cy="6360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511" y="2941044"/>
            <a:ext cx="2164683" cy="14054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038113" y="6344816"/>
            <a:ext cx="1153887" cy="51318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Slide </a:t>
            </a:r>
            <a:r>
              <a:rPr lang="en-GB" dirty="0"/>
              <a:t>6</a:t>
            </a:r>
            <a:r>
              <a:rPr lang="en-GB" dirty="0" smtClean="0"/>
              <a:t>/11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90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539" y="317243"/>
            <a:ext cx="63836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smtClean="0"/>
              <a:t>Aggregated Models</a:t>
            </a:r>
            <a:endParaRPr lang="en-GB" sz="6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71" t="26667" r="41156" b="20136"/>
          <a:stretch/>
        </p:blipFill>
        <p:spPr>
          <a:xfrm>
            <a:off x="8117632" y="2001039"/>
            <a:ext cx="1856792" cy="36482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7" t="52608" r="26261" b="20136"/>
          <a:stretch/>
        </p:blipFill>
        <p:spPr>
          <a:xfrm>
            <a:off x="10065028" y="3159968"/>
            <a:ext cx="1101014" cy="18692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49" y="1690779"/>
            <a:ext cx="6140648" cy="456736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4494" y="3435854"/>
            <a:ext cx="8563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Mean of all three sites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2649" y="5985216"/>
            <a:ext cx="195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All flood areas from all models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56500" y="5978404"/>
            <a:ext cx="249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Only flood area where all models agree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2984862" y="1506113"/>
            <a:ext cx="336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25 year return period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1038113" y="6344816"/>
            <a:ext cx="1153887" cy="51318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Slide 7/11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8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539" y="317243"/>
            <a:ext cx="65542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smtClean="0"/>
              <a:t>Model Combination</a:t>
            </a:r>
            <a:endParaRPr lang="en-GB" sz="6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3853" y="1950098"/>
                <a:ext cx="10195227" cy="3477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 smtClean="0"/>
                  <a:t>Would a composite of the best individual models improve performance by removing outliers?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 smtClean="0"/>
                  <a:t>How to define “best” models?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 smtClean="0"/>
                  <a:t>How  many models to include?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 smtClean="0"/>
                  <a:t>The Ensemble Score (ES) takes the average CSI across the three sites and penalizes for bias: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𝐸𝑆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𝐶𝑆𝐼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0.2∗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𝐴𝑣𝑒𝑟𝑎𝑔𝑒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𝐵𝑖𝑎𝑠</m:t>
                          </m:r>
                        </m:e>
                      </m:d>
                    </m:oMath>
                  </m:oMathPara>
                </a14:m>
                <a:endParaRPr lang="en-GB" sz="2000" dirty="0" smtClean="0"/>
              </a:p>
              <a:p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 smtClean="0"/>
                  <a:t>The best models according the ES were: </a:t>
                </a:r>
                <a:r>
                  <a:rPr lang="en-GB" sz="2000" b="1" dirty="0" smtClean="0"/>
                  <a:t>CIMA-UNEP</a:t>
                </a:r>
                <a:r>
                  <a:rPr lang="en-GB" sz="2000" dirty="0" smtClean="0"/>
                  <a:t>,</a:t>
                </a:r>
                <a:r>
                  <a:rPr lang="en-GB" sz="2000" b="1" dirty="0" smtClean="0"/>
                  <a:t> JRC </a:t>
                </a:r>
                <a:r>
                  <a:rPr lang="en-GB" sz="2000" dirty="0" smtClean="0"/>
                  <a:t>&amp;</a:t>
                </a:r>
                <a:r>
                  <a:rPr lang="en-GB" sz="2000" b="1" dirty="0" smtClean="0"/>
                  <a:t> SSBN</a:t>
                </a:r>
                <a:endParaRPr lang="en-GB" sz="20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3" y="1950098"/>
                <a:ext cx="10195227" cy="3477875"/>
              </a:xfrm>
              <a:prstGeom prst="rect">
                <a:avLst/>
              </a:prstGeom>
              <a:blipFill>
                <a:blip r:embed="rId2"/>
                <a:stretch>
                  <a:fillRect l="-538" t="-1053" b="-22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038113" y="6344816"/>
            <a:ext cx="1153887" cy="51318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Slide 8/11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42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11543</TotalTime>
  <Words>626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Bernhofen [cn13mvb]</dc:creator>
  <cp:lastModifiedBy>Mark Bernhofen [cn13mvb]</cp:lastModifiedBy>
  <cp:revision>45</cp:revision>
  <dcterms:created xsi:type="dcterms:W3CDTF">2018-06-07T09:17:35Z</dcterms:created>
  <dcterms:modified xsi:type="dcterms:W3CDTF">2018-06-25T07:07:36Z</dcterms:modified>
</cp:coreProperties>
</file>