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8" r:id="rId5"/>
    <p:sldId id="267" r:id="rId6"/>
    <p:sldId id="259" r:id="rId7"/>
    <p:sldId id="262" r:id="rId8"/>
    <p:sldId id="264" r:id="rId9"/>
    <p:sldId id="263"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0">
          <p15:clr>
            <a:srgbClr val="A4A3A4"/>
          </p15:clr>
        </p15:guide>
        <p15:guide id="2" pos="29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8"/>
    <p:restoredTop sz="94706"/>
  </p:normalViewPr>
  <p:slideViewPr>
    <p:cSldViewPr snapToObjects="1" showGuides="1">
      <p:cViewPr varScale="1">
        <p:scale>
          <a:sx n="111" d="100"/>
          <a:sy n="111" d="100"/>
        </p:scale>
        <p:origin x="736" y="208"/>
      </p:cViewPr>
      <p:guideLst>
        <p:guide orient="horz" pos="1920"/>
        <p:guide pos="2928"/>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F79F68-6ACD-5E4A-9752-48D4D2F253E5}" type="datetimeFigureOut">
              <a:rPr lang="en-US" smtClean="0"/>
              <a:t>7/10/17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005BE4-6075-854B-9206-E32271FC2E4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F79F68-6ACD-5E4A-9752-48D4D2F253E5}" type="datetimeFigureOut">
              <a:rPr lang="en-US" smtClean="0"/>
              <a:t>7/10/17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005BE4-6075-854B-9206-E32271FC2E4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F79F68-6ACD-5E4A-9752-48D4D2F253E5}" type="datetimeFigureOut">
              <a:rPr lang="en-US" smtClean="0"/>
              <a:t>7/10/17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005BE4-6075-854B-9206-E32271FC2E4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F79F68-6ACD-5E4A-9752-48D4D2F253E5}" type="datetimeFigureOut">
              <a:rPr lang="en-US" smtClean="0"/>
              <a:t>7/10/17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005BE4-6075-854B-9206-E32271FC2E4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F79F68-6ACD-5E4A-9752-48D4D2F253E5}" type="datetimeFigureOut">
              <a:rPr lang="en-US" smtClean="0"/>
              <a:t>7/10/17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005BE4-6075-854B-9206-E32271FC2E4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F79F68-6ACD-5E4A-9752-48D4D2F253E5}" type="datetimeFigureOut">
              <a:rPr lang="en-US" smtClean="0"/>
              <a:t>7/10/17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005BE4-6075-854B-9206-E32271FC2E4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F79F68-6ACD-5E4A-9752-48D4D2F253E5}" type="datetimeFigureOut">
              <a:rPr lang="en-US" smtClean="0"/>
              <a:t>7/10/17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005BE4-6075-854B-9206-E32271FC2E4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F79F68-6ACD-5E4A-9752-48D4D2F253E5}" type="datetimeFigureOut">
              <a:rPr lang="en-US" smtClean="0"/>
              <a:t>7/10/17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005BE4-6075-854B-9206-E32271FC2E4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F79F68-6ACD-5E4A-9752-48D4D2F253E5}" type="datetimeFigureOut">
              <a:rPr lang="en-US" smtClean="0"/>
              <a:t>7/10/17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005BE4-6075-854B-9206-E32271FC2E4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F79F68-6ACD-5E4A-9752-48D4D2F253E5}" type="datetimeFigureOut">
              <a:rPr lang="en-US" smtClean="0"/>
              <a:t>7/10/17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005BE4-6075-854B-9206-E32271FC2E4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F79F68-6ACD-5E4A-9752-48D4D2F253E5}" type="datetimeFigureOut">
              <a:rPr lang="en-US" smtClean="0"/>
              <a:t>7/10/17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005BE4-6075-854B-9206-E32271FC2E4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F79F68-6ACD-5E4A-9752-48D4D2F253E5}" type="datetimeFigureOut">
              <a:rPr lang="en-US" smtClean="0"/>
              <a:t>7/10/17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005BE4-6075-854B-9206-E32271FC2E4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hyperlink" Target="http://misclab.umeoce.maine.edu/OceanOpticsClass2017/" TargetMode="External"/><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028559"/>
            <a:ext cx="7772400" cy="1828800"/>
          </a:xfrm>
        </p:spPr>
        <p:txBody>
          <a:bodyPr>
            <a:normAutofit fontScale="90000"/>
          </a:bodyPr>
          <a:lstStyle/>
          <a:p>
            <a:r>
              <a:rPr lang="en-US" sz="3200" b="1" dirty="0" smtClean="0">
                <a:solidFill>
                  <a:srgbClr val="000090"/>
                </a:solidFill>
              </a:rPr>
              <a:t>Welcome </a:t>
            </a:r>
            <a:r>
              <a:rPr lang="en-US" sz="3200" dirty="0" smtClean="0">
                <a:solidFill>
                  <a:srgbClr val="000090"/>
                </a:solidFill>
              </a:rPr>
              <a:t>to 2017 Ocean Optics Class</a:t>
            </a:r>
            <a:r>
              <a:rPr lang="en-US" sz="3200" dirty="0" smtClean="0"/>
              <a:t/>
            </a:r>
            <a:br>
              <a:rPr lang="en-US" sz="3200" dirty="0" smtClean="0"/>
            </a:br>
            <a:r>
              <a:rPr lang="en-US" sz="3200" dirty="0" smtClean="0"/>
              <a:t>SMS </a:t>
            </a:r>
            <a:r>
              <a:rPr lang="en-US" sz="3200" dirty="0"/>
              <a:t>598: Calibration and Validation for Ocean Color Remote </a:t>
            </a:r>
            <a:r>
              <a:rPr lang="en-US" sz="3200" dirty="0" smtClean="0"/>
              <a:t>Sensing, 10 July –  August 4th 2017 </a:t>
            </a:r>
            <a:endParaRPr lang="en-US" sz="3200" dirty="0"/>
          </a:p>
        </p:txBody>
      </p:sp>
      <p:sp>
        <p:nvSpPr>
          <p:cNvPr id="3" name="Subtitle 2"/>
          <p:cNvSpPr>
            <a:spLocks noGrp="1"/>
          </p:cNvSpPr>
          <p:nvPr>
            <p:ph type="subTitle" idx="1"/>
          </p:nvPr>
        </p:nvSpPr>
        <p:spPr>
          <a:xfrm>
            <a:off x="457200" y="2590800"/>
            <a:ext cx="8229600" cy="4114800"/>
          </a:xfrm>
          <a:ln>
            <a:solidFill>
              <a:srgbClr val="000090"/>
            </a:solidFill>
          </a:ln>
        </p:spPr>
        <p:txBody>
          <a:bodyPr>
            <a:noAutofit/>
          </a:bodyPr>
          <a:lstStyle/>
          <a:p>
            <a:pPr algn="l">
              <a:spcBef>
                <a:spcPts val="600"/>
              </a:spcBef>
            </a:pPr>
            <a:r>
              <a:rPr lang="en-US" sz="2400" dirty="0" smtClean="0">
                <a:solidFill>
                  <a:srgbClr val="000000"/>
                </a:solidFill>
              </a:rPr>
              <a:t>Instructors:      Emmanuel Boss – UMaine</a:t>
            </a:r>
          </a:p>
          <a:p>
            <a:pPr algn="l">
              <a:spcBef>
                <a:spcPts val="600"/>
              </a:spcBef>
            </a:pPr>
            <a:r>
              <a:rPr lang="en-US" sz="2400" dirty="0" smtClean="0">
                <a:solidFill>
                  <a:srgbClr val="000000"/>
                </a:solidFill>
              </a:rPr>
              <a:t>				Curt Mobley – Sequoia Scientific  				  				Collin </a:t>
            </a:r>
            <a:r>
              <a:rPr lang="en-US" sz="2400" dirty="0" err="1" smtClean="0">
                <a:solidFill>
                  <a:srgbClr val="000000"/>
                </a:solidFill>
              </a:rPr>
              <a:t>Roesler</a:t>
            </a:r>
            <a:r>
              <a:rPr lang="en-US" sz="2400" dirty="0" smtClean="0">
                <a:solidFill>
                  <a:srgbClr val="000000"/>
                </a:solidFill>
              </a:rPr>
              <a:t> – </a:t>
            </a:r>
            <a:r>
              <a:rPr lang="en-US" sz="2400" dirty="0" smtClean="0">
                <a:solidFill>
                  <a:schemeClr val="tx1"/>
                </a:solidFill>
              </a:rPr>
              <a:t>Bowdoin </a:t>
            </a:r>
            <a:r>
              <a:rPr lang="en-US" sz="2400" dirty="0">
                <a:solidFill>
                  <a:schemeClr val="tx1"/>
                </a:solidFill>
              </a:rPr>
              <a:t>College </a:t>
            </a:r>
            <a:r>
              <a:rPr lang="en-US" sz="2400" dirty="0" smtClean="0">
                <a:solidFill>
                  <a:schemeClr val="tx1"/>
                </a:solidFill>
              </a:rPr>
              <a:t>				</a:t>
            </a:r>
            <a:r>
              <a:rPr lang="en-US" sz="2400" dirty="0">
                <a:solidFill>
                  <a:schemeClr val="tx1"/>
                </a:solidFill>
              </a:rPr>
              <a:t> </a:t>
            </a:r>
            <a:r>
              <a:rPr lang="en-US" sz="2400" dirty="0" smtClean="0">
                <a:solidFill>
                  <a:schemeClr val="tx1"/>
                </a:solidFill>
              </a:rPr>
              <a:t>  					Ken Voss – U. Miami 				</a:t>
            </a:r>
          </a:p>
          <a:p>
            <a:pPr algn="l">
              <a:spcBef>
                <a:spcPts val="600"/>
              </a:spcBef>
            </a:pPr>
            <a:r>
              <a:rPr lang="en-US" sz="2400" dirty="0">
                <a:solidFill>
                  <a:schemeClr val="tx1"/>
                </a:solidFill>
              </a:rPr>
              <a:t>	</a:t>
            </a:r>
            <a:r>
              <a:rPr lang="en-US" sz="2400" dirty="0" smtClean="0">
                <a:solidFill>
                  <a:schemeClr val="tx1"/>
                </a:solidFill>
              </a:rPr>
              <a:t>			Jeremy </a:t>
            </a:r>
            <a:r>
              <a:rPr lang="en-US" sz="2400" dirty="0" err="1" smtClean="0">
                <a:solidFill>
                  <a:schemeClr val="tx1"/>
                </a:solidFill>
              </a:rPr>
              <a:t>Werdell</a:t>
            </a:r>
            <a:r>
              <a:rPr lang="en-US" sz="2400" dirty="0" smtClean="0">
                <a:solidFill>
                  <a:schemeClr val="tx1"/>
                </a:solidFill>
              </a:rPr>
              <a:t>, </a:t>
            </a:r>
            <a:r>
              <a:rPr lang="en-US" sz="2400" dirty="0" err="1" smtClean="0">
                <a:solidFill>
                  <a:schemeClr val="tx1"/>
                </a:solidFill>
              </a:rPr>
              <a:t>Ivona</a:t>
            </a:r>
            <a:r>
              <a:rPr lang="en-US" sz="2400" dirty="0" smtClean="0">
                <a:solidFill>
                  <a:schemeClr val="tx1"/>
                </a:solidFill>
              </a:rPr>
              <a:t> </a:t>
            </a:r>
            <a:r>
              <a:rPr lang="en-US" sz="2400" dirty="0" err="1" smtClean="0">
                <a:solidFill>
                  <a:schemeClr val="tx1"/>
                </a:solidFill>
              </a:rPr>
              <a:t>Cetinic</a:t>
            </a:r>
            <a:r>
              <a:rPr lang="en-US" sz="2400" dirty="0" smtClean="0">
                <a:solidFill>
                  <a:schemeClr val="tx1"/>
                </a:solidFill>
              </a:rPr>
              <a:t> – NASA Goddard </a:t>
            </a:r>
          </a:p>
          <a:p>
            <a:pPr algn="l">
              <a:spcBef>
                <a:spcPts val="600"/>
              </a:spcBef>
            </a:pPr>
            <a:r>
              <a:rPr lang="en-US" sz="2400" dirty="0" smtClean="0">
                <a:solidFill>
                  <a:schemeClr val="tx1"/>
                </a:solidFill>
              </a:rPr>
              <a:t>TA:  			Nils </a:t>
            </a:r>
            <a:r>
              <a:rPr lang="en-US" sz="2400" dirty="0" err="1" smtClean="0">
                <a:solidFill>
                  <a:schemeClr val="tx1"/>
                </a:solidFill>
              </a:rPr>
              <a:t>Haentjens</a:t>
            </a:r>
            <a:r>
              <a:rPr lang="en-US" sz="2400" dirty="0" smtClean="0">
                <a:solidFill>
                  <a:schemeClr val="tx1"/>
                </a:solidFill>
              </a:rPr>
              <a:t>– UMaine</a:t>
            </a:r>
          </a:p>
          <a:p>
            <a:pPr algn="l"/>
            <a:r>
              <a:rPr lang="en-US" sz="2400" dirty="0" smtClean="0">
                <a:solidFill>
                  <a:schemeClr val="tx1"/>
                </a:solidFill>
              </a:rPr>
              <a:t>+Help from:  	Jordan Snyder, Ali Chase, Jim </a:t>
            </a:r>
            <a:r>
              <a:rPr lang="en-US" sz="2400" dirty="0" err="1" smtClean="0">
                <a:solidFill>
                  <a:schemeClr val="tx1"/>
                </a:solidFill>
              </a:rPr>
              <a:t>Loftin</a:t>
            </a:r>
            <a:r>
              <a:rPr lang="en-US" sz="2400" dirty="0" smtClean="0">
                <a:solidFill>
                  <a:schemeClr val="tx1"/>
                </a:solidFill>
              </a:rPr>
              <a:t>  – </a:t>
            </a:r>
            <a:r>
              <a:rPr lang="en-US" sz="2400" dirty="0" err="1" smtClean="0">
                <a:solidFill>
                  <a:schemeClr val="tx1"/>
                </a:solidFill>
              </a:rPr>
              <a:t>UMaine</a:t>
            </a:r>
            <a:endParaRPr lang="en-US" sz="2400" dirty="0">
              <a:solidFill>
                <a:schemeClr val="tx1"/>
              </a:solidFill>
            </a:endParaRPr>
          </a:p>
          <a:p>
            <a:pPr algn="l"/>
            <a:r>
              <a:rPr lang="en-US" sz="2400" dirty="0" smtClean="0">
                <a:solidFill>
                  <a:schemeClr val="tx1"/>
                </a:solidFill>
              </a:rPr>
              <a:t>				John Hedley </a:t>
            </a:r>
            <a:r>
              <a:rPr lang="mr-IN" sz="2400" dirty="0" smtClean="0">
                <a:solidFill>
                  <a:schemeClr val="tx1"/>
                </a:solidFill>
              </a:rPr>
              <a:t>–</a:t>
            </a:r>
            <a:r>
              <a:rPr lang="en-US" sz="2400" smtClean="0">
                <a:solidFill>
                  <a:schemeClr val="tx1"/>
                </a:solidFill>
              </a:rPr>
              <a:t> Numerical Optics Ltd.</a:t>
            </a:r>
            <a:endParaRPr lang="en-US" sz="2400" dirty="0" smtClean="0">
              <a:solidFill>
                <a:schemeClr val="tx1"/>
              </a:solidFill>
            </a:endParaRPr>
          </a:p>
          <a:p>
            <a:pPr algn="l"/>
            <a:r>
              <a:rPr lang="en-US" sz="2400" dirty="0">
                <a:solidFill>
                  <a:schemeClr val="tx1"/>
                </a:solidFill>
              </a:rPr>
              <a:t>	</a:t>
            </a:r>
            <a:r>
              <a:rPr lang="en-US" sz="2400" dirty="0" smtClean="0">
                <a:solidFill>
                  <a:schemeClr val="tx1"/>
                </a:solidFill>
              </a:rPr>
              <a:t>			Sean Bailey </a:t>
            </a:r>
            <a:r>
              <a:rPr lang="mr-IN" sz="2400" dirty="0" smtClean="0">
                <a:solidFill>
                  <a:schemeClr val="tx1"/>
                </a:solidFill>
              </a:rPr>
              <a:t>–</a:t>
            </a:r>
            <a:r>
              <a:rPr lang="en-US" sz="2400" dirty="0" smtClean="0">
                <a:solidFill>
                  <a:schemeClr val="tx1"/>
                </a:solidFill>
              </a:rPr>
              <a:t> NASA Goddard</a:t>
            </a:r>
          </a:p>
          <a:p>
            <a:pPr algn="l"/>
            <a:endParaRPr lang="en-US" sz="2400" dirty="0" smtClean="0">
              <a:solidFill>
                <a:srgbClr val="000000"/>
              </a:solidFill>
            </a:endParaRPr>
          </a:p>
          <a:p>
            <a:pPr algn="l"/>
            <a:endParaRPr lang="en-US" sz="2400" dirty="0">
              <a:solidFill>
                <a:srgbClr val="000000"/>
              </a:solidFill>
            </a:endParaRPr>
          </a:p>
        </p:txBody>
      </p:sp>
      <p:pic>
        <p:nvPicPr>
          <p:cNvPr id="4" name="Picture 3" descr="Picture 6.png"/>
          <p:cNvPicPr>
            <a:picLocks noChangeAspect="1"/>
          </p:cNvPicPr>
          <p:nvPr/>
        </p:nvPicPr>
        <p:blipFill>
          <a:blip r:embed="rId2"/>
          <a:stretch>
            <a:fillRect/>
          </a:stretch>
        </p:blipFill>
        <p:spPr>
          <a:xfrm>
            <a:off x="191047" y="228600"/>
            <a:ext cx="2920635" cy="1130159"/>
          </a:xfrm>
          <a:prstGeom prst="rect">
            <a:avLst/>
          </a:prstGeom>
        </p:spPr>
      </p:pic>
      <p:pic>
        <p:nvPicPr>
          <p:cNvPr id="5" name="Picture 4" descr="DownloadedFile.jpeg"/>
          <p:cNvPicPr>
            <a:picLocks noChangeAspect="1"/>
          </p:cNvPicPr>
          <p:nvPr/>
        </p:nvPicPr>
        <p:blipFill>
          <a:blip r:embed="rId3"/>
          <a:stretch>
            <a:fillRect/>
          </a:stretch>
        </p:blipFill>
        <p:spPr>
          <a:xfrm>
            <a:off x="7239000" y="228600"/>
            <a:ext cx="1473200" cy="1193800"/>
          </a:xfrm>
          <a:prstGeom prst="rect">
            <a:avLst/>
          </a:prstGeom>
        </p:spPr>
      </p:pic>
      <p:sp>
        <p:nvSpPr>
          <p:cNvPr id="6" name="Rectangle 5"/>
          <p:cNvSpPr/>
          <p:nvPr/>
        </p:nvSpPr>
        <p:spPr>
          <a:xfrm>
            <a:off x="457200" y="6243935"/>
            <a:ext cx="7530972" cy="461665"/>
          </a:xfrm>
          <a:prstGeom prst="rect">
            <a:avLst/>
          </a:prstGeom>
        </p:spPr>
        <p:txBody>
          <a:bodyPr wrap="none">
            <a:spAutoFit/>
          </a:bodyPr>
          <a:lstStyle/>
          <a:p>
            <a:r>
              <a:rPr lang="en-US" sz="2400" dirty="0" smtClean="0">
                <a:hlinkClick r:id="rId4"/>
              </a:rPr>
              <a:t>http</a:t>
            </a:r>
            <a:r>
              <a:rPr lang="en-US" sz="2400" dirty="0">
                <a:hlinkClick r:id="rId4"/>
              </a:rPr>
              <a:t>://misclab.umeoce.maine.edu/OceanOpticsClass2017/</a:t>
            </a:r>
            <a:endParaRPr lang="en-US" sz="24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1143000"/>
          </a:xfrm>
        </p:spPr>
        <p:txBody>
          <a:bodyPr/>
          <a:lstStyle/>
          <a:p>
            <a:r>
              <a:rPr lang="en-US" dirty="0" smtClean="0"/>
              <a:t>Welcome to Maine</a:t>
            </a:r>
            <a:endParaRPr lang="en-US" dirty="0"/>
          </a:p>
        </p:txBody>
      </p:sp>
      <p:sp>
        <p:nvSpPr>
          <p:cNvPr id="5" name="Rectangle 4"/>
          <p:cNvSpPr/>
          <p:nvPr/>
        </p:nvSpPr>
        <p:spPr>
          <a:xfrm>
            <a:off x="3810000" y="1219200"/>
            <a:ext cx="5029200" cy="5109090"/>
          </a:xfrm>
          <a:prstGeom prst="rect">
            <a:avLst/>
          </a:prstGeom>
        </p:spPr>
        <p:txBody>
          <a:bodyPr wrap="square">
            <a:spAutoFit/>
          </a:bodyPr>
          <a:lstStyle/>
          <a:p>
            <a:r>
              <a:rPr lang="en-US" altLang="zh-CN" sz="2200" dirty="0" smtClean="0">
                <a:ea typeface="宋体" pitchFamily="-107" charset="-122"/>
                <a:cs typeface="Arial" panose="020B0604020202020204" pitchFamily="34" charset="0"/>
              </a:rPr>
              <a:t>Maine facts:</a:t>
            </a:r>
          </a:p>
          <a:p>
            <a:endParaRPr lang="en-US" altLang="zh-CN" sz="2200" dirty="0" smtClean="0">
              <a:ea typeface="宋体" pitchFamily="-107" charset="-122"/>
              <a:cs typeface="Arial" panose="020B0604020202020204" pitchFamily="34" charset="0"/>
            </a:endParaRPr>
          </a:p>
          <a:p>
            <a:r>
              <a:rPr lang="en-US" altLang="zh-CN" sz="2200" dirty="0" smtClean="0">
                <a:ea typeface="宋体" pitchFamily="-107" charset="-122"/>
                <a:cs typeface="Arial" panose="020B0604020202020204" pitchFamily="34" charset="0"/>
              </a:rPr>
              <a:t>Population (2016): </a:t>
            </a:r>
            <a:r>
              <a:rPr lang="en-US" sz="2200" dirty="0" smtClean="0">
                <a:cs typeface="Arial" panose="020B0604020202020204" pitchFamily="34" charset="0"/>
              </a:rPr>
              <a:t>1.33 million </a:t>
            </a:r>
          </a:p>
          <a:p>
            <a:endParaRPr lang="en-US" sz="2200" dirty="0" smtClean="0">
              <a:cs typeface="Arial" panose="020B0604020202020204" pitchFamily="34" charset="0"/>
            </a:endParaRPr>
          </a:p>
          <a:p>
            <a:r>
              <a:rPr lang="en-US" sz="2200" dirty="0" smtClean="0">
                <a:cs typeface="Arial" panose="020B0604020202020204" pitchFamily="34" charset="0"/>
              </a:rPr>
              <a:t>Coastline: 5300 miles</a:t>
            </a:r>
          </a:p>
          <a:p>
            <a:endParaRPr lang="en-US" sz="2200" dirty="0" smtClean="0">
              <a:cs typeface="Arial" panose="020B0604020202020204" pitchFamily="34" charset="0"/>
            </a:endParaRPr>
          </a:p>
          <a:p>
            <a:r>
              <a:rPr lang="en-US" sz="2200" dirty="0" smtClean="0">
                <a:cs typeface="Arial" panose="020B0604020202020204" pitchFamily="34" charset="0"/>
              </a:rPr>
              <a:t>Area: 35,387 miles</a:t>
            </a:r>
            <a:r>
              <a:rPr lang="en-US" sz="2200" baseline="30000" dirty="0" smtClean="0">
                <a:cs typeface="Arial" panose="020B0604020202020204" pitchFamily="34" charset="0"/>
              </a:rPr>
              <a:t>2</a:t>
            </a:r>
            <a:r>
              <a:rPr lang="en-US" sz="2200" dirty="0" smtClean="0">
                <a:cs typeface="Arial" panose="020B0604020202020204" pitchFamily="34" charset="0"/>
              </a:rPr>
              <a:t> + 4,523 miles</a:t>
            </a:r>
            <a:r>
              <a:rPr lang="en-US" sz="2200" baseline="30000" dirty="0" smtClean="0">
                <a:cs typeface="Arial" panose="020B0604020202020204" pitchFamily="34" charset="0"/>
              </a:rPr>
              <a:t>2</a:t>
            </a:r>
            <a:r>
              <a:rPr lang="en-US" sz="2200" dirty="0" smtClean="0">
                <a:cs typeface="Arial" panose="020B0604020202020204" pitchFamily="34" charset="0"/>
              </a:rPr>
              <a:t> of inland waters.</a:t>
            </a:r>
            <a:endParaRPr lang="en-US" sz="2200" baseline="30000" dirty="0" smtClean="0">
              <a:cs typeface="Arial" panose="020B0604020202020204" pitchFamily="34" charset="0"/>
            </a:endParaRPr>
          </a:p>
          <a:p>
            <a:endParaRPr lang="en-US" sz="2200" dirty="0" smtClean="0">
              <a:cs typeface="Arial" panose="020B0604020202020204" pitchFamily="34" charset="0"/>
            </a:endParaRPr>
          </a:p>
          <a:p>
            <a:r>
              <a:rPr lang="en-US" sz="2200" dirty="0" smtClean="0">
                <a:cs typeface="Arial" panose="020B0604020202020204" pitchFamily="34" charset="0"/>
              </a:rPr>
              <a:t>Seasons: Tourist, Foliage, Ski, &amp; Mud (some further subdivide it according to </a:t>
            </a:r>
            <a:r>
              <a:rPr lang="en-US" sz="2200" dirty="0" err="1" smtClean="0">
                <a:cs typeface="Arial" panose="020B0604020202020204" pitchFamily="34" charset="0"/>
              </a:rPr>
              <a:t>prevaling</a:t>
            </a:r>
            <a:r>
              <a:rPr lang="en-US" sz="2200" dirty="0" smtClean="0">
                <a:cs typeface="Arial" panose="020B0604020202020204" pitchFamily="34" charset="0"/>
              </a:rPr>
              <a:t> </a:t>
            </a:r>
            <a:r>
              <a:rPr lang="en-US" sz="2200" dirty="0" smtClean="0">
                <a:solidFill>
                  <a:srgbClr val="FF0000"/>
                </a:solidFill>
                <a:cs typeface="Arial" panose="020B0604020202020204" pitchFamily="34" charset="0"/>
              </a:rPr>
              <a:t>pests</a:t>
            </a:r>
            <a:r>
              <a:rPr lang="en-US" sz="2200" dirty="0" smtClean="0">
                <a:cs typeface="Arial" panose="020B0604020202020204" pitchFamily="34" charset="0"/>
              </a:rPr>
              <a:t>).</a:t>
            </a:r>
          </a:p>
          <a:p>
            <a:endParaRPr lang="en-US" sz="2200" dirty="0">
              <a:cs typeface="Arial" panose="020B0604020202020204" pitchFamily="34" charset="0"/>
            </a:endParaRPr>
          </a:p>
          <a:p>
            <a:r>
              <a:rPr lang="en-US" sz="2200" dirty="0" smtClean="0">
                <a:cs typeface="Arial" panose="020B0604020202020204" pitchFamily="34" charset="0"/>
              </a:rPr>
              <a:t> </a:t>
            </a:r>
            <a:r>
              <a:rPr lang="en-US" sz="2200" b="1" dirty="0" smtClean="0">
                <a:cs typeface="Arial" panose="020B0604020202020204" pitchFamily="34" charset="0"/>
              </a:rPr>
              <a:t>Welcome to Maine</a:t>
            </a:r>
          </a:p>
          <a:p>
            <a:endParaRPr lang="en-US" dirty="0">
              <a:cs typeface="Arial" panose="020B0604020202020204" pitchFamily="34" charset="0"/>
            </a:endParaRPr>
          </a:p>
        </p:txBody>
      </p:sp>
      <p:pic>
        <p:nvPicPr>
          <p:cNvPr id="6" name="Picture 5" descr="mmaine.gif"/>
          <p:cNvPicPr>
            <a:picLocks noChangeAspect="1"/>
          </p:cNvPicPr>
          <p:nvPr/>
        </p:nvPicPr>
        <p:blipFill>
          <a:blip r:embed="rId2"/>
          <a:stretch>
            <a:fillRect/>
          </a:stretch>
        </p:blipFill>
        <p:spPr>
          <a:xfrm>
            <a:off x="0" y="1371600"/>
            <a:ext cx="3463413" cy="4836297"/>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2800" b="1" dirty="0" smtClean="0">
                <a:latin typeface="Calibri" panose="020F0502020204030204" pitchFamily="34" charset="0"/>
              </a:rPr>
              <a:t>History of the Ocean Optics class</a:t>
            </a:r>
            <a:endParaRPr lang="en-US" sz="2800" b="1" dirty="0">
              <a:latin typeface="Calibri" panose="020F0502020204030204" pitchFamily="34" charset="0"/>
            </a:endParaRPr>
          </a:p>
        </p:txBody>
      </p:sp>
      <p:sp>
        <p:nvSpPr>
          <p:cNvPr id="3" name="Rectangle 2"/>
          <p:cNvSpPr/>
          <p:nvPr/>
        </p:nvSpPr>
        <p:spPr>
          <a:xfrm>
            <a:off x="152400" y="685800"/>
            <a:ext cx="8915400" cy="5247590"/>
          </a:xfrm>
          <a:prstGeom prst="rect">
            <a:avLst/>
          </a:prstGeom>
        </p:spPr>
        <p:txBody>
          <a:bodyPr wrap="square">
            <a:spAutoFit/>
          </a:bodyPr>
          <a:lstStyle/>
          <a:p>
            <a:pPr>
              <a:spcBef>
                <a:spcPts val="600"/>
              </a:spcBef>
            </a:pPr>
            <a:r>
              <a:rPr lang="en-US" sz="2000" dirty="0" smtClean="0">
                <a:latin typeface="Calibri" panose="020F0502020204030204" pitchFamily="34" charset="0"/>
              </a:rPr>
              <a:t>1985, 1987, 1989, 1995, 1998, 2001, 2004, 2007, 2011, 2013, 2015 and now 2017.  This is 12</a:t>
            </a:r>
            <a:r>
              <a:rPr lang="en-US" sz="2000" baseline="30000" dirty="0" smtClean="0">
                <a:latin typeface="Calibri" panose="020F0502020204030204" pitchFamily="34" charset="0"/>
              </a:rPr>
              <a:t>th</a:t>
            </a:r>
            <a:r>
              <a:rPr lang="en-US" sz="2000" dirty="0" smtClean="0">
                <a:latin typeface="Calibri" panose="020F0502020204030204" pitchFamily="34" charset="0"/>
              </a:rPr>
              <a:t> class in 32 years.</a:t>
            </a:r>
          </a:p>
          <a:p>
            <a:pPr>
              <a:spcBef>
                <a:spcPts val="600"/>
              </a:spcBef>
            </a:pPr>
            <a:endParaRPr lang="en-US" sz="2000" dirty="0" smtClean="0">
              <a:latin typeface="Calibri" panose="020F0502020204030204" pitchFamily="34" charset="0"/>
            </a:endParaRPr>
          </a:p>
          <a:p>
            <a:pPr>
              <a:spcBef>
                <a:spcPts val="600"/>
              </a:spcBef>
            </a:pPr>
            <a:r>
              <a:rPr lang="en-US" sz="2000" dirty="0" smtClean="0">
                <a:latin typeface="Calibri" panose="020F0502020204030204" pitchFamily="34" charset="0"/>
              </a:rPr>
              <a:t>Mary Jane Perry and Ken Carder started the course in 1985, Friday Harbor Lab; </a:t>
            </a:r>
          </a:p>
          <a:p>
            <a:pPr>
              <a:spcBef>
                <a:spcPts val="600"/>
              </a:spcBef>
            </a:pPr>
            <a:r>
              <a:rPr lang="en-US" sz="2000" dirty="0" smtClean="0">
                <a:latin typeface="Calibri" panose="020F0502020204030204" pitchFamily="34" charset="0"/>
              </a:rPr>
              <a:t>Collin </a:t>
            </a:r>
            <a:r>
              <a:rPr lang="en-US" sz="2000" dirty="0" err="1" smtClean="0">
                <a:latin typeface="Calibri" panose="020F0502020204030204" pitchFamily="34" charset="0"/>
              </a:rPr>
              <a:t>Roesler</a:t>
            </a:r>
            <a:r>
              <a:rPr lang="en-US" sz="2000" dirty="0" smtClean="0">
                <a:latin typeface="Calibri" panose="020F0502020204030204" pitchFamily="34" charset="0"/>
              </a:rPr>
              <a:t> was student in 1987, </a:t>
            </a:r>
            <a:r>
              <a:rPr lang="en-US" sz="2000" dirty="0" err="1" smtClean="0">
                <a:latin typeface="Calibri" panose="020F0502020204030204" pitchFamily="34" charset="0"/>
              </a:rPr>
              <a:t>TAed</a:t>
            </a:r>
            <a:r>
              <a:rPr lang="en-US" sz="2000" dirty="0" smtClean="0">
                <a:latin typeface="Calibri" panose="020F0502020204030204" pitchFamily="34" charset="0"/>
              </a:rPr>
              <a:t> in 1989, joined as an instructor in 1995.  </a:t>
            </a:r>
          </a:p>
          <a:p>
            <a:pPr>
              <a:spcBef>
                <a:spcPts val="600"/>
              </a:spcBef>
            </a:pPr>
            <a:r>
              <a:rPr lang="en-US" sz="2000" dirty="0">
                <a:latin typeface="Calibri" panose="020F0502020204030204" pitchFamily="34" charset="0"/>
              </a:rPr>
              <a:t>Curt Mobley joined as an instructor in 1995. </a:t>
            </a:r>
            <a:endParaRPr lang="en-US" sz="2000" dirty="0" smtClean="0">
              <a:latin typeface="Calibri" panose="020F0502020204030204" pitchFamily="34" charset="0"/>
            </a:endParaRPr>
          </a:p>
          <a:p>
            <a:pPr>
              <a:spcBef>
                <a:spcPts val="600"/>
              </a:spcBef>
            </a:pPr>
            <a:r>
              <a:rPr lang="en-US" sz="2000" dirty="0" smtClean="0">
                <a:latin typeface="Calibri" panose="020F0502020204030204" pitchFamily="34" charset="0"/>
              </a:rPr>
              <a:t>Emmanuel Boss was student 1995, joined as an instructor in 1998. </a:t>
            </a:r>
          </a:p>
          <a:p>
            <a:pPr>
              <a:spcBef>
                <a:spcPts val="600"/>
              </a:spcBef>
            </a:pPr>
            <a:r>
              <a:rPr lang="en-US" sz="2000" dirty="0" err="1" smtClean="0">
                <a:latin typeface="Calibri" panose="020F0502020204030204" pitchFamily="34" charset="0"/>
              </a:rPr>
              <a:t>Ivona</a:t>
            </a:r>
            <a:r>
              <a:rPr lang="en-US" sz="2000" dirty="0" smtClean="0">
                <a:latin typeface="Calibri" panose="020F0502020204030204" pitchFamily="34" charset="0"/>
              </a:rPr>
              <a:t> </a:t>
            </a:r>
            <a:r>
              <a:rPr lang="en-US" sz="2000" dirty="0" err="1" smtClean="0">
                <a:latin typeface="Calibri" panose="020F0502020204030204" pitchFamily="34" charset="0"/>
              </a:rPr>
              <a:t>Cetinic</a:t>
            </a:r>
            <a:r>
              <a:rPr lang="en-US" sz="2000" dirty="0" smtClean="0">
                <a:latin typeface="Calibri" panose="020F0502020204030204" pitchFamily="34" charset="0"/>
              </a:rPr>
              <a:t> was a student in 2004, joined as an instructor in 2013. </a:t>
            </a:r>
          </a:p>
          <a:p>
            <a:pPr>
              <a:spcBef>
                <a:spcPts val="600"/>
              </a:spcBef>
            </a:pPr>
            <a:r>
              <a:rPr lang="en-US" sz="2000" dirty="0" smtClean="0">
                <a:latin typeface="Calibri" panose="020F0502020204030204" pitchFamily="34" charset="0"/>
              </a:rPr>
              <a:t>Jeremy </a:t>
            </a:r>
            <a:r>
              <a:rPr lang="en-US" sz="2000" dirty="0" err="1" smtClean="0">
                <a:latin typeface="Calibri" panose="020F0502020204030204" pitchFamily="34" charset="0"/>
              </a:rPr>
              <a:t>Werdell</a:t>
            </a:r>
            <a:r>
              <a:rPr lang="en-US" sz="2000" dirty="0" smtClean="0">
                <a:latin typeface="Calibri" panose="020F0502020204030204" pitchFamily="34" charset="0"/>
              </a:rPr>
              <a:t> &amp; Ken Voss joined as instructors in 2011. </a:t>
            </a:r>
          </a:p>
          <a:p>
            <a:pPr>
              <a:spcBef>
                <a:spcPts val="600"/>
              </a:spcBef>
            </a:pPr>
            <a:endParaRPr lang="en-US" sz="2000" dirty="0" smtClean="0">
              <a:latin typeface="Calibri" panose="020F0502020204030204" pitchFamily="34" charset="0"/>
            </a:endParaRPr>
          </a:p>
          <a:p>
            <a:pPr>
              <a:spcBef>
                <a:spcPts val="600"/>
              </a:spcBef>
            </a:pPr>
            <a:r>
              <a:rPr lang="en-US" sz="2000" dirty="0" smtClean="0">
                <a:latin typeface="Calibri" panose="020F0502020204030204" pitchFamily="34" charset="0"/>
              </a:rPr>
              <a:t>O(190) graduates, including Paula </a:t>
            </a:r>
            <a:r>
              <a:rPr lang="en-US" sz="2000" dirty="0" err="1" smtClean="0">
                <a:latin typeface="Calibri" panose="020F0502020204030204" pitchFamily="34" charset="0"/>
              </a:rPr>
              <a:t>Bontempi</a:t>
            </a:r>
            <a:r>
              <a:rPr lang="en-US" sz="2000" dirty="0" smtClean="0">
                <a:latin typeface="Calibri" panose="020F0502020204030204" pitchFamily="34" charset="0"/>
              </a:rPr>
              <a:t> at NASA </a:t>
            </a:r>
          </a:p>
          <a:p>
            <a:pPr>
              <a:spcBef>
                <a:spcPts val="600"/>
              </a:spcBef>
            </a:pPr>
            <a:endParaRPr lang="en-US" sz="2000" dirty="0" smtClean="0">
              <a:latin typeface="Calibri" panose="020F0502020204030204" pitchFamily="34" charset="0"/>
            </a:endParaRPr>
          </a:p>
          <a:p>
            <a:pPr>
              <a:spcBef>
                <a:spcPts val="600"/>
              </a:spcBef>
            </a:pPr>
            <a:r>
              <a:rPr lang="en-US" sz="2000" dirty="0" smtClean="0">
                <a:latin typeface="Calibri" panose="020F0502020204030204" pitchFamily="34" charset="0"/>
              </a:rPr>
              <a:t>Many graduates are leaders in their fields: Ray </a:t>
            </a:r>
            <a:r>
              <a:rPr lang="en-US" sz="2000" dirty="0" err="1" smtClean="0">
                <a:latin typeface="Calibri" panose="020F0502020204030204" pitchFamily="34" charset="0"/>
              </a:rPr>
              <a:t>Najjar</a:t>
            </a:r>
            <a:r>
              <a:rPr lang="en-US" sz="2000" dirty="0" smtClean="0">
                <a:latin typeface="Calibri" panose="020F0502020204030204" pitchFamily="34" charset="0"/>
              </a:rPr>
              <a:t>, Dennis </a:t>
            </a:r>
            <a:r>
              <a:rPr lang="en-US" sz="2000" dirty="0" err="1" smtClean="0">
                <a:latin typeface="Calibri" panose="020F0502020204030204" pitchFamily="34" charset="0"/>
              </a:rPr>
              <a:t>McGillicuddy</a:t>
            </a:r>
            <a:r>
              <a:rPr lang="en-US" sz="2000" dirty="0" smtClean="0">
                <a:latin typeface="Calibri" panose="020F0502020204030204" pitchFamily="34" charset="0"/>
              </a:rPr>
              <a:t>, Joaquim Goes and Heidi </a:t>
            </a:r>
            <a:r>
              <a:rPr lang="en-US" sz="2000" dirty="0" err="1" smtClean="0">
                <a:latin typeface="Calibri" panose="020F0502020204030204" pitchFamily="34" charset="0"/>
              </a:rPr>
              <a:t>Sosik</a:t>
            </a:r>
            <a:r>
              <a:rPr lang="en-US" sz="2000" dirty="0" smtClean="0">
                <a:latin typeface="Calibri" panose="020F0502020204030204" pitchFamily="34" charset="0"/>
              </a:rPr>
              <a:t>, to name a few.</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2800" b="1" dirty="0" smtClean="0">
                <a:latin typeface="Calibri" panose="020F0502020204030204" pitchFamily="34" charset="0"/>
              </a:rPr>
              <a:t>History of the Ocean Optics class</a:t>
            </a:r>
            <a:endParaRPr lang="en-US" sz="2800" b="1" dirty="0">
              <a:latin typeface="Calibri" panose="020F0502020204030204" pitchFamily="34" charset="0"/>
            </a:endParaRPr>
          </a:p>
        </p:txBody>
      </p:sp>
      <p:sp>
        <p:nvSpPr>
          <p:cNvPr id="3" name="Rectangle 2"/>
          <p:cNvSpPr/>
          <p:nvPr/>
        </p:nvSpPr>
        <p:spPr>
          <a:xfrm>
            <a:off x="152400" y="685800"/>
            <a:ext cx="8915400" cy="5632311"/>
          </a:xfrm>
          <a:prstGeom prst="rect">
            <a:avLst/>
          </a:prstGeom>
        </p:spPr>
        <p:txBody>
          <a:bodyPr wrap="square">
            <a:spAutoFit/>
          </a:bodyPr>
          <a:lstStyle/>
          <a:p>
            <a:pPr>
              <a:spcBef>
                <a:spcPts val="1200"/>
              </a:spcBef>
            </a:pPr>
            <a:r>
              <a:rPr lang="en-US" sz="2000" dirty="0" smtClean="0">
                <a:latin typeface="Calibri" panose="020F0502020204030204" pitchFamily="34" charset="0"/>
              </a:rPr>
              <a:t>1985, 1987, 1989, 1995, 1998, 2001, 2004, 2007, 2011, 2013, 2015 and now 2017.  This is 12</a:t>
            </a:r>
            <a:r>
              <a:rPr lang="en-US" sz="2000" baseline="30000" dirty="0" smtClean="0">
                <a:latin typeface="Calibri" panose="020F0502020204030204" pitchFamily="34" charset="0"/>
              </a:rPr>
              <a:t>th</a:t>
            </a:r>
            <a:r>
              <a:rPr lang="en-US" sz="2000" dirty="0" smtClean="0">
                <a:latin typeface="Calibri" panose="020F0502020204030204" pitchFamily="34" charset="0"/>
              </a:rPr>
              <a:t> class in 32 years.</a:t>
            </a:r>
          </a:p>
          <a:p>
            <a:pPr>
              <a:spcBef>
                <a:spcPts val="1200"/>
              </a:spcBef>
            </a:pPr>
            <a:endParaRPr lang="en-US" sz="2000" dirty="0" smtClean="0">
              <a:latin typeface="Calibri" panose="020F0502020204030204" pitchFamily="34" charset="0"/>
            </a:endParaRPr>
          </a:p>
          <a:p>
            <a:pPr>
              <a:spcBef>
                <a:spcPts val="1200"/>
              </a:spcBef>
            </a:pPr>
            <a:r>
              <a:rPr lang="en-US" sz="2000" dirty="0" smtClean="0">
                <a:latin typeface="Calibri" panose="020F0502020204030204" pitchFamily="34" charset="0"/>
              </a:rPr>
              <a:t>Evolution and highlights:</a:t>
            </a:r>
          </a:p>
          <a:p>
            <a:pPr>
              <a:spcBef>
                <a:spcPts val="1200"/>
              </a:spcBef>
            </a:pPr>
            <a:r>
              <a:rPr lang="en-US" sz="2000" dirty="0" smtClean="0">
                <a:latin typeface="Calibri" panose="020F0502020204030204" pitchFamily="34" charset="0"/>
              </a:rPr>
              <a:t>1985: 1 spectrophotometer, 1 PAR light sensor, a version 1 in situ spectral 	 	   		</a:t>
            </a:r>
            <a:r>
              <a:rPr lang="en-US" sz="2000" dirty="0" err="1" smtClean="0">
                <a:latin typeface="Calibri" panose="020F0502020204030204" pitchFamily="34" charset="0"/>
              </a:rPr>
              <a:t>transmissometer</a:t>
            </a:r>
            <a:r>
              <a:rPr lang="en-US" sz="2000" dirty="0" smtClean="0">
                <a:latin typeface="Calibri" panose="020F0502020204030204" pitchFamily="34" charset="0"/>
              </a:rPr>
              <a:t> (2 meters long), a Turner benchtop </a:t>
            </a:r>
            <a:r>
              <a:rPr lang="en-US" sz="2000" dirty="0" err="1" smtClean="0">
                <a:latin typeface="Calibri" panose="020F0502020204030204" pitchFamily="34" charset="0"/>
              </a:rPr>
              <a:t>fluorometer</a:t>
            </a:r>
            <a:endParaRPr lang="en-US" sz="2000" dirty="0" smtClean="0">
              <a:latin typeface="Calibri" panose="020F0502020204030204" pitchFamily="34" charset="0"/>
            </a:endParaRPr>
          </a:p>
          <a:p>
            <a:pPr>
              <a:spcBef>
                <a:spcPts val="1200"/>
              </a:spcBef>
            </a:pPr>
            <a:r>
              <a:rPr lang="en-US" sz="2000" dirty="0" smtClean="0">
                <a:latin typeface="Calibri" panose="020F0502020204030204" pitchFamily="34" charset="0"/>
              </a:rPr>
              <a:t>1987:  1 Mac II computer with floppy drive, a borrowed Flow Cytometer</a:t>
            </a:r>
          </a:p>
          <a:p>
            <a:pPr>
              <a:spcBef>
                <a:spcPts val="1200"/>
              </a:spcBef>
            </a:pPr>
            <a:r>
              <a:rPr lang="en-US" sz="2000" dirty="0" smtClean="0">
                <a:latin typeface="Calibri" panose="020F0502020204030204" pitchFamily="34" charset="0"/>
              </a:rPr>
              <a:t>1989:  ONR-sponsored symposium and book</a:t>
            </a:r>
          </a:p>
          <a:p>
            <a:pPr>
              <a:spcBef>
                <a:spcPts val="1200"/>
              </a:spcBef>
            </a:pPr>
            <a:r>
              <a:rPr lang="en-US" sz="2000" dirty="0" smtClean="0">
                <a:latin typeface="Calibri" panose="020F0502020204030204" pitchFamily="34" charset="0"/>
              </a:rPr>
              <a:t>1995:  </a:t>
            </a:r>
            <a:r>
              <a:rPr lang="en-US" sz="2000" dirty="0" err="1" smtClean="0">
                <a:latin typeface="Calibri" panose="020F0502020204030204" pitchFamily="34" charset="0"/>
              </a:rPr>
              <a:t>Hydrolight</a:t>
            </a:r>
            <a:r>
              <a:rPr lang="en-US" sz="2000" dirty="0" smtClean="0">
                <a:latin typeface="Calibri" panose="020F0502020204030204" pitchFamily="34" charset="0"/>
              </a:rPr>
              <a:t> modeling</a:t>
            </a:r>
          </a:p>
          <a:p>
            <a:pPr>
              <a:spcBef>
                <a:spcPts val="1200"/>
              </a:spcBef>
            </a:pPr>
            <a:r>
              <a:rPr lang="en-US" sz="2000" dirty="0" smtClean="0">
                <a:latin typeface="Calibri" panose="020F0502020204030204" pitchFamily="34" charset="0"/>
              </a:rPr>
              <a:t>1998:  Hyper-spectral overflights. Special Ocean Sciences session.</a:t>
            </a:r>
          </a:p>
          <a:p>
            <a:pPr>
              <a:spcBef>
                <a:spcPts val="1200"/>
              </a:spcBef>
            </a:pPr>
            <a:r>
              <a:rPr lang="en-US" sz="2000" dirty="0" smtClean="0">
                <a:latin typeface="Calibri" panose="020F0502020204030204" pitchFamily="34" charset="0"/>
              </a:rPr>
              <a:t>2001:  Moved from Friday Harbor Lab (U Washington) to DMC, U Maine. </a:t>
            </a:r>
          </a:p>
          <a:p>
            <a:pPr>
              <a:spcBef>
                <a:spcPts val="1200"/>
              </a:spcBef>
            </a:pPr>
            <a:r>
              <a:rPr lang="en-US" sz="2000" dirty="0" smtClean="0">
                <a:latin typeface="Calibri" panose="020F0502020204030204" pitchFamily="34" charset="0"/>
              </a:rPr>
              <a:t>2007: Ocean Optics Web book </a:t>
            </a:r>
            <a:r>
              <a:rPr lang="en-US" sz="2000" dirty="0">
                <a:latin typeface="Calibri" panose="020F0502020204030204" pitchFamily="34" charset="0"/>
              </a:rPr>
              <a:t>(http://www.oceanopticsbook.info</a:t>
            </a:r>
            <a:r>
              <a:rPr lang="en-US" sz="2000" dirty="0" smtClean="0">
                <a:latin typeface="Calibri" panose="020F0502020204030204" pitchFamily="34" charset="0"/>
              </a:rPr>
              <a:t>/)</a:t>
            </a:r>
            <a:endParaRPr lang="en-US" sz="2000" b="1" dirty="0">
              <a:latin typeface="Calibri" panose="020F0502020204030204" pitchFamily="34" charset="0"/>
            </a:endParaRPr>
          </a:p>
          <a:p>
            <a:pPr>
              <a:spcBef>
                <a:spcPts val="1200"/>
              </a:spcBef>
            </a:pPr>
            <a:r>
              <a:rPr lang="en-US" sz="2000" dirty="0" smtClean="0">
                <a:latin typeface="Calibri" panose="020F0502020204030204" pitchFamily="34" charset="0"/>
              </a:rPr>
              <a:t> </a:t>
            </a:r>
          </a:p>
        </p:txBody>
      </p:sp>
    </p:spTree>
    <p:extLst>
      <p:ext uri="{BB962C8B-B14F-4D97-AF65-F5344CB8AC3E}">
        <p14:creationId xmlns:p14="http://schemas.microsoft.com/office/powerpoint/2010/main" val="20135179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76200"/>
            <a:ext cx="8839200" cy="2385268"/>
          </a:xfrm>
          <a:prstGeom prst="rect">
            <a:avLst/>
          </a:prstGeom>
          <a:noFill/>
        </p:spPr>
        <p:txBody>
          <a:bodyPr wrap="square" rtlCol="0">
            <a:spAutoFit/>
          </a:bodyPr>
          <a:lstStyle/>
          <a:p>
            <a:r>
              <a:rPr lang="en-US" sz="2800" b="1" dirty="0" smtClean="0">
                <a:latin typeface="Calibri"/>
                <a:cs typeface="Calibri"/>
              </a:rPr>
              <a:t>Key to the Class’s Success –</a:t>
            </a:r>
            <a:endParaRPr lang="en-US" sz="900" b="1" dirty="0" smtClean="0">
              <a:latin typeface="Calibri"/>
              <a:cs typeface="Calibri"/>
            </a:endParaRPr>
          </a:p>
          <a:p>
            <a:endParaRPr lang="en-US" sz="900" b="1" dirty="0" smtClean="0">
              <a:latin typeface="Calibri"/>
              <a:cs typeface="Calibri"/>
            </a:endParaRPr>
          </a:p>
          <a:p>
            <a:r>
              <a:rPr lang="en-US" sz="900" b="1" dirty="0" smtClean="0">
                <a:latin typeface="Calibri"/>
                <a:cs typeface="Calibri"/>
              </a:rPr>
              <a:t> </a:t>
            </a:r>
            <a:r>
              <a:rPr lang="en-US" sz="2800" b="1" dirty="0" smtClean="0">
                <a:latin typeface="Calibri"/>
                <a:cs typeface="Calibri"/>
              </a:rPr>
              <a:t>Requirement </a:t>
            </a:r>
            <a:r>
              <a:rPr lang="en-US" sz="2800" dirty="0">
                <a:latin typeface="Calibri"/>
                <a:cs typeface="Calibri"/>
              </a:rPr>
              <a:t>for team work, </a:t>
            </a:r>
            <a:r>
              <a:rPr lang="en-US" sz="2800" dirty="0" smtClean="0">
                <a:latin typeface="Calibri"/>
                <a:cs typeface="Calibri"/>
              </a:rPr>
              <a:t>each with </a:t>
            </a:r>
            <a:r>
              <a:rPr lang="en-US" sz="2800" dirty="0">
                <a:latin typeface="Calibri"/>
                <a:cs typeface="Calibri"/>
              </a:rPr>
              <a:t>his/her own focus.</a:t>
            </a:r>
            <a:r>
              <a:rPr lang="en-US" sz="2800" dirty="0" smtClean="0">
                <a:latin typeface="Calibri"/>
                <a:cs typeface="Calibri"/>
              </a:rPr>
              <a:t>    </a:t>
            </a:r>
          </a:p>
          <a:p>
            <a:r>
              <a:rPr lang="en-US" sz="2800" dirty="0">
                <a:latin typeface="Calibri"/>
                <a:cs typeface="Calibri"/>
              </a:rPr>
              <a:t> </a:t>
            </a:r>
            <a:r>
              <a:rPr lang="en-US" sz="2800" dirty="0" smtClean="0">
                <a:latin typeface="Calibri"/>
                <a:cs typeface="Calibri"/>
              </a:rPr>
              <a:t>Collaborative environment.  </a:t>
            </a:r>
            <a:r>
              <a:rPr lang="en-US" sz="2800" dirty="0">
                <a:latin typeface="Calibri"/>
                <a:cs typeface="Calibri"/>
              </a:rPr>
              <a:t>Learning community</a:t>
            </a:r>
            <a:r>
              <a:rPr lang="en-US" sz="2800" dirty="0" smtClean="0">
                <a:latin typeface="Calibri"/>
                <a:cs typeface="Calibri"/>
              </a:rPr>
              <a:t>.   </a:t>
            </a:r>
          </a:p>
          <a:p>
            <a:r>
              <a:rPr lang="en-US" sz="2800" dirty="0">
                <a:latin typeface="Calibri"/>
                <a:cs typeface="Calibri"/>
              </a:rPr>
              <a:t> </a:t>
            </a:r>
            <a:r>
              <a:rPr lang="en-US" sz="2800" dirty="0" smtClean="0">
                <a:latin typeface="Calibri"/>
                <a:cs typeface="Calibri"/>
              </a:rPr>
              <a:t>Networking.  Contribute to advancement of ocean </a:t>
            </a:r>
          </a:p>
          <a:p>
            <a:r>
              <a:rPr lang="en-US" sz="2800" dirty="0">
                <a:latin typeface="Calibri"/>
                <a:cs typeface="Calibri"/>
              </a:rPr>
              <a:t> </a:t>
            </a:r>
            <a:r>
              <a:rPr lang="en-US" sz="2800" dirty="0" smtClean="0">
                <a:latin typeface="Calibri"/>
                <a:cs typeface="Calibri"/>
              </a:rPr>
              <a:t>sciences through ocean optics.  </a:t>
            </a:r>
            <a:endParaRPr lang="en-US" sz="2800" dirty="0">
              <a:latin typeface="Calibri"/>
              <a:cs typeface="Calibri"/>
            </a:endParaRPr>
          </a:p>
        </p:txBody>
      </p:sp>
      <p:sp>
        <p:nvSpPr>
          <p:cNvPr id="8" name="TextBox 7"/>
          <p:cNvSpPr txBox="1"/>
          <p:nvPr/>
        </p:nvSpPr>
        <p:spPr>
          <a:xfrm>
            <a:off x="152400" y="2632769"/>
            <a:ext cx="8198604" cy="4093429"/>
          </a:xfrm>
          <a:prstGeom prst="rect">
            <a:avLst/>
          </a:prstGeom>
          <a:noFill/>
        </p:spPr>
        <p:txBody>
          <a:bodyPr wrap="square" rtlCol="0">
            <a:spAutoFit/>
          </a:bodyPr>
          <a:lstStyle/>
          <a:p>
            <a:r>
              <a:rPr lang="en-US" sz="2800" b="1" dirty="0" smtClean="0">
                <a:latin typeface="Calibri"/>
                <a:cs typeface="Calibri"/>
              </a:rPr>
              <a:t>First two weeks</a:t>
            </a:r>
            <a:r>
              <a:rPr lang="en-US" sz="2800" dirty="0" smtClean="0">
                <a:latin typeface="Calibri"/>
                <a:cs typeface="Calibri"/>
              </a:rPr>
              <a:t>:  animated lectures in morning; related lab in afternoon covering basic concept (e.g. NPQ), use of instruments and their calibration.   Strong emphasis on relating optical signal to biogeochemical properties, critical thinking, calibration, critical analysis of data, hands-on experience.</a:t>
            </a:r>
            <a:endParaRPr lang="en-US" sz="800" dirty="0" smtClean="0">
              <a:latin typeface="Calibri"/>
              <a:cs typeface="Calibri"/>
            </a:endParaRPr>
          </a:p>
          <a:p>
            <a:endParaRPr lang="en-US" sz="800" dirty="0">
              <a:latin typeface="Calibri"/>
              <a:cs typeface="Calibri"/>
            </a:endParaRPr>
          </a:p>
          <a:p>
            <a:r>
              <a:rPr lang="en-US" sz="2800" b="1" dirty="0" smtClean="0">
                <a:latin typeface="Calibri"/>
                <a:cs typeface="Calibri"/>
              </a:rPr>
              <a:t>Cruise experience</a:t>
            </a:r>
            <a:r>
              <a:rPr lang="en-US" sz="2800" dirty="0" smtClean="0">
                <a:latin typeface="Calibri"/>
                <a:cs typeface="Calibri"/>
              </a:rPr>
              <a:t>: collecting data in the field and processing it; learning how to submit documented data to </a:t>
            </a:r>
            <a:r>
              <a:rPr lang="en-US" sz="2800" dirty="0" err="1" smtClean="0">
                <a:latin typeface="Calibri"/>
                <a:cs typeface="Calibri"/>
              </a:rPr>
              <a:t>SeaBASS</a:t>
            </a:r>
            <a:r>
              <a:rPr lang="en-US" sz="2800" dirty="0" smtClean="0">
                <a:latin typeface="Calibri"/>
                <a:cs typeface="Calibri"/>
              </a:rPr>
              <a:t>.</a:t>
            </a:r>
            <a:endParaRPr lang="en-US" sz="2800" dirty="0">
              <a:latin typeface="Calibri"/>
              <a:cs typeface="Calibri"/>
            </a:endParaRPr>
          </a:p>
        </p:txBody>
      </p:sp>
    </p:spTree>
    <p:extLst>
      <p:ext uri="{BB962C8B-B14F-4D97-AF65-F5344CB8AC3E}">
        <p14:creationId xmlns:p14="http://schemas.microsoft.com/office/powerpoint/2010/main" val="3335288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3644" y="2286000"/>
            <a:ext cx="7886700" cy="1938992"/>
          </a:xfrm>
          <a:prstGeom prst="rect">
            <a:avLst/>
          </a:prstGeom>
          <a:noFill/>
        </p:spPr>
        <p:txBody>
          <a:bodyPr wrap="square" rtlCol="0">
            <a:spAutoFit/>
          </a:bodyPr>
          <a:lstStyle/>
          <a:p>
            <a:r>
              <a:rPr lang="en-US" sz="2400" dirty="0" smtClean="0">
                <a:cs typeface="Calibri"/>
              </a:rPr>
              <a:t>Course </a:t>
            </a:r>
            <a:r>
              <a:rPr lang="en-US" sz="2400" dirty="0">
                <a:cs typeface="Calibri"/>
              </a:rPr>
              <a:t>schedule and </a:t>
            </a:r>
            <a:r>
              <a:rPr lang="en-US" sz="2400" dirty="0" smtClean="0">
                <a:cs typeface="Calibri"/>
              </a:rPr>
              <a:t>s</a:t>
            </a:r>
            <a:r>
              <a:rPr lang="en-US" sz="2400" dirty="0" smtClean="0"/>
              <a:t>yllabus</a:t>
            </a:r>
          </a:p>
          <a:p>
            <a:endParaRPr lang="en-US" sz="2400" dirty="0"/>
          </a:p>
          <a:p>
            <a:r>
              <a:rPr lang="en-US" sz="2400" dirty="0" smtClean="0"/>
              <a:t>Daily student reporting and summary of previous day’s lab</a:t>
            </a:r>
          </a:p>
          <a:p>
            <a:endParaRPr lang="en-US" sz="2400" dirty="0"/>
          </a:p>
          <a:p>
            <a:r>
              <a:rPr lang="en-US" sz="2400" dirty="0" smtClean="0"/>
              <a:t>Saturday morning – more on </a:t>
            </a:r>
            <a:r>
              <a:rPr lang="en-US" sz="2400" dirty="0"/>
              <a:t>Student </a:t>
            </a:r>
            <a:r>
              <a:rPr lang="en-US" sz="2400" dirty="0" smtClean="0"/>
              <a:t>projects </a:t>
            </a:r>
          </a:p>
        </p:txBody>
      </p:sp>
      <p:sp>
        <p:nvSpPr>
          <p:cNvPr id="7" name="Title 6"/>
          <p:cNvSpPr>
            <a:spLocks noGrp="1"/>
          </p:cNvSpPr>
          <p:nvPr>
            <p:ph type="title"/>
          </p:nvPr>
        </p:nvSpPr>
        <p:spPr>
          <a:xfrm>
            <a:off x="609600" y="228600"/>
            <a:ext cx="8229600" cy="1676400"/>
          </a:xfrm>
        </p:spPr>
        <p:txBody>
          <a:bodyPr>
            <a:normAutofit fontScale="90000"/>
          </a:bodyPr>
          <a:lstStyle/>
          <a:p>
            <a:r>
              <a:rPr lang="en-US" sz="3556" dirty="0" smtClean="0">
                <a:latin typeface="Calibri"/>
                <a:cs typeface="Calibri"/>
              </a:rPr>
              <a:t>Logistics</a:t>
            </a:r>
            <a:r>
              <a:rPr lang="en-US" dirty="0" smtClean="0">
                <a:latin typeface="Calibri"/>
                <a:cs typeface="Calibri"/>
              </a:rPr>
              <a:t>: </a:t>
            </a:r>
            <a:r>
              <a:rPr lang="en-US" sz="2667" dirty="0" smtClean="0">
                <a:latin typeface="Calibri"/>
                <a:cs typeface="Calibri"/>
              </a:rPr>
              <a:t>safety, internet, meals, linen, Maine activities, etcetera</a:t>
            </a:r>
            <a:br>
              <a:rPr lang="en-US" sz="2667" dirty="0" smtClean="0">
                <a:latin typeface="Calibri"/>
                <a:cs typeface="Calibri"/>
              </a:rPr>
            </a:br>
            <a:r>
              <a:rPr lang="en-US" sz="2667" dirty="0" smtClean="0">
                <a:latin typeface="Calibri"/>
                <a:cs typeface="Calibri"/>
              </a:rPr>
              <a:t>Tim Miller – lab administrator</a:t>
            </a:r>
            <a:br>
              <a:rPr lang="en-US" sz="2667" dirty="0" smtClean="0">
                <a:latin typeface="Calibri"/>
                <a:cs typeface="Calibri"/>
              </a:rPr>
            </a:br>
            <a:r>
              <a:rPr lang="en-US" sz="2667" dirty="0" smtClean="0">
                <a:latin typeface="Calibri"/>
                <a:cs typeface="Calibri"/>
              </a:rPr>
              <a:t>Linda Healy – events coordinator</a:t>
            </a:r>
            <a:endParaRPr lang="en-US" sz="2667" dirty="0">
              <a:latin typeface="Calibri"/>
              <a:cs typeface="Calibri"/>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172200"/>
          </a:xfrm>
        </p:spPr>
        <p:txBody>
          <a:bodyPr>
            <a:noAutofit/>
          </a:bodyPr>
          <a:lstStyle/>
          <a:p>
            <a:pPr algn="l"/>
            <a:r>
              <a:rPr lang="en-US" sz="2000" b="1" dirty="0" smtClean="0"/>
              <a:t>INTRODUCTIONS</a:t>
            </a:r>
            <a:r>
              <a:rPr lang="en-US" sz="2000" b="1" dirty="0"/>
              <a:t> </a:t>
            </a:r>
            <a:r>
              <a:rPr lang="en-US" sz="2000" b="1" dirty="0" smtClean="0"/>
              <a:t>– work with a fellow student over lunch; introduce that students to the class after lunch</a:t>
            </a:r>
            <a:r>
              <a:rPr lang="en-US" sz="1000" b="1" dirty="0" smtClean="0"/>
              <a:t/>
            </a:r>
            <a:br>
              <a:rPr lang="en-US" sz="1000" b="1" dirty="0" smtClean="0"/>
            </a:br>
            <a:r>
              <a:rPr lang="en-US" sz="1000" b="1" dirty="0"/>
              <a:t/>
            </a:r>
            <a:br>
              <a:rPr lang="en-US" sz="1000" b="1" dirty="0"/>
            </a:br>
            <a:r>
              <a:rPr lang="en-US" sz="1000" b="1" dirty="0" smtClean="0"/>
              <a:t/>
            </a:r>
            <a:br>
              <a:rPr lang="en-US" sz="1000" b="1" dirty="0" smtClean="0"/>
            </a:br>
            <a:r>
              <a:rPr lang="en-US" sz="2000" b="1" dirty="0" smtClean="0"/>
              <a:t>NAME</a:t>
            </a:r>
            <a:r>
              <a:rPr lang="en-US" sz="2000" dirty="0" smtClean="0"/>
              <a:t> </a:t>
            </a:r>
            <a:r>
              <a:rPr lang="en-US" sz="2000" dirty="0"/>
              <a:t>of person you are introducing: </a:t>
            </a:r>
            <a:br>
              <a:rPr lang="en-US" sz="2000" dirty="0"/>
            </a:br>
            <a:r>
              <a:rPr lang="en-US" sz="2000" dirty="0"/>
              <a:t> </a:t>
            </a:r>
            <a:br>
              <a:rPr lang="en-US" sz="2000" dirty="0"/>
            </a:br>
            <a:r>
              <a:rPr lang="en-US" sz="2000" b="1" dirty="0"/>
              <a:t>WHERE</a:t>
            </a:r>
            <a:r>
              <a:rPr lang="en-US" sz="2000" dirty="0"/>
              <a:t>  she or he comes from (state/country </a:t>
            </a:r>
            <a:r>
              <a:rPr lang="en-US" sz="2000" u="sng" dirty="0"/>
              <a:t>and</a:t>
            </a:r>
            <a:r>
              <a:rPr lang="en-US" sz="2000" dirty="0"/>
              <a:t> school or institution):</a:t>
            </a:r>
            <a:br>
              <a:rPr lang="en-US" sz="2000" dirty="0"/>
            </a:br>
            <a:r>
              <a:rPr lang="en-US" sz="2000" dirty="0"/>
              <a:t> </a:t>
            </a:r>
            <a:br>
              <a:rPr lang="en-US" sz="2000" dirty="0"/>
            </a:br>
            <a:r>
              <a:rPr lang="en-US" sz="2000" b="1" dirty="0"/>
              <a:t>THE PAST</a:t>
            </a:r>
            <a:r>
              <a:rPr lang="en-US" sz="2000" dirty="0"/>
              <a:t> – something about the person’s background that resulted in him/her being in this course:</a:t>
            </a:r>
            <a:br>
              <a:rPr lang="en-US" sz="2000" dirty="0"/>
            </a:br>
            <a:r>
              <a:rPr lang="en-US" sz="2000" dirty="0"/>
              <a:t> </a:t>
            </a:r>
            <a:br>
              <a:rPr lang="en-US" sz="2000" dirty="0"/>
            </a:br>
            <a:r>
              <a:rPr lang="en-US" sz="2000" b="1" dirty="0"/>
              <a:t>THE FUTURE</a:t>
            </a:r>
            <a:r>
              <a:rPr lang="en-US" sz="2000" dirty="0"/>
              <a:t> – something about her/his future plans, that he/she hopes the course will help in achieving:</a:t>
            </a:r>
            <a:br>
              <a:rPr lang="en-US" sz="2000" dirty="0"/>
            </a:br>
            <a:r>
              <a:rPr lang="en-US" sz="2000" dirty="0"/>
              <a:t> </a:t>
            </a:r>
            <a:br>
              <a:rPr lang="en-US" sz="2000" dirty="0"/>
            </a:br>
            <a:r>
              <a:rPr lang="en-US" sz="2000" b="1" dirty="0"/>
              <a:t>THE PRESENT</a:t>
            </a:r>
            <a:r>
              <a:rPr lang="en-US" sz="2000" dirty="0"/>
              <a:t> –  something that she/he wants to get of  this course and how everyone else can contribute to this experience (it might be asking for help in something challenging):</a:t>
            </a:r>
            <a:br>
              <a:rPr lang="en-US" sz="2000" dirty="0"/>
            </a:br>
            <a:r>
              <a:rPr lang="en-US" sz="2000" dirty="0"/>
              <a:t> </a:t>
            </a:r>
            <a:br>
              <a:rPr lang="en-US" sz="2000" dirty="0"/>
            </a:br>
            <a:r>
              <a:rPr lang="en-US" sz="2000" b="1" dirty="0"/>
              <a:t>THE UNEXPECTED</a:t>
            </a:r>
            <a:r>
              <a:rPr lang="en-US" sz="2000" dirty="0"/>
              <a:t> – something that we would never guess about the person’s activities, skills, or interests:</a:t>
            </a:r>
            <a:br>
              <a:rPr lang="en-US" sz="2000" dirty="0"/>
            </a:b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 name="Group 32"/>
          <p:cNvGrpSpPr/>
          <p:nvPr/>
        </p:nvGrpSpPr>
        <p:grpSpPr>
          <a:xfrm>
            <a:off x="321217" y="228600"/>
            <a:ext cx="8670383" cy="6400800"/>
            <a:chOff x="321217" y="228600"/>
            <a:chExt cx="8670383" cy="6400800"/>
          </a:xfrm>
        </p:grpSpPr>
        <p:sp>
          <p:nvSpPr>
            <p:cNvPr id="12" name="Oval 11"/>
            <p:cNvSpPr>
              <a:spLocks noChangeAspect="1"/>
            </p:cNvSpPr>
            <p:nvPr/>
          </p:nvSpPr>
          <p:spPr>
            <a:xfrm>
              <a:off x="3337560" y="2270760"/>
              <a:ext cx="1463040" cy="1463040"/>
            </a:xfrm>
            <a:prstGeom prst="ellipse">
              <a:avLst/>
            </a:prstGeom>
            <a:solidFill>
              <a:schemeClr val="accent5">
                <a:lumMod val="75000"/>
                <a:alpha val="23000"/>
              </a:schemeClr>
            </a:solidFill>
            <a:ln>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a:spLocks noChangeAspect="1"/>
            </p:cNvSpPr>
            <p:nvPr/>
          </p:nvSpPr>
          <p:spPr>
            <a:xfrm>
              <a:off x="1837971" y="1173480"/>
              <a:ext cx="1188720" cy="1188720"/>
            </a:xfrm>
            <a:prstGeom prst="ellipse">
              <a:avLst/>
            </a:prstGeom>
            <a:solidFill>
              <a:schemeClr val="tx2">
                <a:lumMod val="60000"/>
                <a:lumOff val="40000"/>
                <a:alpha val="23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a:spLocks noChangeAspect="1"/>
            </p:cNvSpPr>
            <p:nvPr/>
          </p:nvSpPr>
          <p:spPr>
            <a:xfrm>
              <a:off x="528814" y="228600"/>
              <a:ext cx="1188720" cy="1188720"/>
            </a:xfrm>
            <a:prstGeom prst="ellipse">
              <a:avLst/>
            </a:prstGeom>
            <a:solidFill>
              <a:srgbClr val="FFFF00">
                <a:alpha val="23000"/>
              </a:srgbClr>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457200" y="621268"/>
              <a:ext cx="1371600" cy="369332"/>
            </a:xfrm>
            <a:prstGeom prst="rect">
              <a:avLst/>
            </a:prstGeom>
            <a:noFill/>
          </p:spPr>
          <p:txBody>
            <a:bodyPr wrap="square" rtlCol="0">
              <a:spAutoFit/>
            </a:bodyPr>
            <a:lstStyle/>
            <a:p>
              <a:pPr algn="ctr"/>
              <a:r>
                <a:rPr lang="en-US" b="1" dirty="0" smtClean="0"/>
                <a:t>satellite</a:t>
              </a:r>
              <a:endParaRPr lang="en-US" b="1" dirty="0"/>
            </a:p>
          </p:txBody>
        </p:sp>
        <p:sp>
          <p:nvSpPr>
            <p:cNvPr id="5" name="TextBox 4"/>
            <p:cNvSpPr txBox="1"/>
            <p:nvPr/>
          </p:nvSpPr>
          <p:spPr>
            <a:xfrm>
              <a:off x="1828800" y="1535668"/>
              <a:ext cx="1261884" cy="369332"/>
            </a:xfrm>
            <a:prstGeom prst="rect">
              <a:avLst/>
            </a:prstGeom>
            <a:noFill/>
          </p:spPr>
          <p:txBody>
            <a:bodyPr wrap="none" rtlCol="0">
              <a:spAutoFit/>
            </a:bodyPr>
            <a:lstStyle/>
            <a:p>
              <a:r>
                <a:rPr lang="en-US" b="1" dirty="0" smtClean="0"/>
                <a:t>radiometry</a:t>
              </a:r>
            </a:p>
          </p:txBody>
        </p:sp>
        <p:sp>
          <p:nvSpPr>
            <p:cNvPr id="6" name="TextBox 5"/>
            <p:cNvSpPr txBox="1"/>
            <p:nvPr/>
          </p:nvSpPr>
          <p:spPr>
            <a:xfrm>
              <a:off x="3511356" y="2413883"/>
              <a:ext cx="1241107" cy="1200329"/>
            </a:xfrm>
            <a:prstGeom prst="rect">
              <a:avLst/>
            </a:prstGeom>
            <a:noFill/>
          </p:spPr>
          <p:txBody>
            <a:bodyPr wrap="none" rtlCol="0">
              <a:spAutoFit/>
            </a:bodyPr>
            <a:lstStyle/>
            <a:p>
              <a:r>
                <a:rPr lang="en-US" b="1" dirty="0" smtClean="0"/>
                <a:t>In-water</a:t>
              </a:r>
            </a:p>
            <a:p>
              <a:r>
                <a:rPr lang="en-US" b="1" dirty="0" smtClean="0"/>
                <a:t>optical </a:t>
              </a:r>
            </a:p>
            <a:p>
              <a:r>
                <a:rPr lang="en-US" b="1" dirty="0" smtClean="0"/>
                <a:t>properties;</a:t>
              </a:r>
            </a:p>
            <a:p>
              <a:pPr algn="ctr"/>
              <a:r>
                <a:rPr lang="en-US" b="1" dirty="0" smtClean="0"/>
                <a:t>surrogates</a:t>
              </a:r>
              <a:endParaRPr lang="en-US" b="1" dirty="0"/>
            </a:p>
          </p:txBody>
        </p:sp>
        <p:sp>
          <p:nvSpPr>
            <p:cNvPr id="7" name="TextBox 6"/>
            <p:cNvSpPr txBox="1"/>
            <p:nvPr/>
          </p:nvSpPr>
          <p:spPr>
            <a:xfrm>
              <a:off x="2971800" y="1981200"/>
              <a:ext cx="685800" cy="369332"/>
            </a:xfrm>
            <a:prstGeom prst="rect">
              <a:avLst/>
            </a:prstGeom>
            <a:noFill/>
          </p:spPr>
          <p:txBody>
            <a:bodyPr wrap="square" rtlCol="0">
              <a:spAutoFit/>
            </a:bodyPr>
            <a:lstStyle/>
            <a:p>
              <a:endParaRPr lang="en-US" dirty="0"/>
            </a:p>
          </p:txBody>
        </p:sp>
        <p:sp>
          <p:nvSpPr>
            <p:cNvPr id="8" name="TextBox 7"/>
            <p:cNvSpPr txBox="1"/>
            <p:nvPr/>
          </p:nvSpPr>
          <p:spPr>
            <a:xfrm>
              <a:off x="4929336" y="3773269"/>
              <a:ext cx="2004864" cy="646331"/>
            </a:xfrm>
            <a:prstGeom prst="rect">
              <a:avLst/>
            </a:prstGeom>
            <a:noFill/>
          </p:spPr>
          <p:txBody>
            <a:bodyPr wrap="square" rtlCol="0">
              <a:spAutoFit/>
            </a:bodyPr>
            <a:lstStyle/>
            <a:p>
              <a:pPr algn="ctr"/>
              <a:r>
                <a:rPr lang="en-US" dirty="0"/>
                <a:t>r</a:t>
              </a:r>
              <a:r>
                <a:rPr lang="en-US" dirty="0" smtClean="0"/>
                <a:t>eal entity</a:t>
              </a:r>
            </a:p>
            <a:p>
              <a:pPr algn="ctr"/>
              <a:r>
                <a:rPr lang="en-US" dirty="0" smtClean="0"/>
                <a:t>(cell, POC, etc.)</a:t>
              </a:r>
              <a:endParaRPr lang="en-US" dirty="0"/>
            </a:p>
          </p:txBody>
        </p:sp>
        <p:sp>
          <p:nvSpPr>
            <p:cNvPr id="9" name="TextBox 8"/>
            <p:cNvSpPr txBox="1"/>
            <p:nvPr/>
          </p:nvSpPr>
          <p:spPr>
            <a:xfrm>
              <a:off x="6415235" y="4968387"/>
              <a:ext cx="2576365" cy="1477328"/>
            </a:xfrm>
            <a:prstGeom prst="rect">
              <a:avLst/>
            </a:prstGeom>
            <a:noFill/>
          </p:spPr>
          <p:txBody>
            <a:bodyPr wrap="square" rtlCol="0">
              <a:spAutoFit/>
            </a:bodyPr>
            <a:lstStyle/>
            <a:p>
              <a:pPr algn="ctr"/>
              <a:r>
                <a:rPr lang="en-US" dirty="0"/>
                <a:t>e</a:t>
              </a:r>
              <a:r>
                <a:rPr lang="en-US" dirty="0" smtClean="0"/>
                <a:t>cosystem;</a:t>
              </a:r>
            </a:p>
            <a:p>
              <a:pPr algn="ctr"/>
              <a:r>
                <a:rPr lang="en-US" dirty="0"/>
                <a:t>c</a:t>
              </a:r>
              <a:r>
                <a:rPr lang="en-US" dirty="0" smtClean="0"/>
                <a:t>arbon cycle;</a:t>
              </a:r>
            </a:p>
            <a:p>
              <a:pPr algn="ctr"/>
              <a:r>
                <a:rPr lang="en-US" dirty="0" smtClean="0"/>
                <a:t>climate system;</a:t>
              </a:r>
            </a:p>
            <a:p>
              <a:pPr algn="ctr"/>
              <a:r>
                <a:rPr lang="en-US" dirty="0" smtClean="0"/>
                <a:t>fisheries; </a:t>
              </a:r>
            </a:p>
            <a:p>
              <a:pPr algn="ctr"/>
              <a:r>
                <a:rPr lang="en-US" dirty="0" err="1" smtClean="0"/>
                <a:t>HABs</a:t>
              </a:r>
              <a:r>
                <a:rPr lang="en-US" dirty="0" smtClean="0"/>
                <a:t>; etc.</a:t>
              </a:r>
              <a:endParaRPr lang="en-US" dirty="0"/>
            </a:p>
          </p:txBody>
        </p:sp>
        <p:sp>
          <p:nvSpPr>
            <p:cNvPr id="13" name="Oval 12"/>
            <p:cNvSpPr>
              <a:spLocks noChangeAspect="1"/>
            </p:cNvSpPr>
            <p:nvPr/>
          </p:nvSpPr>
          <p:spPr>
            <a:xfrm>
              <a:off x="5257800" y="3474720"/>
              <a:ext cx="1325880" cy="1325880"/>
            </a:xfrm>
            <a:prstGeom prst="ellipse">
              <a:avLst/>
            </a:prstGeom>
            <a:solidFill>
              <a:schemeClr val="accent2">
                <a:lumMod val="75000"/>
                <a:alpha val="23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a:spLocks noChangeAspect="1"/>
            </p:cNvSpPr>
            <p:nvPr/>
          </p:nvSpPr>
          <p:spPr>
            <a:xfrm>
              <a:off x="6774940" y="4815035"/>
              <a:ext cx="1814365" cy="1814365"/>
            </a:xfrm>
            <a:prstGeom prst="ellipse">
              <a:avLst/>
            </a:prstGeom>
            <a:solidFill>
              <a:schemeClr val="accent6">
                <a:lumMod val="75000"/>
                <a:alpha val="23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Left Arrow 15"/>
            <p:cNvSpPr/>
            <p:nvPr/>
          </p:nvSpPr>
          <p:spPr>
            <a:xfrm rot="2330489">
              <a:off x="3660344" y="1616226"/>
              <a:ext cx="4050143" cy="564902"/>
            </a:xfrm>
            <a:prstGeom prst="leftArrow">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rgbClr val="FF0000"/>
                  </a:solidFill>
                </a:rPr>
                <a:t>The motivation</a:t>
              </a:r>
              <a:endParaRPr lang="en-US" sz="2400" b="1" dirty="0">
                <a:solidFill>
                  <a:srgbClr val="FF0000"/>
                </a:solidFill>
              </a:endParaRPr>
            </a:p>
          </p:txBody>
        </p:sp>
        <p:sp>
          <p:nvSpPr>
            <p:cNvPr id="17" name="Right Arrow 16"/>
            <p:cNvSpPr/>
            <p:nvPr/>
          </p:nvSpPr>
          <p:spPr>
            <a:xfrm rot="2392436">
              <a:off x="321217" y="4143259"/>
              <a:ext cx="4242351" cy="552683"/>
            </a:xfrm>
            <a:prstGeom prst="rightArrow">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rgbClr val="000090"/>
                  </a:solidFill>
                </a:rPr>
                <a:t>The optics problem</a:t>
              </a:r>
              <a:endParaRPr lang="en-US" sz="2400" b="1" dirty="0">
                <a:solidFill>
                  <a:srgbClr val="000090"/>
                </a:solidFill>
              </a:endParaRPr>
            </a:p>
          </p:txBody>
        </p:sp>
        <p:cxnSp>
          <p:nvCxnSpPr>
            <p:cNvPr id="19" name="Straight Arrow Connector 18"/>
            <p:cNvCxnSpPr/>
            <p:nvPr/>
          </p:nvCxnSpPr>
          <p:spPr>
            <a:xfrm rot="16200000" flipH="1">
              <a:off x="1710261" y="1146771"/>
              <a:ext cx="174084" cy="29452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7" idx="1"/>
            </p:cNvCxnSpPr>
            <p:nvPr/>
          </p:nvCxnSpPr>
          <p:spPr>
            <a:xfrm rot="10800000" flipH="1" flipV="1">
              <a:off x="2971800" y="2165866"/>
              <a:ext cx="502920" cy="32944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4715827" y="3500802"/>
              <a:ext cx="547698" cy="40671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6415235" y="4695240"/>
              <a:ext cx="517248" cy="3461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p:nvPr/>
        </p:nvGrpSpPr>
        <p:grpSpPr>
          <a:xfrm>
            <a:off x="457200" y="600670"/>
            <a:ext cx="8382000" cy="5900450"/>
            <a:chOff x="457200" y="600670"/>
            <a:chExt cx="8382000" cy="5900450"/>
          </a:xfrm>
        </p:grpSpPr>
        <p:sp>
          <p:nvSpPr>
            <p:cNvPr id="5" name="Isosceles Triangle 4"/>
            <p:cNvSpPr/>
            <p:nvPr/>
          </p:nvSpPr>
          <p:spPr>
            <a:xfrm>
              <a:off x="2209800" y="1600200"/>
              <a:ext cx="4724400" cy="3749040"/>
            </a:xfrm>
            <a:prstGeom prst="triangle">
              <a:avLst>
                <a:gd name="adj" fmla="val 4945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2958971" y="3124200"/>
              <a:ext cx="3161913" cy="2523768"/>
            </a:xfrm>
            <a:prstGeom prst="rect">
              <a:avLst/>
            </a:prstGeom>
            <a:noFill/>
          </p:spPr>
          <p:txBody>
            <a:bodyPr wrap="square" rtlCol="0">
              <a:spAutoFit/>
            </a:bodyPr>
            <a:lstStyle/>
            <a:p>
              <a:pPr algn="ctr"/>
              <a:r>
                <a:rPr lang="en-US" sz="2000" b="1" dirty="0" smtClean="0">
                  <a:solidFill>
                    <a:schemeClr val="bg2"/>
                  </a:solidFill>
                </a:rPr>
                <a:t>Understanding </a:t>
              </a:r>
            </a:p>
            <a:p>
              <a:pPr algn="ctr"/>
              <a:r>
                <a:rPr lang="en-US" sz="2000" b="1" dirty="0" smtClean="0">
                  <a:solidFill>
                    <a:schemeClr val="bg2"/>
                  </a:solidFill>
                </a:rPr>
                <a:t>marine biogeochemical cycles </a:t>
              </a:r>
              <a:r>
                <a:rPr lang="en-US" sz="2000" b="1" smtClean="0">
                  <a:solidFill>
                    <a:schemeClr val="bg2"/>
                  </a:solidFill>
                </a:rPr>
                <a:t>and ecosystems</a:t>
              </a:r>
            </a:p>
            <a:p>
              <a:pPr algn="ctr"/>
              <a:r>
                <a:rPr lang="en-US" sz="2000" b="1" smtClean="0">
                  <a:solidFill>
                    <a:schemeClr val="bg2"/>
                  </a:solidFill>
                </a:rPr>
                <a:t> </a:t>
              </a:r>
              <a:r>
                <a:rPr lang="en-US" sz="2000" b="1" dirty="0" smtClean="0">
                  <a:solidFill>
                    <a:schemeClr val="bg2"/>
                  </a:solidFill>
                </a:rPr>
                <a:t>on regional-to-global scales requires calibrated, validated satellite ocean color data.</a:t>
              </a:r>
            </a:p>
            <a:p>
              <a:endParaRPr lang="en-US" b="1" dirty="0">
                <a:solidFill>
                  <a:schemeClr val="bg2"/>
                </a:solidFill>
              </a:endParaRPr>
            </a:p>
          </p:txBody>
        </p:sp>
        <p:sp>
          <p:nvSpPr>
            <p:cNvPr id="7" name="TextBox 6"/>
            <p:cNvSpPr txBox="1"/>
            <p:nvPr/>
          </p:nvSpPr>
          <p:spPr>
            <a:xfrm>
              <a:off x="457200" y="5577790"/>
              <a:ext cx="3581400" cy="923330"/>
            </a:xfrm>
            <a:prstGeom prst="rect">
              <a:avLst/>
            </a:prstGeom>
            <a:noFill/>
          </p:spPr>
          <p:txBody>
            <a:bodyPr wrap="square" rtlCol="0">
              <a:spAutoFit/>
            </a:bodyPr>
            <a:lstStyle/>
            <a:p>
              <a:pPr algn="ctr"/>
              <a:r>
                <a:rPr lang="en-US" dirty="0" smtClean="0"/>
                <a:t>Successful satellite cal/</a:t>
              </a:r>
              <a:r>
                <a:rPr lang="en-US" dirty="0" err="1" smtClean="0"/>
                <a:t>val</a:t>
              </a:r>
              <a:r>
                <a:rPr lang="en-US" dirty="0" smtClean="0"/>
                <a:t> depends on high quality, in-water measurements.</a:t>
              </a:r>
              <a:endParaRPr lang="en-US" dirty="0"/>
            </a:p>
          </p:txBody>
        </p:sp>
        <p:sp>
          <p:nvSpPr>
            <p:cNvPr id="8" name="TextBox 7"/>
            <p:cNvSpPr txBox="1"/>
            <p:nvPr/>
          </p:nvSpPr>
          <p:spPr>
            <a:xfrm>
              <a:off x="4953000" y="5562600"/>
              <a:ext cx="3886200" cy="923330"/>
            </a:xfrm>
            <a:prstGeom prst="rect">
              <a:avLst/>
            </a:prstGeom>
            <a:noFill/>
          </p:spPr>
          <p:txBody>
            <a:bodyPr wrap="square" rtlCol="0">
              <a:spAutoFit/>
            </a:bodyPr>
            <a:lstStyle/>
            <a:p>
              <a:pPr algn="ctr"/>
              <a:r>
                <a:rPr lang="en-US" dirty="0" smtClean="0"/>
                <a:t>Use measurement – measurement closure and  measurements – model closure to reduce uncertainty.</a:t>
              </a:r>
              <a:endParaRPr lang="en-US" dirty="0"/>
            </a:p>
          </p:txBody>
        </p:sp>
        <p:sp>
          <p:nvSpPr>
            <p:cNvPr id="9" name="TextBox 8"/>
            <p:cNvSpPr txBox="1"/>
            <p:nvPr/>
          </p:nvSpPr>
          <p:spPr>
            <a:xfrm>
              <a:off x="3277469" y="600670"/>
              <a:ext cx="2512088" cy="923330"/>
            </a:xfrm>
            <a:prstGeom prst="rect">
              <a:avLst/>
            </a:prstGeom>
            <a:noFill/>
          </p:spPr>
          <p:txBody>
            <a:bodyPr wrap="square" rtlCol="0">
              <a:spAutoFit/>
            </a:bodyPr>
            <a:lstStyle/>
            <a:p>
              <a:pPr algn="ctr"/>
              <a:r>
                <a:rPr lang="en-US" dirty="0" smtClean="0"/>
                <a:t>Sampling strategy must include appropriate spatial/temporal scales. </a:t>
              </a:r>
              <a:endParaRPr lang="en-US" dirty="0"/>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204</TotalTime>
  <Words>531</Words>
  <Application>Microsoft Macintosh PowerPoint</Application>
  <PresentationFormat>On-screen Show (4:3)</PresentationFormat>
  <Paragraphs>83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Mangal</vt:lpstr>
      <vt:lpstr>宋体</vt:lpstr>
      <vt:lpstr>Office Theme</vt:lpstr>
      <vt:lpstr>Welcome to 2017 Ocean Optics Class SMS 598: Calibration and Validation for Ocean Color Remote Sensing, 10 July –  August 4th 2017 </vt:lpstr>
      <vt:lpstr>Welcome to Maine</vt:lpstr>
      <vt:lpstr>History of the Ocean Optics class</vt:lpstr>
      <vt:lpstr>History of the Ocean Optics class</vt:lpstr>
      <vt:lpstr>PowerPoint Presentation</vt:lpstr>
      <vt:lpstr>Logistics: safety, internet, meals, linen, Maine activities, etcetera Tim Miller – lab administrator Linda Healy – events coordinator</vt:lpstr>
      <vt:lpstr>INTRODUCTIONS – work with a fellow student over lunch; introduce that students to the class after lunch   NAME of person you are introducing:    WHERE  she or he comes from (state/country and school or institution):   THE PAST – something about the person’s background that resulted in him/her being in this course:   THE FUTURE – something about her/his future plans, that he/she hopes the course will help in achieving:   THE PRESENT –  something that she/he wants to get of  this course and how everyone else can contribute to this experience (it might be asking for help in something challenging):   THE UNEXPECTED – something that we would never guess about the person’s activities, skills, or interests: </vt:lpstr>
      <vt:lpstr>PowerPoint Presentation</vt:lpstr>
      <vt:lpstr>PowerPoint Presentation</vt:lpstr>
    </vt:vector>
  </TitlesOfParts>
  <Company>University of Maine</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Mary Jane Perry</dc:creator>
  <cp:lastModifiedBy>Microsoft Office User</cp:lastModifiedBy>
  <cp:revision>34</cp:revision>
  <dcterms:created xsi:type="dcterms:W3CDTF">2011-07-11T11:06:36Z</dcterms:created>
  <dcterms:modified xsi:type="dcterms:W3CDTF">2017-07-10T10:48:45Z</dcterms:modified>
</cp:coreProperties>
</file>