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91" r:id="rId3"/>
    <p:sldId id="292" r:id="rId4"/>
    <p:sldId id="293" r:id="rId5"/>
    <p:sldId id="294" r:id="rId6"/>
    <p:sldId id="295" r:id="rId7"/>
    <p:sldId id="261" r:id="rId8"/>
    <p:sldId id="278" r:id="rId9"/>
    <p:sldId id="290" r:id="rId10"/>
    <p:sldId id="280" r:id="rId11"/>
    <p:sldId id="281" r:id="rId12"/>
    <p:sldId id="272" r:id="rId13"/>
    <p:sldId id="286" r:id="rId14"/>
    <p:sldId id="283" r:id="rId15"/>
    <p:sldId id="285" r:id="rId16"/>
    <p:sldId id="287" r:id="rId17"/>
    <p:sldId id="284" r:id="rId18"/>
    <p:sldId id="282" r:id="rId19"/>
    <p:sldId id="273" r:id="rId20"/>
    <p:sldId id="275" r:id="rId21"/>
    <p:sldId id="274" r:id="rId22"/>
    <p:sldId id="267" r:id="rId23"/>
    <p:sldId id="289" r:id="rId24"/>
  </p:sldIdLst>
  <p:sldSz cx="18288000" cy="10287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TT Interphases" panose="020B0604020202020204" charset="0"/>
      <p:regular r:id="rId30"/>
    </p:embeddedFont>
    <p:embeddedFont>
      <p:font typeface="TT Ramillas" panose="020B0604020202020204" charset="0"/>
      <p:regular r:id="rId31"/>
    </p:embeddedFont>
    <p:embeddedFont>
      <p:font typeface="TT Ramillas Italics" panose="020B0604020202020204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3077" autoAdjust="0"/>
  </p:normalViewPr>
  <p:slideViewPr>
    <p:cSldViewPr>
      <p:cViewPr>
        <p:scale>
          <a:sx n="50" d="100"/>
          <a:sy n="50" d="100"/>
        </p:scale>
        <p:origin x="18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11.08.2023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see Sales Representatives have the lowest mean monthly income and Managers &amp; Research Directors have the two highest mean monthly incomes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6209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Job roles on x axis and job level on Y</a:t>
            </a:r>
          </a:p>
          <a:p>
            <a:r>
              <a:rPr lang="en-US" dirty="0"/>
              <a:t>Attrition is denoted by color; Red is No Attrition, Blue is Attrition</a:t>
            </a:r>
          </a:p>
          <a:p>
            <a:endParaRPr lang="en-US" dirty="0"/>
          </a:p>
          <a:p>
            <a:r>
              <a:rPr lang="en-US" dirty="0"/>
              <a:t>Looking at Sales Reps with Job Level 1 – we see there is almost a 50/50 split of attrition, or maybe even more cases of attrition than non-attrition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9139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Environment Satisfaction on Y-axis and Job Level on X-Axis</a:t>
            </a:r>
          </a:p>
          <a:p>
            <a:r>
              <a:rPr lang="en-US" dirty="0"/>
              <a:t>Department is denoted by different shapes </a:t>
            </a:r>
          </a:p>
          <a:p>
            <a:r>
              <a:rPr lang="en-US" dirty="0"/>
              <a:t>Attrition is indicated by Grey for No and Red for Yes</a:t>
            </a:r>
          </a:p>
          <a:p>
            <a:endParaRPr lang="en-US" dirty="0"/>
          </a:p>
          <a:p>
            <a:r>
              <a:rPr lang="en-US" dirty="0"/>
              <a:t>Visually, we see a lot of Attrition cases in Research and Development and Sales departments; not so much in HR, but remember HR only makes up 4% of the sample </a:t>
            </a:r>
          </a:p>
          <a:p>
            <a:endParaRPr lang="en-US" dirty="0"/>
          </a:p>
          <a:p>
            <a:r>
              <a:rPr lang="en-US" dirty="0"/>
              <a:t>We see a lot more red points where Job Level is lower, particularly where is it 1.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65733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Environment Satisfaction on Y-axis and Job Level on X-Axis</a:t>
            </a:r>
          </a:p>
          <a:p>
            <a:r>
              <a:rPr lang="en-US" dirty="0"/>
              <a:t>Department is denoted by different shapes </a:t>
            </a:r>
          </a:p>
          <a:p>
            <a:r>
              <a:rPr lang="en-US" dirty="0"/>
              <a:t>Attrition is indicated by Grey for No and Red for Yes</a:t>
            </a:r>
          </a:p>
          <a:p>
            <a:endParaRPr lang="en-US" dirty="0"/>
          </a:p>
          <a:p>
            <a:r>
              <a:rPr lang="en-US" dirty="0"/>
              <a:t>Visually, we see a lot of Attrition cases in Research and Development and Sales departments; not so much in HR, but remember HR only makes up 4% of the sample </a:t>
            </a:r>
          </a:p>
          <a:p>
            <a:endParaRPr lang="en-US" dirty="0"/>
          </a:p>
          <a:p>
            <a:r>
              <a:rPr lang="en-US" dirty="0"/>
              <a:t>We see a lot more red points where Job Level is lower, particularly where is it 1. </a:t>
            </a:r>
          </a:p>
          <a:p>
            <a:endParaRPr lang="en-US" dirty="0"/>
          </a:p>
          <a:p>
            <a:r>
              <a:rPr lang="en-US" dirty="0"/>
              <a:t>Looking specifically where Environment Satisfaction and Job Level are both 1, visually, it looks like there’s almost a 50/50 mix of Yes and No attrition cases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989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linear regression overlayed on these variables, by Attrition </a:t>
            </a:r>
          </a:p>
          <a:p>
            <a:endParaRPr lang="en-US" dirty="0"/>
          </a:p>
          <a:p>
            <a:r>
              <a:rPr lang="en-US" dirty="0"/>
              <a:t>Red negative slope is for </a:t>
            </a:r>
            <a:r>
              <a:rPr lang="en-US" dirty="0" err="1"/>
              <a:t>Attrited</a:t>
            </a:r>
            <a:r>
              <a:rPr lang="en-US" dirty="0"/>
              <a:t> cases </a:t>
            </a:r>
          </a:p>
          <a:p>
            <a:r>
              <a:rPr lang="en-US" dirty="0"/>
              <a:t>Grey slope is No – highlighted in yellow since it might be hard to see – we see a very slight positive slope here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2804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I want to create and evaluation a </a:t>
            </a:r>
            <a:r>
              <a:rPr lang="en-US" dirty="0" err="1"/>
              <a:t>knn</a:t>
            </a:r>
            <a:r>
              <a:rPr lang="en-US" dirty="0"/>
              <a:t> model with a dataset where attrition is known.</a:t>
            </a:r>
          </a:p>
          <a:p>
            <a:r>
              <a:rPr lang="en-US" dirty="0"/>
              <a:t>You can see I have a training and test set with a 70/30 split</a:t>
            </a:r>
          </a:p>
          <a:p>
            <a:r>
              <a:rPr lang="en-US" dirty="0"/>
              <a:t>I use the variables years in current role, years since last promotion, age and job level</a:t>
            </a:r>
          </a:p>
          <a:p>
            <a:r>
              <a:rPr lang="en-US" dirty="0"/>
              <a:t>And k=5</a:t>
            </a:r>
          </a:p>
          <a:p>
            <a:endParaRPr lang="en-US" dirty="0"/>
          </a:p>
          <a:p>
            <a:r>
              <a:rPr lang="en-US" dirty="0"/>
              <a:t>When I evaluate this model with a confusion matrix, I see that it has the specificity and sensitivity desired, so I can now apply it to my dataset where attrition is unknown.</a:t>
            </a:r>
          </a:p>
          <a:p>
            <a:endParaRPr lang="en-US" dirty="0"/>
          </a:p>
          <a:p>
            <a:r>
              <a:rPr lang="en-US" dirty="0"/>
              <a:t>By applying the </a:t>
            </a:r>
            <a:r>
              <a:rPr lang="en-US" dirty="0" err="1"/>
              <a:t>knn</a:t>
            </a:r>
            <a:r>
              <a:rPr lang="en-US" dirty="0"/>
              <a:t> model to the data set where attrition is unknown, I am able to predict the attrition of the employees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1416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summarizing the predicted attrition, I want to briefly discuss the evaluation of this </a:t>
            </a:r>
            <a:r>
              <a:rPr lang="en-US" dirty="0" err="1"/>
              <a:t>knn</a:t>
            </a:r>
            <a:r>
              <a:rPr lang="en-US" dirty="0"/>
              <a:t> model.</a:t>
            </a:r>
          </a:p>
          <a:p>
            <a:endParaRPr lang="en-US" dirty="0"/>
          </a:p>
          <a:p>
            <a:r>
              <a:rPr lang="en-US" dirty="0"/>
              <a:t>You can see with the confusion matrix at the top that the model correctly classified 137/230 of the Non-attrition cases; and 25/41 of the attrition cases.</a:t>
            </a:r>
          </a:p>
          <a:p>
            <a:endParaRPr lang="en-US" dirty="0"/>
          </a:p>
          <a:p>
            <a:r>
              <a:rPr lang="en-US" dirty="0"/>
              <a:t>This gives </a:t>
            </a:r>
            <a:r>
              <a:rPr lang="en-US" dirty="0" err="1"/>
              <a:t>uss</a:t>
            </a:r>
            <a:r>
              <a:rPr lang="en-US" dirty="0"/>
              <a:t> the sensitivity of around 62% and a specificity of around 61%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5410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sample where attrition is unknown, there are 300 cases</a:t>
            </a:r>
          </a:p>
          <a:p>
            <a:endParaRPr lang="en-US" dirty="0"/>
          </a:p>
          <a:p>
            <a:r>
              <a:rPr lang="en-US" dirty="0"/>
              <a:t>The model predicted that 290 employees will stay at the company and 10 will leave </a:t>
            </a:r>
          </a:p>
          <a:p>
            <a:endParaRPr lang="en-US" dirty="0"/>
          </a:p>
          <a:p>
            <a:r>
              <a:rPr lang="en-US" dirty="0"/>
              <a:t>So in percentages, around 97% of employees will stay and 3% will leave.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1807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Boxplot to show the distribution of Job Levels by Job Role</a:t>
            </a:r>
          </a:p>
          <a:p>
            <a:endParaRPr lang="en-US" dirty="0"/>
          </a:p>
          <a:p>
            <a:r>
              <a:rPr lang="en-US" dirty="0"/>
              <a:t>Sales Reps, Research scientists, lab techs, and HR roles have median Job Level 1 with a couple outliers. Based on the boxplots, it is safe to say that the majority of employees in these roles probably have a job level=1/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0214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Boxplot to show the distribution of the # of years at the company by Job Role</a:t>
            </a:r>
          </a:p>
          <a:p>
            <a:endParaRPr lang="en-US" dirty="0"/>
          </a:p>
          <a:p>
            <a:r>
              <a:rPr lang="en-US" dirty="0"/>
              <a:t>Distribution of Sales Reps’ # of years at the company is SMALLER and LESS THAN all the other roles </a:t>
            </a:r>
          </a:p>
          <a:p>
            <a:endParaRPr lang="en-US" dirty="0"/>
          </a:p>
          <a:p>
            <a:r>
              <a:rPr lang="en-US" dirty="0"/>
              <a:t>Research Directors and Managers have the two highest medians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1449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In the sample of 870 employees…. </a:t>
            </a:r>
          </a:p>
          <a:p>
            <a:endParaRPr lang="en-US" dirty="0"/>
          </a:p>
          <a:p>
            <a:r>
              <a:rPr lang="en-US" dirty="0"/>
              <a:t>No 730 (83.9%)</a:t>
            </a:r>
          </a:p>
          <a:p>
            <a:r>
              <a:rPr lang="en-US" dirty="0"/>
              <a:t>Yes 140 (16.1%)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little over half of attrition cases were in R&amp;D, then Sales, and a small percentage of HR</a:t>
            </a:r>
          </a:p>
          <a:p>
            <a:endParaRPr lang="en-US" dirty="0"/>
          </a:p>
          <a:p>
            <a:r>
              <a:rPr lang="en-US" dirty="0"/>
              <a:t>Compared to the Entire Sample, however, we see that Sales has a disproportionately higher rate of attrition when compared to the percentage they make up in the Entire Sample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0338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Sales Execs, Research Scientists and Lab Techs each all make up around 20% of attrition cases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8468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Sales Execs, Research Scientists and Lab Techs each all make up around 20% of attrition cases</a:t>
            </a:r>
          </a:p>
          <a:p>
            <a:endParaRPr lang="en-US" dirty="0"/>
          </a:p>
          <a:p>
            <a:r>
              <a:rPr lang="en-US" dirty="0"/>
              <a:t>When we compare this to the proportion they make up of the entire sample, it isn’t too alarming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2880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Sales Execs, Research Scientists and Lab Techs each all make up around 20% of attrition cases</a:t>
            </a:r>
          </a:p>
          <a:p>
            <a:endParaRPr lang="en-US" dirty="0"/>
          </a:p>
          <a:p>
            <a:r>
              <a:rPr lang="en-US" dirty="0"/>
              <a:t>When we compare this to the proportion they make up of the entire sample, it isn’t too alarming </a:t>
            </a:r>
          </a:p>
          <a:p>
            <a:endParaRPr lang="en-US" dirty="0"/>
          </a:p>
          <a:p>
            <a:r>
              <a:rPr lang="en-US" dirty="0"/>
              <a:t>However, we see that Sales Reps disproportionately make up a larger percentage of attrition cases than they do in the entire sample</a:t>
            </a:r>
          </a:p>
          <a:p>
            <a:r>
              <a:rPr lang="en-US" dirty="0"/>
              <a:t>Percentage of attrition is almost 3x more than the proportion they make up of the Entire Sample </a:t>
            </a:r>
          </a:p>
          <a:p>
            <a:endParaRPr lang="en-US" dirty="0"/>
          </a:p>
          <a:p>
            <a:r>
              <a:rPr lang="en-US" dirty="0"/>
              <a:t>On the other hand, we see that Research Directors and Manufacturing Directors have proportionately much lower rates of attrition compared to their makeup of the entire </a:t>
            </a:r>
            <a:r>
              <a:rPr lang="en-US" dirty="0" err="1"/>
              <a:t>sasmple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930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plots I will show in the following slides support this claim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723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atherineticzon.github.io/" TargetMode="External"/><Relationship Id="rId2" Type="http://schemas.openxmlformats.org/officeDocument/2006/relationships/hyperlink" Target="https://github.com/catherineticzon/CaseStudy2DDS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382453" y="6355161"/>
            <a:ext cx="3876847" cy="2555489"/>
          </a:xfrm>
          <a:custGeom>
            <a:avLst/>
            <a:gdLst/>
            <a:ahLst/>
            <a:cxnLst/>
            <a:rect l="l" t="t" r="r" b="b"/>
            <a:pathLst>
              <a:path w="3876847" h="2555489">
                <a:moveTo>
                  <a:pt x="0" y="0"/>
                </a:moveTo>
                <a:lnTo>
                  <a:pt x="3876847" y="0"/>
                </a:lnTo>
                <a:lnTo>
                  <a:pt x="3876847" y="2555489"/>
                </a:lnTo>
                <a:lnTo>
                  <a:pt x="0" y="25554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91250" y="8330260"/>
            <a:ext cx="572691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  <a:spcBef>
                <a:spcPct val="0"/>
              </a:spcBef>
            </a:pPr>
            <a:r>
              <a:rPr lang="en-US" sz="3399" spc="-33">
                <a:solidFill>
                  <a:srgbClr val="FFFFFF"/>
                </a:solidFill>
                <a:latin typeface="TT Interphases"/>
              </a:rPr>
              <a:t>Catherine Ticzon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1672976"/>
            <a:ext cx="14183877" cy="3116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379"/>
              </a:lnSpc>
            </a:pPr>
            <a:r>
              <a:rPr lang="en-US" sz="12999" spc="-974" dirty="0">
                <a:solidFill>
                  <a:srgbClr val="FFFFFF"/>
                </a:solidFill>
                <a:latin typeface="TT Ramillas"/>
              </a:rPr>
              <a:t>Employee Attrition </a:t>
            </a:r>
          </a:p>
          <a:p>
            <a:pPr>
              <a:lnSpc>
                <a:spcPts val="8317"/>
              </a:lnSpc>
            </a:pPr>
            <a:r>
              <a:rPr lang="en-US" sz="6601" spc="-495" dirty="0">
                <a:solidFill>
                  <a:srgbClr val="FFFFFF"/>
                </a:solidFill>
                <a:latin typeface="TT Ramillas Italics"/>
              </a:rPr>
              <a:t>Trends, Analysis &amp; Prediction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E7F1BC-EE9D-AFB0-BC75-77A1819978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21"/>
          <a:stretch/>
        </p:blipFill>
        <p:spPr>
          <a:xfrm>
            <a:off x="9458923" y="1197496"/>
            <a:ext cx="6979920" cy="8928053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192BBCA0-9F73-137E-1F24-A76C98887851}"/>
              </a:ext>
            </a:extLst>
          </p:cNvPr>
          <p:cNvSpPr txBox="1"/>
          <p:nvPr/>
        </p:nvSpPr>
        <p:spPr>
          <a:xfrm>
            <a:off x="457201" y="6700438"/>
            <a:ext cx="2209161" cy="792525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6841"/>
              </a:lnSpc>
              <a:spcBef>
                <a:spcPct val="0"/>
              </a:spcBef>
            </a:pPr>
            <a:r>
              <a:rPr lang="en-US" sz="3600" spc="-427" dirty="0">
                <a:solidFill>
                  <a:schemeClr val="bg1"/>
                </a:solidFill>
                <a:latin typeface="TT Ramillas Italics"/>
              </a:rPr>
              <a:t>Attrition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956923A-A72B-B6E8-1229-A0699908CAA8}"/>
              </a:ext>
            </a:extLst>
          </p:cNvPr>
          <p:cNvSpPr txBox="1"/>
          <p:nvPr/>
        </p:nvSpPr>
        <p:spPr>
          <a:xfrm>
            <a:off x="457200" y="7614838"/>
            <a:ext cx="3104528" cy="7925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6841"/>
              </a:lnSpc>
              <a:spcBef>
                <a:spcPct val="0"/>
              </a:spcBef>
            </a:pPr>
            <a:r>
              <a:rPr lang="en-US" sz="3600" spc="-427" dirty="0">
                <a:solidFill>
                  <a:srgbClr val="191919"/>
                </a:solidFill>
                <a:latin typeface="TT Ramillas Italics"/>
              </a:rPr>
              <a:t>Entire Sample</a:t>
            </a:r>
            <a:endParaRPr lang="en-US" sz="4800" spc="-427" dirty="0">
              <a:solidFill>
                <a:srgbClr val="191919"/>
              </a:solidFill>
              <a:latin typeface="TT Ramillas Itali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500B4D6E-63E7-6B7A-2AC4-A2475C3F2300}"/>
              </a:ext>
            </a:extLst>
          </p:cNvPr>
          <p:cNvSpPr txBox="1"/>
          <p:nvPr/>
        </p:nvSpPr>
        <p:spPr>
          <a:xfrm>
            <a:off x="756334" y="519790"/>
            <a:ext cx="6229656" cy="3057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2000"/>
              </a:lnSpc>
            </a:pPr>
            <a:r>
              <a:rPr lang="en-US" sz="10000" spc="-750" dirty="0">
                <a:solidFill>
                  <a:srgbClr val="191919"/>
                </a:solidFill>
                <a:latin typeface="TT Ramillas"/>
              </a:rPr>
              <a:t>Attrition </a:t>
            </a:r>
          </a:p>
          <a:p>
            <a:pPr marL="0" lvl="0" indent="0" algn="just">
              <a:lnSpc>
                <a:spcPts val="12000"/>
              </a:lnSpc>
              <a:spcBef>
                <a:spcPct val="0"/>
              </a:spcBef>
            </a:pPr>
            <a:r>
              <a:rPr lang="en-US" sz="10000" spc="-750" dirty="0">
                <a:solidFill>
                  <a:srgbClr val="191919"/>
                </a:solidFill>
                <a:latin typeface="TT Ramillas"/>
              </a:rPr>
              <a:t>by </a:t>
            </a:r>
            <a:r>
              <a:rPr lang="en-US" sz="10000" spc="-750" dirty="0">
                <a:solidFill>
                  <a:srgbClr val="191919"/>
                </a:solidFill>
                <a:latin typeface="TT Ramillas Italics"/>
              </a:rPr>
              <a:t>Job Role</a:t>
            </a:r>
            <a:r>
              <a:rPr lang="en-US" sz="10000" spc="-750" dirty="0">
                <a:solidFill>
                  <a:srgbClr val="191919"/>
                </a:solidFill>
                <a:latin typeface="TT Ramillas"/>
              </a:rPr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E44B82E-3E4A-7A01-949C-69DFDF7AD21A}"/>
              </a:ext>
            </a:extLst>
          </p:cNvPr>
          <p:cNvGrpSpPr/>
          <p:nvPr/>
        </p:nvGrpSpPr>
        <p:grpSpPr>
          <a:xfrm>
            <a:off x="6477000" y="800100"/>
            <a:ext cx="10597466" cy="8839200"/>
            <a:chOff x="2846717" y="653205"/>
            <a:chExt cx="10597466" cy="8839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A676212-1520-E007-3530-2E660583E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6327" b="93061" l="9886" r="99810">
                          <a14:foregroundMark x1="43346" y1="7551" x2="66730" y2="5510"/>
                          <a14:foregroundMark x1="66730" y1="5510" x2="90114" y2="8571"/>
                          <a14:foregroundMark x1="90114" y1="8571" x2="89924" y2="8163"/>
                          <a14:foregroundMark x1="82700" y1="7551" x2="88593" y2="7143"/>
                          <a14:foregroundMark x1="88593" y1="7143" x2="88593" y2="7143"/>
                          <a14:foregroundMark x1="89734" y1="7143" x2="82510" y2="10000"/>
                          <a14:foregroundMark x1="82510" y1="10000" x2="87452" y2="6531"/>
                          <a14:foregroundMark x1="87452" y1="6531" x2="89354" y2="7347"/>
                          <a14:foregroundMark x1="86692" y1="9184" x2="83460" y2="7347"/>
                          <a14:foregroundMark x1="81939" y1="6327" x2="86122" y2="9796"/>
                          <a14:foregroundMark x1="86122" y1="9796" x2="88023" y2="9592"/>
                          <a14:foregroundMark x1="92015" y1="9592" x2="86692" y2="6939"/>
                          <a14:foregroundMark x1="86692" y1="6939" x2="82510" y2="7143"/>
                          <a14:foregroundMark x1="90114" y1="16735" x2="94677" y2="16939"/>
                          <a14:foregroundMark x1="83460" y1="7347" x2="86312" y2="6939"/>
                          <a14:foregroundMark x1="85741" y1="27551" x2="71673" y2="27551"/>
                          <a14:foregroundMark x1="34981" y1="38163" x2="35361" y2="40408"/>
                          <a14:foregroundMark x1="45057" y1="41020" x2="38593" y2="38367"/>
                          <a14:foregroundMark x1="38593" y1="38367" x2="43156" y2="40204"/>
                          <a14:foregroundMark x1="43156" y1="40204" x2="41825" y2="38367"/>
                          <a14:foregroundMark x1="43156" y1="38367" x2="37072" y2="40000"/>
                          <a14:foregroundMark x1="37072" y1="40000" x2="42966" y2="39592"/>
                          <a14:foregroundMark x1="42966" y1="39592" x2="42776" y2="38776"/>
                          <a14:foregroundMark x1="44867" y1="38980" x2="38973" y2="38367"/>
                          <a14:foregroundMark x1="35932" y1="48163" x2="40437" y2="50850"/>
                          <a14:foregroundMark x1="40606" y1="51170" x2="37833" y2="49796"/>
                          <a14:foregroundMark x1="37833" y1="49796" x2="37643" y2="48776"/>
                          <a14:foregroundMark x1="44106" y1="49184" x2="46008" y2="49388"/>
                          <a14:foregroundMark x1="42015" y1="48776" x2="41564" y2="49115"/>
                          <a14:foregroundMark x1="41825" y1="49796" x2="46198" y2="51429"/>
                          <a14:foregroundMark x1="46388" y1="50612" x2="44487" y2="47959"/>
                          <a14:foregroundMark x1="37072" y1="59184" x2="45516" y2="58807"/>
                          <a14:foregroundMark x1="45624" y1="59007" x2="43156" y2="60000"/>
                          <a14:foregroundMark x1="37643" y1="61429" x2="46729" y2="61038"/>
                          <a14:foregroundMark x1="48859" y1="59388" x2="47052" y2="59388"/>
                          <a14:foregroundMark x1="46008" y1="60816" x2="46830" y2="61224"/>
                          <a14:foregroundMark x1="46097" y1="70229" x2="49430" y2="70408"/>
                          <a14:foregroundMark x1="41825" y1="70000" x2="45725" y2="70209"/>
                          <a14:foregroundMark x1="49430" y1="70408" x2="60837" y2="69592"/>
                          <a14:foregroundMark x1="60837" y1="69592" x2="82129" y2="72449"/>
                          <a14:foregroundMark x1="82129" y1="72449" x2="90010" y2="72172"/>
                          <a14:foregroundMark x1="35932" y1="81633" x2="45057" y2="80816"/>
                          <a14:foregroundMark x1="45057" y1="80816" x2="51901" y2="80816"/>
                          <a14:foregroundMark x1="53042" y1="82449" x2="46958" y2="82857"/>
                          <a14:foregroundMark x1="46958" y1="82857" x2="46958" y2="82857"/>
                          <a14:foregroundMark x1="48289" y1="80816" x2="53042" y2="80816"/>
                          <a14:foregroundMark x1="52852" y1="80204" x2="49049" y2="80204"/>
                          <a14:foregroundMark x1="50190" y1="91020" x2="55703" y2="92857"/>
                          <a14:foregroundMark x1="55703" y1="92857" x2="55513" y2="92653"/>
                          <a14:foregroundMark x1="55703" y1="91429" x2="50760" y2="93265"/>
                          <a14:foregroundMark x1="50760" y1="93265" x2="55323" y2="90816"/>
                          <a14:foregroundMark x1="55323" y1="90816" x2="54943" y2="92041"/>
                          <a14:foregroundMark x1="45817" y1="92449" x2="38213" y2="91837"/>
                          <a14:foregroundMark x1="55894" y1="91020" x2="52662" y2="91020"/>
                          <a14:backgroundMark x1="50000" y1="65102" x2="50570" y2="65510"/>
                          <a14:backgroundMark x1="49049" y1="63061" x2="47719" y2="62857"/>
                          <a14:backgroundMark x1="43346" y1="52653" x2="42015" y2="52245"/>
                          <a14:backgroundMark x1="42966" y1="52449" x2="41065" y2="52041"/>
                          <a14:backgroundMark x1="93916" y1="70204" x2="97148" y2="72245"/>
                          <a14:backgroundMark x1="99240" y1="71429" x2="99049" y2="73061"/>
                          <a14:backgroundMark x1="99430" y1="69592" x2="99240" y2="72041"/>
                          <a14:backgroundMark x1="93726" y1="69388" x2="92586" y2="73061"/>
                          <a14:backgroundMark x1="95057" y1="68367" x2="94106" y2="7040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46717" y="653205"/>
              <a:ext cx="9875520" cy="88392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AAB3A9-8209-9BE2-4388-151A4C50034C}"/>
                </a:ext>
              </a:extLst>
            </p:cNvPr>
            <p:cNvSpPr txBox="1"/>
            <p:nvPr/>
          </p:nvSpPr>
          <p:spPr>
            <a:xfrm>
              <a:off x="12071263" y="3019382"/>
              <a:ext cx="1072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22.9%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E3B124-C069-1CD6-ABB1-1FC4BC2B801A}"/>
                </a:ext>
              </a:extLst>
            </p:cNvPr>
            <p:cNvSpPr txBox="1"/>
            <p:nvPr/>
          </p:nvSpPr>
          <p:spPr>
            <a:xfrm>
              <a:off x="12371717" y="1985255"/>
              <a:ext cx="1072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23.6%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E6635C3-5EB8-D3D5-C8BE-313B76212E4B}"/>
                </a:ext>
              </a:extLst>
            </p:cNvPr>
            <p:cNvSpPr txBox="1"/>
            <p:nvPr/>
          </p:nvSpPr>
          <p:spPr>
            <a:xfrm>
              <a:off x="11822417" y="6649389"/>
              <a:ext cx="1072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21.4%</a:t>
              </a:r>
            </a:p>
          </p:txBody>
        </p:sp>
      </p:grpSp>
      <p:sp>
        <p:nvSpPr>
          <p:cNvPr id="9" name="Freeform 2">
            <a:extLst>
              <a:ext uri="{FF2B5EF4-FFF2-40B4-BE49-F238E27FC236}">
                <a16:creationId xmlns:a16="http://schemas.microsoft.com/office/drawing/2014/main" id="{F7C07045-D491-75AC-291C-D7F3D5383448}"/>
              </a:ext>
            </a:extLst>
          </p:cNvPr>
          <p:cNvSpPr/>
          <p:nvPr/>
        </p:nvSpPr>
        <p:spPr>
          <a:xfrm>
            <a:off x="7029194" y="1036028"/>
            <a:ext cx="2647644" cy="9067800"/>
          </a:xfrm>
          <a:custGeom>
            <a:avLst/>
            <a:gdLst/>
            <a:ahLst/>
            <a:cxnLst/>
            <a:rect l="l" t="t" r="r" b="b"/>
            <a:pathLst>
              <a:path w="10482890" h="9289716">
                <a:moveTo>
                  <a:pt x="0" y="0"/>
                </a:moveTo>
                <a:lnTo>
                  <a:pt x="10482890" y="0"/>
                </a:lnTo>
                <a:lnTo>
                  <a:pt x="10482890" y="9289716"/>
                </a:lnTo>
                <a:lnTo>
                  <a:pt x="0" y="92897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295932"/>
            </a:stretch>
          </a:blipFill>
        </p:spPr>
      </p:sp>
    </p:spTree>
    <p:extLst>
      <p:ext uri="{BB962C8B-B14F-4D97-AF65-F5344CB8AC3E}">
        <p14:creationId xmlns:p14="http://schemas.microsoft.com/office/powerpoint/2010/main" val="3498242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E7F1BC-EE9D-AFB0-BC75-77A1819978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21"/>
          <a:stretch/>
        </p:blipFill>
        <p:spPr>
          <a:xfrm>
            <a:off x="9458923" y="1197496"/>
            <a:ext cx="6979920" cy="8928053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192BBCA0-9F73-137E-1F24-A76C98887851}"/>
              </a:ext>
            </a:extLst>
          </p:cNvPr>
          <p:cNvSpPr txBox="1"/>
          <p:nvPr/>
        </p:nvSpPr>
        <p:spPr>
          <a:xfrm>
            <a:off x="457201" y="6700438"/>
            <a:ext cx="2209161" cy="792525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6841"/>
              </a:lnSpc>
              <a:spcBef>
                <a:spcPct val="0"/>
              </a:spcBef>
            </a:pPr>
            <a:r>
              <a:rPr lang="en-US" sz="3600" spc="-427" dirty="0">
                <a:solidFill>
                  <a:schemeClr val="bg1"/>
                </a:solidFill>
                <a:latin typeface="TT Ramillas Italics"/>
              </a:rPr>
              <a:t>Attrition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956923A-A72B-B6E8-1229-A0699908CAA8}"/>
              </a:ext>
            </a:extLst>
          </p:cNvPr>
          <p:cNvSpPr txBox="1"/>
          <p:nvPr/>
        </p:nvSpPr>
        <p:spPr>
          <a:xfrm>
            <a:off x="457200" y="7614838"/>
            <a:ext cx="3104528" cy="7925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6841"/>
              </a:lnSpc>
              <a:spcBef>
                <a:spcPct val="0"/>
              </a:spcBef>
            </a:pPr>
            <a:r>
              <a:rPr lang="en-US" sz="3600" spc="-427" dirty="0">
                <a:solidFill>
                  <a:srgbClr val="191919"/>
                </a:solidFill>
                <a:latin typeface="TT Ramillas Italics"/>
              </a:rPr>
              <a:t>Entire Sample</a:t>
            </a:r>
            <a:endParaRPr lang="en-US" sz="4800" spc="-427" dirty="0">
              <a:solidFill>
                <a:srgbClr val="191919"/>
              </a:solidFill>
              <a:latin typeface="TT Ramillas Itali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500B4D6E-63E7-6B7A-2AC4-A2475C3F2300}"/>
              </a:ext>
            </a:extLst>
          </p:cNvPr>
          <p:cNvSpPr txBox="1"/>
          <p:nvPr/>
        </p:nvSpPr>
        <p:spPr>
          <a:xfrm>
            <a:off x="756334" y="519790"/>
            <a:ext cx="6229656" cy="3057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2000"/>
              </a:lnSpc>
            </a:pPr>
            <a:r>
              <a:rPr lang="en-US" sz="10000" spc="-750" dirty="0">
                <a:solidFill>
                  <a:srgbClr val="191919"/>
                </a:solidFill>
                <a:latin typeface="TT Ramillas"/>
              </a:rPr>
              <a:t>Attrition </a:t>
            </a:r>
          </a:p>
          <a:p>
            <a:pPr marL="0" lvl="0" indent="0" algn="just">
              <a:lnSpc>
                <a:spcPts val="12000"/>
              </a:lnSpc>
              <a:spcBef>
                <a:spcPct val="0"/>
              </a:spcBef>
            </a:pPr>
            <a:r>
              <a:rPr lang="en-US" sz="10000" spc="-750" dirty="0">
                <a:solidFill>
                  <a:srgbClr val="191919"/>
                </a:solidFill>
                <a:latin typeface="TT Ramillas"/>
              </a:rPr>
              <a:t>by </a:t>
            </a:r>
            <a:r>
              <a:rPr lang="en-US" sz="10000" spc="-750" dirty="0">
                <a:solidFill>
                  <a:srgbClr val="191919"/>
                </a:solidFill>
                <a:latin typeface="TT Ramillas Italics"/>
              </a:rPr>
              <a:t>Job Role</a:t>
            </a:r>
            <a:r>
              <a:rPr lang="en-US" sz="10000" spc="-750" dirty="0">
                <a:solidFill>
                  <a:srgbClr val="191919"/>
                </a:solidFill>
                <a:latin typeface="TT Ramillas"/>
              </a:rPr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E44B82E-3E4A-7A01-949C-69DFDF7AD21A}"/>
              </a:ext>
            </a:extLst>
          </p:cNvPr>
          <p:cNvGrpSpPr/>
          <p:nvPr/>
        </p:nvGrpSpPr>
        <p:grpSpPr>
          <a:xfrm>
            <a:off x="6477000" y="800100"/>
            <a:ext cx="10597466" cy="8839200"/>
            <a:chOff x="2846717" y="653205"/>
            <a:chExt cx="10597466" cy="8839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A676212-1520-E007-3530-2E660583E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6327" b="93061" l="9886" r="99810">
                          <a14:foregroundMark x1="43346" y1="7551" x2="66730" y2="5510"/>
                          <a14:foregroundMark x1="66730" y1="5510" x2="90114" y2="8571"/>
                          <a14:foregroundMark x1="90114" y1="8571" x2="89924" y2="8163"/>
                          <a14:foregroundMark x1="82700" y1="7551" x2="88593" y2="7143"/>
                          <a14:foregroundMark x1="88593" y1="7143" x2="88593" y2="7143"/>
                          <a14:foregroundMark x1="89734" y1="7143" x2="82510" y2="10000"/>
                          <a14:foregroundMark x1="82510" y1="10000" x2="87452" y2="6531"/>
                          <a14:foregroundMark x1="87452" y1="6531" x2="89354" y2="7347"/>
                          <a14:foregroundMark x1="86692" y1="9184" x2="83460" y2="7347"/>
                          <a14:foregroundMark x1="81939" y1="6327" x2="86122" y2="9796"/>
                          <a14:foregroundMark x1="86122" y1="9796" x2="88023" y2="9592"/>
                          <a14:foregroundMark x1="92015" y1="9592" x2="86692" y2="6939"/>
                          <a14:foregroundMark x1="86692" y1="6939" x2="82510" y2="7143"/>
                          <a14:foregroundMark x1="90114" y1="16735" x2="94677" y2="16939"/>
                          <a14:foregroundMark x1="83460" y1="7347" x2="86312" y2="6939"/>
                          <a14:foregroundMark x1="85741" y1="27551" x2="71673" y2="27551"/>
                          <a14:foregroundMark x1="34981" y1="38163" x2="35361" y2="40408"/>
                          <a14:foregroundMark x1="45057" y1="41020" x2="38593" y2="38367"/>
                          <a14:foregroundMark x1="38593" y1="38367" x2="43156" y2="40204"/>
                          <a14:foregroundMark x1="43156" y1="40204" x2="41825" y2="38367"/>
                          <a14:foregroundMark x1="43156" y1="38367" x2="37072" y2="40000"/>
                          <a14:foregroundMark x1="37072" y1="40000" x2="42966" y2="39592"/>
                          <a14:foregroundMark x1="42966" y1="39592" x2="42776" y2="38776"/>
                          <a14:foregroundMark x1="44867" y1="38980" x2="38973" y2="38367"/>
                          <a14:foregroundMark x1="35932" y1="48163" x2="40437" y2="50850"/>
                          <a14:foregroundMark x1="40606" y1="51170" x2="37833" y2="49796"/>
                          <a14:foregroundMark x1="37833" y1="49796" x2="37643" y2="48776"/>
                          <a14:foregroundMark x1="44106" y1="49184" x2="46008" y2="49388"/>
                          <a14:foregroundMark x1="42015" y1="48776" x2="41564" y2="49115"/>
                          <a14:foregroundMark x1="41825" y1="49796" x2="46198" y2="51429"/>
                          <a14:foregroundMark x1="46388" y1="50612" x2="44487" y2="47959"/>
                          <a14:foregroundMark x1="37072" y1="59184" x2="45516" y2="58807"/>
                          <a14:foregroundMark x1="45624" y1="59007" x2="43156" y2="60000"/>
                          <a14:foregroundMark x1="37643" y1="61429" x2="46729" y2="61038"/>
                          <a14:foregroundMark x1="48859" y1="59388" x2="47052" y2="59388"/>
                          <a14:foregroundMark x1="46008" y1="60816" x2="46830" y2="61224"/>
                          <a14:foregroundMark x1="46097" y1="70229" x2="49430" y2="70408"/>
                          <a14:foregroundMark x1="41825" y1="70000" x2="45725" y2="70209"/>
                          <a14:foregroundMark x1="49430" y1="70408" x2="60837" y2="69592"/>
                          <a14:foregroundMark x1="60837" y1="69592" x2="82129" y2="72449"/>
                          <a14:foregroundMark x1="82129" y1="72449" x2="90010" y2="72172"/>
                          <a14:foregroundMark x1="35932" y1="81633" x2="45057" y2="80816"/>
                          <a14:foregroundMark x1="45057" y1="80816" x2="51901" y2="80816"/>
                          <a14:foregroundMark x1="53042" y1="82449" x2="46958" y2="82857"/>
                          <a14:foregroundMark x1="46958" y1="82857" x2="46958" y2="82857"/>
                          <a14:foregroundMark x1="48289" y1="80816" x2="53042" y2="80816"/>
                          <a14:foregroundMark x1="52852" y1="80204" x2="49049" y2="80204"/>
                          <a14:foregroundMark x1="50190" y1="91020" x2="55703" y2="92857"/>
                          <a14:foregroundMark x1="55703" y1="92857" x2="55513" y2="92653"/>
                          <a14:foregroundMark x1="55703" y1="91429" x2="50760" y2="93265"/>
                          <a14:foregroundMark x1="50760" y1="93265" x2="55323" y2="90816"/>
                          <a14:foregroundMark x1="55323" y1="90816" x2="54943" y2="92041"/>
                          <a14:foregroundMark x1="45817" y1="92449" x2="38213" y2="91837"/>
                          <a14:foregroundMark x1="55894" y1="91020" x2="52662" y2="91020"/>
                          <a14:backgroundMark x1="50000" y1="65102" x2="50570" y2="65510"/>
                          <a14:backgroundMark x1="49049" y1="63061" x2="47719" y2="62857"/>
                          <a14:backgroundMark x1="43346" y1="52653" x2="42015" y2="52245"/>
                          <a14:backgroundMark x1="42966" y1="52449" x2="41065" y2="52041"/>
                          <a14:backgroundMark x1="93916" y1="70204" x2="97148" y2="72245"/>
                          <a14:backgroundMark x1="99240" y1="71429" x2="99049" y2="73061"/>
                          <a14:backgroundMark x1="99430" y1="69592" x2="99240" y2="72041"/>
                          <a14:backgroundMark x1="93726" y1="69388" x2="92586" y2="73061"/>
                          <a14:backgroundMark x1="95057" y1="68367" x2="94106" y2="7040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46717" y="653205"/>
              <a:ext cx="9875520" cy="88392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AAB3A9-8209-9BE2-4388-151A4C50034C}"/>
                </a:ext>
              </a:extLst>
            </p:cNvPr>
            <p:cNvSpPr txBox="1"/>
            <p:nvPr/>
          </p:nvSpPr>
          <p:spPr>
            <a:xfrm>
              <a:off x="12071263" y="3019382"/>
              <a:ext cx="1072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22.9%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E3B124-C069-1CD6-ABB1-1FC4BC2B801A}"/>
                </a:ext>
              </a:extLst>
            </p:cNvPr>
            <p:cNvSpPr txBox="1"/>
            <p:nvPr/>
          </p:nvSpPr>
          <p:spPr>
            <a:xfrm>
              <a:off x="12371717" y="1985255"/>
              <a:ext cx="1072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23.6%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E6635C3-5EB8-D3D5-C8BE-313B76212E4B}"/>
                </a:ext>
              </a:extLst>
            </p:cNvPr>
            <p:cNvSpPr txBox="1"/>
            <p:nvPr/>
          </p:nvSpPr>
          <p:spPr>
            <a:xfrm>
              <a:off x="11822417" y="6649389"/>
              <a:ext cx="1072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21.4%</a:t>
              </a:r>
            </a:p>
          </p:txBody>
        </p:sp>
      </p:grpSp>
      <p:sp>
        <p:nvSpPr>
          <p:cNvPr id="9" name="Freeform 2">
            <a:extLst>
              <a:ext uri="{FF2B5EF4-FFF2-40B4-BE49-F238E27FC236}">
                <a16:creationId xmlns:a16="http://schemas.microsoft.com/office/drawing/2014/main" id="{F7C07045-D491-75AC-291C-D7F3D5383448}"/>
              </a:ext>
            </a:extLst>
          </p:cNvPr>
          <p:cNvSpPr/>
          <p:nvPr/>
        </p:nvSpPr>
        <p:spPr>
          <a:xfrm>
            <a:off x="7029194" y="1036028"/>
            <a:ext cx="2647644" cy="9067800"/>
          </a:xfrm>
          <a:custGeom>
            <a:avLst/>
            <a:gdLst/>
            <a:ahLst/>
            <a:cxnLst/>
            <a:rect l="l" t="t" r="r" b="b"/>
            <a:pathLst>
              <a:path w="10482890" h="9289716">
                <a:moveTo>
                  <a:pt x="0" y="0"/>
                </a:moveTo>
                <a:lnTo>
                  <a:pt x="10482890" y="0"/>
                </a:lnTo>
                <a:lnTo>
                  <a:pt x="10482890" y="9289716"/>
                </a:lnTo>
                <a:lnTo>
                  <a:pt x="0" y="92897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295932"/>
            </a:stretch>
          </a:blipFill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334FBA-B07B-99D7-1104-7F271BB24BD9}"/>
              </a:ext>
            </a:extLst>
          </p:cNvPr>
          <p:cNvSpPr/>
          <p:nvPr/>
        </p:nvSpPr>
        <p:spPr>
          <a:xfrm>
            <a:off x="6477000" y="3974711"/>
            <a:ext cx="6846223" cy="19307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559574-32A8-AE33-1756-CB8A15B825C0}"/>
              </a:ext>
            </a:extLst>
          </p:cNvPr>
          <p:cNvSpPr/>
          <p:nvPr/>
        </p:nvSpPr>
        <p:spPr>
          <a:xfrm>
            <a:off x="6448716" y="647701"/>
            <a:ext cx="9252830" cy="14844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9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65452" y="1950318"/>
            <a:ext cx="11157095" cy="6386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 spc="-900" dirty="0">
                <a:solidFill>
                  <a:srgbClr val="FFFFFF"/>
                </a:solidFill>
                <a:latin typeface="TT Ramillas"/>
              </a:rPr>
              <a:t>Top 3 Factors </a:t>
            </a:r>
            <a:r>
              <a:rPr lang="en-US" sz="12000" spc="-900" dirty="0">
                <a:solidFill>
                  <a:srgbClr val="FFFFFF"/>
                </a:solidFill>
                <a:latin typeface="TT Ramillas Italics" panose="020B0604020202020204" charset="0"/>
              </a:rPr>
              <a:t>Contributing to Turnover</a:t>
            </a:r>
          </a:p>
        </p:txBody>
      </p:sp>
    </p:spTree>
    <p:extLst>
      <p:ext uri="{BB962C8B-B14F-4D97-AF65-F5344CB8AC3E}">
        <p14:creationId xmlns:p14="http://schemas.microsoft.com/office/powerpoint/2010/main" val="770384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381172-93B2-A68D-41E9-3F059F6675FE}"/>
              </a:ext>
            </a:extLst>
          </p:cNvPr>
          <p:cNvSpPr/>
          <p:nvPr/>
        </p:nvSpPr>
        <p:spPr>
          <a:xfrm>
            <a:off x="-76199" y="-266700"/>
            <a:ext cx="8001000" cy="1066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2FA63196-FA06-FF68-48F4-A7E84A2E0C73}"/>
              </a:ext>
            </a:extLst>
          </p:cNvPr>
          <p:cNvSpPr txBox="1">
            <a:spLocks/>
          </p:cNvSpPr>
          <p:nvPr/>
        </p:nvSpPr>
        <p:spPr>
          <a:xfrm>
            <a:off x="609600" y="495300"/>
            <a:ext cx="6629400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600" spc="-705" dirty="0">
                <a:solidFill>
                  <a:schemeClr val="bg1"/>
                </a:solidFill>
                <a:latin typeface="TT Ramillas"/>
              </a:rPr>
              <a:t>Top 3 Factors </a:t>
            </a:r>
            <a:r>
              <a:rPr lang="en-US" sz="9600" spc="-705" dirty="0">
                <a:solidFill>
                  <a:schemeClr val="bg1"/>
                </a:solidFill>
                <a:latin typeface="TT Ramillas Italics" panose="020B0604020202020204" charset="0"/>
              </a:rPr>
              <a:t>Contributing to Turnover </a:t>
            </a:r>
            <a:endParaRPr lang="en-US" sz="9600" spc="-300" dirty="0">
              <a:solidFill>
                <a:schemeClr val="bg1"/>
              </a:solidFill>
              <a:latin typeface="TT Ramillas Italics" panose="020B0604020202020204" charset="0"/>
            </a:endParaRP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C57FEA84-00B3-8EC0-4A09-87CC539FD0D9}"/>
              </a:ext>
            </a:extLst>
          </p:cNvPr>
          <p:cNvSpPr txBox="1">
            <a:spLocks/>
          </p:cNvSpPr>
          <p:nvPr/>
        </p:nvSpPr>
        <p:spPr>
          <a:xfrm>
            <a:off x="8229600" y="5334000"/>
            <a:ext cx="9296400" cy="3962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en-US" sz="7100" spc="-705" dirty="0">
                <a:solidFill>
                  <a:srgbClr val="191919"/>
                </a:solidFill>
                <a:latin typeface="TT Ramillas"/>
              </a:rPr>
              <a:t>Job Level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en-US" sz="7100" spc="-705" dirty="0">
                <a:solidFill>
                  <a:srgbClr val="191919"/>
                </a:solidFill>
                <a:latin typeface="TT Ramillas"/>
              </a:rPr>
              <a:t>Job Role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en-US" sz="7100" spc="-705" dirty="0">
                <a:solidFill>
                  <a:srgbClr val="191919"/>
                </a:solidFill>
                <a:latin typeface="TT Ramillas"/>
              </a:rPr>
              <a:t>Environment Satisfaction 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endParaRPr lang="en-US" sz="9600" spc="-705" dirty="0">
              <a:solidFill>
                <a:srgbClr val="191919"/>
              </a:solidFill>
              <a:latin typeface="TT Ramillas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endParaRPr lang="en-US" sz="9600" spc="-300" dirty="0">
              <a:latin typeface="TT Ramillas Italics" panose="020B060402020202020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95818E-85F0-7459-9CA1-42C50E23DDD2}"/>
              </a:ext>
            </a:extLst>
          </p:cNvPr>
          <p:cNvCxnSpPr>
            <a:cxnSpLocks/>
          </p:cNvCxnSpPr>
          <p:nvPr/>
        </p:nvCxnSpPr>
        <p:spPr>
          <a:xfrm>
            <a:off x="7848600" y="1104900"/>
            <a:ext cx="0" cy="8458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05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9143D0-AB62-FC7A-E611-86D8E5C5A9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08"/>
          <a:stretch/>
        </p:blipFill>
        <p:spPr>
          <a:xfrm>
            <a:off x="7086600" y="342900"/>
            <a:ext cx="10591800" cy="978341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99FA792-3712-6534-DA7D-3D78EFA7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62100"/>
            <a:ext cx="6248400" cy="3048000"/>
          </a:xfrm>
        </p:spPr>
        <p:txBody>
          <a:bodyPr>
            <a:normAutofit/>
          </a:bodyPr>
          <a:lstStyle/>
          <a:p>
            <a:pPr algn="l"/>
            <a:r>
              <a:rPr lang="en-US" sz="9600" spc="-705" dirty="0">
                <a:solidFill>
                  <a:srgbClr val="191919"/>
                </a:solidFill>
                <a:latin typeface="TT Ramillas"/>
              </a:rPr>
              <a:t>Job Role </a:t>
            </a:r>
            <a:br>
              <a:rPr lang="en-US" sz="9600" spc="-705" dirty="0">
                <a:solidFill>
                  <a:srgbClr val="191919"/>
                </a:solidFill>
                <a:latin typeface="TT Ramillas"/>
              </a:rPr>
            </a:br>
            <a:r>
              <a:rPr lang="en-US" sz="9600" spc="-705" dirty="0">
                <a:solidFill>
                  <a:srgbClr val="191919"/>
                </a:solidFill>
                <a:latin typeface="TT Ramillas Italics" panose="020B0604020202020204" charset="0"/>
              </a:rPr>
              <a:t>&amp; Job Level</a:t>
            </a:r>
            <a:endParaRPr lang="en-US" sz="9600" spc="-300" dirty="0">
              <a:latin typeface="TT Ramillas Italics" panose="020B060402020202020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3265BF-F15E-785E-007F-66985089BF20}"/>
              </a:ext>
            </a:extLst>
          </p:cNvPr>
          <p:cNvSpPr/>
          <p:nvPr/>
        </p:nvSpPr>
        <p:spPr>
          <a:xfrm rot="2413767">
            <a:off x="14984373" y="5737265"/>
            <a:ext cx="1524000" cy="23622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8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3905D5-9DA3-6140-0A27-C909D6AF3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3800" y="419100"/>
            <a:ext cx="10134600" cy="9762118"/>
          </a:xfrm>
          <a:prstGeom prst="rect">
            <a:avLst/>
          </a:prstGeom>
        </p:spPr>
      </p:pic>
      <p:sp>
        <p:nvSpPr>
          <p:cNvPr id="5" name="Title 5">
            <a:extLst>
              <a:ext uri="{FF2B5EF4-FFF2-40B4-BE49-F238E27FC236}">
                <a16:creationId xmlns:a16="http://schemas.microsoft.com/office/drawing/2014/main" id="{E5DE6ECF-43DB-A1E0-7947-A32E90B7DB02}"/>
              </a:ext>
            </a:extLst>
          </p:cNvPr>
          <p:cNvSpPr txBox="1">
            <a:spLocks/>
          </p:cNvSpPr>
          <p:nvPr/>
        </p:nvSpPr>
        <p:spPr>
          <a:xfrm>
            <a:off x="304800" y="1562100"/>
            <a:ext cx="6629400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600" spc="-705" dirty="0">
                <a:solidFill>
                  <a:srgbClr val="191919"/>
                </a:solidFill>
                <a:latin typeface="TT Ramillas"/>
              </a:rPr>
              <a:t>Job Level, Environment Satisfaction, </a:t>
            </a:r>
            <a:br>
              <a:rPr lang="en-US" sz="9600" spc="-705" dirty="0">
                <a:solidFill>
                  <a:srgbClr val="191919"/>
                </a:solidFill>
                <a:latin typeface="TT Ramillas"/>
              </a:rPr>
            </a:br>
            <a:r>
              <a:rPr lang="en-US" sz="9600" spc="-705" dirty="0">
                <a:solidFill>
                  <a:srgbClr val="191919"/>
                </a:solidFill>
                <a:latin typeface="TT Ramillas Italics" panose="020B0604020202020204" charset="0"/>
              </a:rPr>
              <a:t>&amp; Department</a:t>
            </a:r>
            <a:endParaRPr lang="en-US" sz="9600" spc="-300" dirty="0">
              <a:latin typeface="TT Ramillas Italics" panose="020B060402020202020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DC8B54-8468-2FFA-5CA8-E3773031EB9D}"/>
              </a:ext>
            </a:extLst>
          </p:cNvPr>
          <p:cNvSpPr/>
          <p:nvPr/>
        </p:nvSpPr>
        <p:spPr>
          <a:xfrm rot="5400000">
            <a:off x="4334377" y="4695322"/>
            <a:ext cx="9152519" cy="18192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7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3905D5-9DA3-6140-0A27-C909D6AF3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3800" y="419100"/>
            <a:ext cx="10134600" cy="9762118"/>
          </a:xfrm>
          <a:prstGeom prst="rect">
            <a:avLst/>
          </a:prstGeom>
        </p:spPr>
      </p:pic>
      <p:sp>
        <p:nvSpPr>
          <p:cNvPr id="5" name="Title 5">
            <a:extLst>
              <a:ext uri="{FF2B5EF4-FFF2-40B4-BE49-F238E27FC236}">
                <a16:creationId xmlns:a16="http://schemas.microsoft.com/office/drawing/2014/main" id="{E5DE6ECF-43DB-A1E0-7947-A32E90B7DB02}"/>
              </a:ext>
            </a:extLst>
          </p:cNvPr>
          <p:cNvSpPr txBox="1">
            <a:spLocks/>
          </p:cNvSpPr>
          <p:nvPr/>
        </p:nvSpPr>
        <p:spPr>
          <a:xfrm>
            <a:off x="304800" y="1562100"/>
            <a:ext cx="6629400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600" spc="-705" dirty="0">
                <a:solidFill>
                  <a:srgbClr val="191919"/>
                </a:solidFill>
                <a:latin typeface="TT Ramillas"/>
              </a:rPr>
              <a:t>Job Level, Environment Satisfaction, </a:t>
            </a:r>
            <a:br>
              <a:rPr lang="en-US" sz="9600" spc="-705" dirty="0">
                <a:solidFill>
                  <a:srgbClr val="191919"/>
                </a:solidFill>
                <a:latin typeface="TT Ramillas"/>
              </a:rPr>
            </a:br>
            <a:r>
              <a:rPr lang="en-US" sz="9600" spc="-705" dirty="0">
                <a:solidFill>
                  <a:srgbClr val="191919"/>
                </a:solidFill>
                <a:latin typeface="TT Ramillas Italics" panose="020B0604020202020204" charset="0"/>
              </a:rPr>
              <a:t>&amp; Department</a:t>
            </a:r>
            <a:endParaRPr lang="en-US" sz="9600" spc="-300" dirty="0">
              <a:latin typeface="TT Ramillas Italics" panose="020B060402020202020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87CE5B-3FF6-7C3F-C831-3A97D1660325}"/>
              </a:ext>
            </a:extLst>
          </p:cNvPr>
          <p:cNvSpPr/>
          <p:nvPr/>
        </p:nvSpPr>
        <p:spPr>
          <a:xfrm>
            <a:off x="7467600" y="7124700"/>
            <a:ext cx="2590800" cy="2667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11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3905D5-9DA3-6140-0A27-C909D6AF3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419100"/>
            <a:ext cx="10134600" cy="9762119"/>
          </a:xfrm>
          <a:prstGeom prst="rect">
            <a:avLst/>
          </a:prstGeom>
        </p:spPr>
      </p:pic>
      <p:sp>
        <p:nvSpPr>
          <p:cNvPr id="5" name="Title 5">
            <a:extLst>
              <a:ext uri="{FF2B5EF4-FFF2-40B4-BE49-F238E27FC236}">
                <a16:creationId xmlns:a16="http://schemas.microsoft.com/office/drawing/2014/main" id="{E5DE6ECF-43DB-A1E0-7947-A32E90B7DB02}"/>
              </a:ext>
            </a:extLst>
          </p:cNvPr>
          <p:cNvSpPr txBox="1">
            <a:spLocks/>
          </p:cNvSpPr>
          <p:nvPr/>
        </p:nvSpPr>
        <p:spPr>
          <a:xfrm>
            <a:off x="304800" y="1562100"/>
            <a:ext cx="6629400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600" spc="-705" dirty="0">
                <a:solidFill>
                  <a:srgbClr val="191919"/>
                </a:solidFill>
                <a:latin typeface="TT Ramillas"/>
              </a:rPr>
              <a:t>Job Level, Environment Satisfaction, </a:t>
            </a:r>
            <a:br>
              <a:rPr lang="en-US" sz="9600" spc="-705" dirty="0">
                <a:solidFill>
                  <a:srgbClr val="191919"/>
                </a:solidFill>
                <a:latin typeface="TT Ramillas"/>
              </a:rPr>
            </a:br>
            <a:r>
              <a:rPr lang="en-US" sz="9600" spc="-705" dirty="0">
                <a:solidFill>
                  <a:srgbClr val="191919"/>
                </a:solidFill>
                <a:latin typeface="TT Ramillas Italics" panose="020B0604020202020204" charset="0"/>
              </a:rPr>
              <a:t>&amp; Department</a:t>
            </a:r>
            <a:endParaRPr lang="en-US" sz="9600" spc="-300" dirty="0">
              <a:latin typeface="TT Ramillas Italics" panose="020B060402020202020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EA88B5-A871-8A28-8414-1C105934B22B}"/>
              </a:ext>
            </a:extLst>
          </p:cNvPr>
          <p:cNvCxnSpPr>
            <a:cxnSpLocks/>
          </p:cNvCxnSpPr>
          <p:nvPr/>
        </p:nvCxnSpPr>
        <p:spPr>
          <a:xfrm flipV="1">
            <a:off x="8915400" y="4838700"/>
            <a:ext cx="4800600" cy="76200"/>
          </a:xfrm>
          <a:prstGeom prst="line">
            <a:avLst/>
          </a:prstGeom>
          <a:ln w="38100">
            <a:solidFill>
              <a:srgbClr val="FFFF0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68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57600" y="2781300"/>
            <a:ext cx="11157095" cy="40472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 spc="-900" dirty="0">
                <a:solidFill>
                  <a:srgbClr val="FFFFFF"/>
                </a:solidFill>
                <a:latin typeface="TT Ramillas"/>
              </a:rPr>
              <a:t>Predicting Attrition</a:t>
            </a:r>
          </a:p>
          <a:p>
            <a:pPr algn="ctr">
              <a:lnSpc>
                <a:spcPts val="16800"/>
              </a:lnSpc>
            </a:pPr>
            <a:r>
              <a:rPr lang="en-US" sz="6600" spc="-900" dirty="0">
                <a:solidFill>
                  <a:srgbClr val="FFFFFF"/>
                </a:solidFill>
                <a:latin typeface="TT Ramillas Italics" panose="020B0604020202020204" charset="0"/>
              </a:rPr>
              <a:t>Modeling with </a:t>
            </a:r>
            <a:r>
              <a:rPr lang="en-US" sz="6600" spc="-900" dirty="0" err="1">
                <a:solidFill>
                  <a:srgbClr val="FFFFFF"/>
                </a:solidFill>
                <a:latin typeface="TT Ramillas Italics" panose="020B0604020202020204" charset="0"/>
              </a:rPr>
              <a:t>knn</a:t>
            </a:r>
            <a:endParaRPr lang="en-US" sz="6600" spc="-900" dirty="0">
              <a:solidFill>
                <a:srgbClr val="FFFFFF"/>
              </a:solidFill>
              <a:latin typeface="TT Ramillas Italic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184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>
            <a:extLst>
              <a:ext uri="{FF2B5EF4-FFF2-40B4-BE49-F238E27FC236}">
                <a16:creationId xmlns:a16="http://schemas.microsoft.com/office/drawing/2014/main" id="{769DB1B8-4569-98B8-C905-A37A3411BE77}"/>
              </a:ext>
            </a:extLst>
          </p:cNvPr>
          <p:cNvSpPr txBox="1"/>
          <p:nvPr/>
        </p:nvSpPr>
        <p:spPr>
          <a:xfrm>
            <a:off x="1723447" y="281183"/>
            <a:ext cx="14841106" cy="1363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280"/>
              </a:lnSpc>
              <a:spcBef>
                <a:spcPct val="0"/>
              </a:spcBef>
            </a:pPr>
            <a:r>
              <a:rPr lang="en-US" sz="6600" spc="-705" dirty="0">
                <a:solidFill>
                  <a:srgbClr val="191919"/>
                </a:solidFill>
                <a:latin typeface="TT Ramillas"/>
              </a:rPr>
              <a:t>Predicting Attrition with </a:t>
            </a:r>
            <a:r>
              <a:rPr lang="en-US" sz="6600" spc="-705" dirty="0" err="1">
                <a:solidFill>
                  <a:srgbClr val="191919"/>
                </a:solidFill>
                <a:latin typeface="TT Ramillas Italics"/>
              </a:rPr>
              <a:t>knn</a:t>
            </a:r>
            <a:endParaRPr lang="en-US" sz="6600" spc="-705" dirty="0">
              <a:solidFill>
                <a:srgbClr val="191919"/>
              </a:solidFill>
              <a:latin typeface="TT Ramillas Itali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60F1C2-84DE-5D5A-4C3B-E1E354A73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82935"/>
            <a:ext cx="8839200" cy="816116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train7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train_attr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 select(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YearsInCurrentRole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YearsSinceLastPromotion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Age,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JobLevel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Attrition)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test7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test_attr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 select(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YearsInCurrentRole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YearsSinceLastPromotion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Age,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JobLevel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Attrition)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knn_model7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(train7[,c(1,4)], test7[,c(1,4)], train7$Attrition, 	k=5, prob=TRUE)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confusionMatrix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(table(knn_model7, test7$Attrition))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probs7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(knn_model7 == "1", attributes(knn_model7)$prob, 1- 	attributes(knn_model7)$prob)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NewClass7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(probs7 &gt; .17, "1", "0")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table(NewClass7, test7[,5])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CM7=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confusionMatrix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(table(NewClass7, test7[,5]), mode = "everything")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setcomp7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attrition_comp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 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select(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YearsInCurrentRole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YearsSinceLastPromotion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Age,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JobLevel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knn_comp7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(train7[,c(1,3)], comp7[,c(1,3)], train7$Attrition, k=5, prob=TRUE)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summary(knn_comp7)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FE78B072-DF59-B39D-2B2D-292F5197844B}"/>
              </a:ext>
            </a:extLst>
          </p:cNvPr>
          <p:cNvSpPr txBox="1"/>
          <p:nvPr/>
        </p:nvSpPr>
        <p:spPr>
          <a:xfrm>
            <a:off x="11170065" y="2713286"/>
            <a:ext cx="5257800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spcBef>
                <a:spcPct val="0"/>
              </a:spcBef>
            </a:pPr>
            <a:r>
              <a:rPr lang="en-US" sz="2800" spc="-150" dirty="0">
                <a:solidFill>
                  <a:srgbClr val="191919"/>
                </a:solidFill>
                <a:latin typeface="TT Ramillas" panose="020B0604020202020204" charset="0"/>
              </a:rPr>
              <a:t>Create and evaluate </a:t>
            </a:r>
            <a:r>
              <a:rPr lang="en-US" sz="2800" spc="-150" dirty="0" err="1">
                <a:solidFill>
                  <a:srgbClr val="191919"/>
                </a:solidFill>
                <a:latin typeface="TT Ramillas" panose="020B0604020202020204" charset="0"/>
              </a:rPr>
              <a:t>knn</a:t>
            </a:r>
            <a:r>
              <a:rPr lang="en-US" sz="2800" spc="-150" dirty="0">
                <a:solidFill>
                  <a:srgbClr val="191919"/>
                </a:solidFill>
                <a:latin typeface="TT Ramillas" panose="020B0604020202020204" charset="0"/>
              </a:rPr>
              <a:t> model with dataset where attrition is known 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FC595A1-230C-9AAB-F3A5-672FC2D422A5}"/>
              </a:ext>
            </a:extLst>
          </p:cNvPr>
          <p:cNvSpPr txBox="1"/>
          <p:nvPr/>
        </p:nvSpPr>
        <p:spPr>
          <a:xfrm>
            <a:off x="9448800" y="2289601"/>
            <a:ext cx="1600200" cy="2554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spcBef>
                <a:spcPct val="0"/>
              </a:spcBef>
            </a:pPr>
            <a:r>
              <a:rPr lang="en-US" sz="16600" spc="-150" dirty="0">
                <a:solidFill>
                  <a:srgbClr val="191919"/>
                </a:solidFill>
                <a:latin typeface="TT Ramillas" panose="020B0604020202020204" charset="0"/>
              </a:rPr>
              <a:t>}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0AB58F01-A42E-5845-AAFC-6E6C8BFBCCD2}"/>
              </a:ext>
            </a:extLst>
          </p:cNvPr>
          <p:cNvSpPr txBox="1"/>
          <p:nvPr/>
        </p:nvSpPr>
        <p:spPr>
          <a:xfrm>
            <a:off x="11114518" y="8267700"/>
            <a:ext cx="5257800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spcBef>
                <a:spcPct val="0"/>
              </a:spcBef>
            </a:pPr>
            <a:r>
              <a:rPr lang="en-US" sz="2800" spc="-150" dirty="0">
                <a:solidFill>
                  <a:srgbClr val="191919"/>
                </a:solidFill>
                <a:latin typeface="TT Ramillas" panose="020B0604020202020204" charset="0"/>
              </a:rPr>
              <a:t>Apply model to data set where attrition is unknown 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C76ADA1F-5EB6-C0E6-972F-368C23239894}"/>
              </a:ext>
            </a:extLst>
          </p:cNvPr>
          <p:cNvSpPr txBox="1"/>
          <p:nvPr/>
        </p:nvSpPr>
        <p:spPr>
          <a:xfrm>
            <a:off x="9500787" y="7142827"/>
            <a:ext cx="1600200" cy="2554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spcBef>
                <a:spcPct val="0"/>
              </a:spcBef>
            </a:pPr>
            <a:r>
              <a:rPr lang="en-US" sz="16600" spc="-150" dirty="0">
                <a:solidFill>
                  <a:srgbClr val="191919"/>
                </a:solidFill>
                <a:latin typeface="TT Ramillas" panose="020B0604020202020204" charset="0"/>
              </a:rPr>
              <a:t>}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829DB23A-39E6-2EBA-777F-B9FD253A039E}"/>
              </a:ext>
            </a:extLst>
          </p:cNvPr>
          <p:cNvSpPr txBox="1"/>
          <p:nvPr/>
        </p:nvSpPr>
        <p:spPr>
          <a:xfrm>
            <a:off x="11170065" y="3850893"/>
            <a:ext cx="5257800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spcBef>
                <a:spcPct val="0"/>
              </a:spcBef>
            </a:pPr>
            <a:r>
              <a:rPr lang="en-US" sz="2800" spc="-150" dirty="0">
                <a:solidFill>
                  <a:srgbClr val="191919"/>
                </a:solidFill>
                <a:latin typeface="TT Ramillas" panose="020B0604020202020204" charset="0"/>
              </a:rPr>
              <a:t>Using variables:</a:t>
            </a:r>
          </a:p>
          <a:p>
            <a:pPr marL="457200" lvl="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spc="-150" dirty="0">
                <a:solidFill>
                  <a:srgbClr val="191919"/>
                </a:solidFill>
                <a:latin typeface="TT Ramillas Italics" panose="020B0604020202020204" charset="0"/>
              </a:rPr>
              <a:t>Years in Current Role</a:t>
            </a:r>
          </a:p>
          <a:p>
            <a:pPr marL="457200" lvl="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spc="-150" dirty="0">
                <a:solidFill>
                  <a:srgbClr val="191919"/>
                </a:solidFill>
                <a:latin typeface="TT Ramillas Italics" panose="020B0604020202020204" charset="0"/>
              </a:rPr>
              <a:t>Years since Last Promotion</a:t>
            </a:r>
          </a:p>
          <a:p>
            <a:pPr marL="457200" lvl="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spc="-150" dirty="0">
                <a:solidFill>
                  <a:srgbClr val="191919"/>
                </a:solidFill>
                <a:latin typeface="TT Ramillas Italics" panose="020B0604020202020204" charset="0"/>
              </a:rPr>
              <a:t>Age</a:t>
            </a:r>
          </a:p>
          <a:p>
            <a:pPr marL="457200" lvl="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spc="-150" dirty="0">
                <a:solidFill>
                  <a:srgbClr val="191919"/>
                </a:solidFill>
                <a:latin typeface="TT Ramillas Italics" panose="020B0604020202020204" charset="0"/>
              </a:rPr>
              <a:t>Job Level </a:t>
            </a:r>
          </a:p>
        </p:txBody>
      </p:sp>
    </p:spTree>
    <p:extLst>
      <p:ext uri="{BB962C8B-B14F-4D97-AF65-F5344CB8AC3E}">
        <p14:creationId xmlns:p14="http://schemas.microsoft.com/office/powerpoint/2010/main" val="28848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65452" y="2552700"/>
            <a:ext cx="11157095" cy="42319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 spc="-900" dirty="0">
                <a:solidFill>
                  <a:srgbClr val="FFFFFF"/>
                </a:solidFill>
                <a:latin typeface="TT Ramillas"/>
              </a:rPr>
              <a:t>Job Specific </a:t>
            </a:r>
            <a:r>
              <a:rPr lang="en-US" sz="12000" spc="-900" dirty="0">
                <a:solidFill>
                  <a:srgbClr val="FFFFFF"/>
                </a:solidFill>
                <a:latin typeface="TT Ramillas Italics" panose="020B0604020202020204" charset="0"/>
              </a:rPr>
              <a:t> Trends</a:t>
            </a:r>
          </a:p>
        </p:txBody>
      </p:sp>
    </p:spTree>
    <p:extLst>
      <p:ext uri="{BB962C8B-B14F-4D97-AF65-F5344CB8AC3E}">
        <p14:creationId xmlns:p14="http://schemas.microsoft.com/office/powerpoint/2010/main" val="2003733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>
            <a:extLst>
              <a:ext uri="{FF2B5EF4-FFF2-40B4-BE49-F238E27FC236}">
                <a16:creationId xmlns:a16="http://schemas.microsoft.com/office/drawing/2014/main" id="{769DB1B8-4569-98B8-C905-A37A3411BE77}"/>
              </a:ext>
            </a:extLst>
          </p:cNvPr>
          <p:cNvSpPr txBox="1"/>
          <p:nvPr/>
        </p:nvSpPr>
        <p:spPr>
          <a:xfrm>
            <a:off x="1723447" y="281183"/>
            <a:ext cx="14841106" cy="1363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280"/>
              </a:lnSpc>
              <a:spcBef>
                <a:spcPct val="0"/>
              </a:spcBef>
            </a:pPr>
            <a:r>
              <a:rPr lang="en-US" sz="6600" spc="-705" dirty="0">
                <a:solidFill>
                  <a:srgbClr val="191919"/>
                </a:solidFill>
                <a:latin typeface="TT Ramillas"/>
              </a:rPr>
              <a:t>Predicting Attrition with </a:t>
            </a:r>
            <a:r>
              <a:rPr lang="en-US" sz="6600" spc="-705" dirty="0" err="1">
                <a:solidFill>
                  <a:srgbClr val="191919"/>
                </a:solidFill>
                <a:latin typeface="TT Ramillas Italics"/>
              </a:rPr>
              <a:t>knn</a:t>
            </a:r>
            <a:endParaRPr lang="en-US" sz="6600" spc="-705" dirty="0">
              <a:solidFill>
                <a:srgbClr val="191919"/>
              </a:solidFill>
              <a:latin typeface="TT Ramillas Itali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8BCE0-1886-D0AA-DC67-990493419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069" y="2400300"/>
            <a:ext cx="5757862" cy="70596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564E822-6EC7-7997-E2CC-00F5E176336D}"/>
              </a:ext>
            </a:extLst>
          </p:cNvPr>
          <p:cNvSpPr/>
          <p:nvPr/>
        </p:nvSpPr>
        <p:spPr>
          <a:xfrm>
            <a:off x="7391400" y="5829300"/>
            <a:ext cx="4079148" cy="609600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2783AD-E02D-8291-703B-3BDE4349CC8A}"/>
              </a:ext>
            </a:extLst>
          </p:cNvPr>
          <p:cNvSpPr/>
          <p:nvPr/>
        </p:nvSpPr>
        <p:spPr>
          <a:xfrm>
            <a:off x="6019800" y="2095500"/>
            <a:ext cx="3200400" cy="1295400"/>
          </a:xfrm>
          <a:prstGeom prst="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3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>
            <a:extLst>
              <a:ext uri="{FF2B5EF4-FFF2-40B4-BE49-F238E27FC236}">
                <a16:creationId xmlns:a16="http://schemas.microsoft.com/office/drawing/2014/main" id="{769DB1B8-4569-98B8-C905-A37A3411BE77}"/>
              </a:ext>
            </a:extLst>
          </p:cNvPr>
          <p:cNvSpPr txBox="1"/>
          <p:nvPr/>
        </p:nvSpPr>
        <p:spPr>
          <a:xfrm>
            <a:off x="1723447" y="281183"/>
            <a:ext cx="14841106" cy="1363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280"/>
              </a:lnSpc>
              <a:spcBef>
                <a:spcPct val="0"/>
              </a:spcBef>
            </a:pPr>
            <a:r>
              <a:rPr lang="en-US" sz="6600" spc="-705" dirty="0">
                <a:solidFill>
                  <a:srgbClr val="191919"/>
                </a:solidFill>
                <a:latin typeface="TT Ramillas"/>
              </a:rPr>
              <a:t>Predicting Attrition with </a:t>
            </a:r>
            <a:r>
              <a:rPr lang="en-US" sz="6600" spc="-705" dirty="0" err="1">
                <a:solidFill>
                  <a:srgbClr val="191919"/>
                </a:solidFill>
                <a:latin typeface="TT Ramillas Italics"/>
              </a:rPr>
              <a:t>knn</a:t>
            </a:r>
            <a:endParaRPr lang="en-US" sz="6600" spc="-705" dirty="0">
              <a:solidFill>
                <a:srgbClr val="191919"/>
              </a:solidFill>
              <a:latin typeface="TT Ramillas Itali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AF60DE-C593-9758-3BB1-35A4F08426E8}"/>
              </a:ext>
            </a:extLst>
          </p:cNvPr>
          <p:cNvGrpSpPr/>
          <p:nvPr/>
        </p:nvGrpSpPr>
        <p:grpSpPr>
          <a:xfrm>
            <a:off x="3223060" y="2482428"/>
            <a:ext cx="4705353" cy="6435947"/>
            <a:chOff x="0" y="-190500"/>
            <a:chExt cx="1239270" cy="1695064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B5CC2060-3CAF-E9A2-C1E7-B5D94FB31212}"/>
                </a:ext>
              </a:extLst>
            </p:cNvPr>
            <p:cNvSpPr/>
            <p:nvPr/>
          </p:nvSpPr>
          <p:spPr>
            <a:xfrm>
              <a:off x="0" y="0"/>
              <a:ext cx="1231924" cy="1504564"/>
            </a:xfrm>
            <a:custGeom>
              <a:avLst/>
              <a:gdLst/>
              <a:ahLst/>
              <a:cxnLst/>
              <a:rect l="l" t="t" r="r" b="b"/>
              <a:pathLst>
                <a:path w="1231924" h="1504564">
                  <a:moveTo>
                    <a:pt x="0" y="0"/>
                  </a:moveTo>
                  <a:lnTo>
                    <a:pt x="1231924" y="0"/>
                  </a:lnTo>
                  <a:lnTo>
                    <a:pt x="1231924" y="1504564"/>
                  </a:lnTo>
                  <a:lnTo>
                    <a:pt x="0" y="1504564"/>
                  </a:ln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id="8" name="TextBox 5">
              <a:extLst>
                <a:ext uri="{FF2B5EF4-FFF2-40B4-BE49-F238E27FC236}">
                  <a16:creationId xmlns:a16="http://schemas.microsoft.com/office/drawing/2014/main" id="{E60D99BF-C9FC-EABD-2337-1994D973FBD7}"/>
                </a:ext>
              </a:extLst>
            </p:cNvPr>
            <p:cNvSpPr txBox="1"/>
            <p:nvPr/>
          </p:nvSpPr>
          <p:spPr>
            <a:xfrm>
              <a:off x="0" y="-190500"/>
              <a:ext cx="1239270" cy="1003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99"/>
                </a:lnSpc>
              </a:pPr>
              <a:r>
                <a:rPr lang="en-US" sz="9999" dirty="0">
                  <a:solidFill>
                    <a:srgbClr val="FFFFFF"/>
                  </a:solidFill>
                  <a:latin typeface="TT Interphases"/>
                </a:rPr>
                <a:t>290</a:t>
              </a:r>
            </a:p>
          </p:txBody>
        </p:sp>
      </p:grpSp>
      <p:sp>
        <p:nvSpPr>
          <p:cNvPr id="10" name="TextBox 6">
            <a:extLst>
              <a:ext uri="{FF2B5EF4-FFF2-40B4-BE49-F238E27FC236}">
                <a16:creationId xmlns:a16="http://schemas.microsoft.com/office/drawing/2014/main" id="{18E9A9EA-874B-3F0A-8F95-A2DCA155D3F8}"/>
              </a:ext>
            </a:extLst>
          </p:cNvPr>
          <p:cNvSpPr txBox="1"/>
          <p:nvPr/>
        </p:nvSpPr>
        <p:spPr>
          <a:xfrm>
            <a:off x="3223060" y="9080299"/>
            <a:ext cx="4677461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20"/>
              </a:lnSpc>
            </a:pPr>
            <a:r>
              <a:rPr lang="en-US" sz="3100" spc="-182">
                <a:solidFill>
                  <a:srgbClr val="191919"/>
                </a:solidFill>
                <a:latin typeface="TT Ramillas"/>
              </a:rPr>
              <a:t>No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7072777E-864F-EF11-D92F-5F185CA6568A}"/>
              </a:ext>
            </a:extLst>
          </p:cNvPr>
          <p:cNvSpPr txBox="1"/>
          <p:nvPr/>
        </p:nvSpPr>
        <p:spPr>
          <a:xfrm>
            <a:off x="9519772" y="9080299"/>
            <a:ext cx="4677461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20"/>
              </a:lnSpc>
            </a:pPr>
            <a:r>
              <a:rPr lang="en-US" sz="3100" spc="-182">
                <a:solidFill>
                  <a:srgbClr val="191919"/>
                </a:solidFill>
                <a:latin typeface="TT Ramillas"/>
              </a:rPr>
              <a:t>Yes</a:t>
            </a:r>
          </a:p>
        </p:txBody>
      </p:sp>
      <p:grpSp>
        <p:nvGrpSpPr>
          <p:cNvPr id="12" name="Group 8">
            <a:extLst>
              <a:ext uri="{FF2B5EF4-FFF2-40B4-BE49-F238E27FC236}">
                <a16:creationId xmlns:a16="http://schemas.microsoft.com/office/drawing/2014/main" id="{ABCE8868-0D04-F7A3-A7B3-9C6B973673F1}"/>
              </a:ext>
            </a:extLst>
          </p:cNvPr>
          <p:cNvGrpSpPr/>
          <p:nvPr/>
        </p:nvGrpSpPr>
        <p:grpSpPr>
          <a:xfrm>
            <a:off x="9519772" y="6264670"/>
            <a:ext cx="4805830" cy="3809405"/>
            <a:chOff x="0" y="-190500"/>
            <a:chExt cx="1265733" cy="1003300"/>
          </a:xfrm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F1B2EF11-2E86-3035-186F-B40C1C6DD0C0}"/>
                </a:ext>
              </a:extLst>
            </p:cNvPr>
            <p:cNvSpPr/>
            <p:nvPr/>
          </p:nvSpPr>
          <p:spPr>
            <a:xfrm>
              <a:off x="0" y="0"/>
              <a:ext cx="1231924" cy="508418"/>
            </a:xfrm>
            <a:custGeom>
              <a:avLst/>
              <a:gdLst/>
              <a:ahLst/>
              <a:cxnLst/>
              <a:rect l="l" t="t" r="r" b="b"/>
              <a:pathLst>
                <a:path w="1231924" h="508418">
                  <a:moveTo>
                    <a:pt x="0" y="0"/>
                  </a:moveTo>
                  <a:lnTo>
                    <a:pt x="1231924" y="0"/>
                  </a:lnTo>
                  <a:lnTo>
                    <a:pt x="1231924" y="508418"/>
                  </a:lnTo>
                  <a:lnTo>
                    <a:pt x="0" y="508418"/>
                  </a:lnTo>
                  <a:close/>
                </a:path>
              </a:pathLst>
            </a:custGeom>
            <a:solidFill>
              <a:srgbClr val="999893"/>
            </a:solidFill>
          </p:spPr>
        </p:sp>
        <p:sp>
          <p:nvSpPr>
            <p:cNvPr id="18" name="TextBox 10">
              <a:extLst>
                <a:ext uri="{FF2B5EF4-FFF2-40B4-BE49-F238E27FC236}">
                  <a16:creationId xmlns:a16="http://schemas.microsoft.com/office/drawing/2014/main" id="{F35C9AFA-504A-87DF-19A9-2AF865327F12}"/>
                </a:ext>
              </a:extLst>
            </p:cNvPr>
            <p:cNvSpPr txBox="1"/>
            <p:nvPr/>
          </p:nvSpPr>
          <p:spPr>
            <a:xfrm>
              <a:off x="0" y="-190500"/>
              <a:ext cx="1265733" cy="1003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99"/>
                </a:lnSpc>
              </a:pPr>
              <a:r>
                <a:rPr lang="en-US" sz="9999" dirty="0">
                  <a:solidFill>
                    <a:srgbClr val="FFFFFF"/>
                  </a:solidFill>
                  <a:latin typeface="TT Interphases"/>
                </a:rPr>
                <a:t>10</a:t>
              </a:r>
            </a:p>
          </p:txBody>
        </p:sp>
      </p:grpSp>
      <p:sp>
        <p:nvSpPr>
          <p:cNvPr id="19" name="TextBox 3">
            <a:extLst>
              <a:ext uri="{FF2B5EF4-FFF2-40B4-BE49-F238E27FC236}">
                <a16:creationId xmlns:a16="http://schemas.microsoft.com/office/drawing/2014/main" id="{E81CC001-AC3D-0B7B-63B8-E7A126E076AC}"/>
              </a:ext>
            </a:extLst>
          </p:cNvPr>
          <p:cNvSpPr txBox="1"/>
          <p:nvPr/>
        </p:nvSpPr>
        <p:spPr>
          <a:xfrm>
            <a:off x="6600702" y="1806942"/>
            <a:ext cx="5257800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2800" spc="-150" dirty="0">
                <a:solidFill>
                  <a:srgbClr val="191919"/>
                </a:solidFill>
                <a:latin typeface="TT Ramillas" panose="020B0604020202020204" charset="0"/>
              </a:rPr>
              <a:t>n=300</a:t>
            </a:r>
          </a:p>
        </p:txBody>
      </p:sp>
    </p:spTree>
    <p:extLst>
      <p:ext uri="{BB962C8B-B14F-4D97-AF65-F5344CB8AC3E}">
        <p14:creationId xmlns:p14="http://schemas.microsoft.com/office/powerpoint/2010/main" val="190628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790575"/>
            <a:ext cx="8794895" cy="2066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0"/>
              </a:lnSpc>
            </a:pPr>
            <a:r>
              <a:rPr lang="en-US" sz="12000" spc="-900">
                <a:solidFill>
                  <a:srgbClr val="FFFFFF"/>
                </a:solidFill>
                <a:latin typeface="TT Ramillas"/>
              </a:rPr>
              <a:t>Thank </a:t>
            </a:r>
            <a:r>
              <a:rPr lang="en-US" sz="12000" spc="-900">
                <a:solidFill>
                  <a:srgbClr val="FFFFFF"/>
                </a:solidFill>
                <a:latin typeface="TT Ramillas Italics"/>
              </a:rPr>
              <a:t>You!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5317080"/>
            <a:ext cx="6681924" cy="587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874"/>
              </a:lnSpc>
              <a:spcBef>
                <a:spcPct val="0"/>
              </a:spcBef>
            </a:pPr>
            <a:r>
              <a:rPr lang="en-US" sz="3481" spc="-34">
                <a:solidFill>
                  <a:srgbClr val="FFFFFF"/>
                </a:solidFill>
                <a:latin typeface="TT Interphases"/>
              </a:rPr>
              <a:t>Catherine Ticzon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781300"/>
            <a:ext cx="6681924" cy="679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74"/>
              </a:lnSpc>
              <a:spcBef>
                <a:spcPct val="0"/>
              </a:spcBef>
            </a:pPr>
            <a:r>
              <a:rPr lang="en-US" sz="3981" spc="-39">
                <a:solidFill>
                  <a:srgbClr val="FFFFFF"/>
                </a:solidFill>
                <a:latin typeface="TT Ramillas Italics"/>
              </a:rPr>
              <a:t>Questions or Comments?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5987096"/>
            <a:ext cx="6681924" cy="488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34"/>
              </a:lnSpc>
              <a:spcBef>
                <a:spcPct val="0"/>
              </a:spcBef>
            </a:pPr>
            <a:r>
              <a:rPr lang="en-US" sz="2881" spc="-28">
                <a:solidFill>
                  <a:srgbClr val="FFFFFF"/>
                </a:solidFill>
                <a:latin typeface="TT Interphases"/>
              </a:rPr>
              <a:t>cticzon@smu.edu </a:t>
            </a:r>
          </a:p>
        </p:txBody>
      </p:sp>
      <p:sp>
        <p:nvSpPr>
          <p:cNvPr id="6" name="Freeform 6"/>
          <p:cNvSpPr/>
          <p:nvPr/>
        </p:nvSpPr>
        <p:spPr>
          <a:xfrm>
            <a:off x="13382453" y="6355161"/>
            <a:ext cx="3876847" cy="2555489"/>
          </a:xfrm>
          <a:custGeom>
            <a:avLst/>
            <a:gdLst/>
            <a:ahLst/>
            <a:cxnLst/>
            <a:rect l="l" t="t" r="r" b="b"/>
            <a:pathLst>
              <a:path w="3876847" h="2555489">
                <a:moveTo>
                  <a:pt x="0" y="0"/>
                </a:moveTo>
                <a:lnTo>
                  <a:pt x="3876847" y="0"/>
                </a:lnTo>
                <a:lnTo>
                  <a:pt x="3876847" y="2555489"/>
                </a:lnTo>
                <a:lnTo>
                  <a:pt x="0" y="25554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790575"/>
            <a:ext cx="15811500" cy="20669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800"/>
              </a:lnSpc>
            </a:pPr>
            <a:r>
              <a:rPr lang="en-US" sz="12000" spc="-900" dirty="0">
                <a:solidFill>
                  <a:srgbClr val="FFFFFF"/>
                </a:solidFill>
                <a:latin typeface="TT Ramillas"/>
              </a:rPr>
              <a:t>Case Study </a:t>
            </a:r>
            <a:r>
              <a:rPr lang="en-US" sz="12000" spc="-900" dirty="0">
                <a:solidFill>
                  <a:srgbClr val="FFFFFF"/>
                </a:solidFill>
                <a:latin typeface="TT Ramillas Italics" panose="020B0604020202020204" charset="0"/>
              </a:rPr>
              <a:t>Links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6B1C06-97F6-2BC4-AD7B-D9EC026AC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3162300"/>
            <a:ext cx="15735300" cy="586740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dirty="0">
                <a:solidFill>
                  <a:schemeClr val="bg1"/>
                </a:solidFill>
                <a:latin typeface="TT Interphases" panose="020B0604020202020204" charset="0"/>
              </a:rPr>
              <a:t>Presentation video: </a:t>
            </a:r>
          </a:p>
          <a:p>
            <a:pPr>
              <a:lnSpc>
                <a:spcPct val="250000"/>
              </a:lnSpc>
            </a:pPr>
            <a:r>
              <a:rPr lang="en-US" dirty="0">
                <a:solidFill>
                  <a:schemeClr val="bg1"/>
                </a:solidFill>
                <a:latin typeface="TT Interphases" panose="020B0604020202020204" charset="0"/>
              </a:rPr>
              <a:t>GitHub repository: </a:t>
            </a:r>
            <a:r>
              <a:rPr lang="en-US" dirty="0">
                <a:solidFill>
                  <a:schemeClr val="bg1"/>
                </a:solidFill>
                <a:latin typeface="TT Interphases" panose="020B060402020202020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https://github.com/catherineticzon/CaseStudy2DDS.git</a:t>
            </a:r>
            <a:endParaRPr lang="en-US" dirty="0">
              <a:solidFill>
                <a:schemeClr val="bg1"/>
              </a:solidFill>
              <a:latin typeface="TT Interphases" panose="020B0604020202020204" charset="0"/>
            </a:endParaRPr>
          </a:p>
          <a:p>
            <a:pPr>
              <a:lnSpc>
                <a:spcPct val="250000"/>
              </a:lnSpc>
            </a:pPr>
            <a:r>
              <a:rPr lang="en-US" dirty="0">
                <a:solidFill>
                  <a:schemeClr val="bg1"/>
                </a:solidFill>
                <a:latin typeface="TT Interphases" panose="020B0604020202020204" charset="0"/>
              </a:rPr>
              <a:t>GitHub webpage: </a:t>
            </a:r>
            <a:r>
              <a:rPr lang="en-US" dirty="0">
                <a:solidFill>
                  <a:schemeClr val="bg1"/>
                </a:solidFill>
                <a:latin typeface="TT Interphases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https://catherineticzon.github.io/</a:t>
            </a:r>
            <a:r>
              <a:rPr lang="en-US" dirty="0">
                <a:solidFill>
                  <a:schemeClr val="bg1"/>
                </a:solidFill>
                <a:latin typeface="TT Interphases" panose="020B060402020202020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021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">
            <a:extLst>
              <a:ext uri="{FF2B5EF4-FFF2-40B4-BE49-F238E27FC236}">
                <a16:creationId xmlns:a16="http://schemas.microsoft.com/office/drawing/2014/main" id="{500B4D6E-63E7-6B7A-2AC4-A2475C3F2300}"/>
              </a:ext>
            </a:extLst>
          </p:cNvPr>
          <p:cNvSpPr txBox="1"/>
          <p:nvPr/>
        </p:nvSpPr>
        <p:spPr>
          <a:xfrm>
            <a:off x="756334" y="519790"/>
            <a:ext cx="6177866" cy="46166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000"/>
              </a:lnSpc>
            </a:pPr>
            <a:r>
              <a:rPr lang="en-US" sz="10000" spc="-750" dirty="0">
                <a:solidFill>
                  <a:srgbClr val="191919"/>
                </a:solidFill>
                <a:latin typeface="TT Ramillas Italics" panose="020B0604020202020204" charset="0"/>
              </a:rPr>
              <a:t>Mean </a:t>
            </a:r>
            <a:r>
              <a:rPr lang="en-US" sz="10000" spc="-750" dirty="0">
                <a:solidFill>
                  <a:srgbClr val="191919"/>
                </a:solidFill>
                <a:latin typeface="TT Ramillas"/>
              </a:rPr>
              <a:t>Monthly Income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0783CE3-DCE1-7672-7F7A-CE97CFC35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922080"/>
              </p:ext>
            </p:extLst>
          </p:nvPr>
        </p:nvGraphicFramePr>
        <p:xfrm>
          <a:off x="6705600" y="571500"/>
          <a:ext cx="10439400" cy="9324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800">
                  <a:extLst>
                    <a:ext uri="{9D8B030D-6E8A-4147-A177-3AD203B41FA5}">
                      <a16:colId xmlns:a16="http://schemas.microsoft.com/office/drawing/2014/main" val="1464755943"/>
                    </a:ext>
                  </a:extLst>
                </a:gridCol>
                <a:gridCol w="3123600">
                  <a:extLst>
                    <a:ext uri="{9D8B030D-6E8A-4147-A177-3AD203B41FA5}">
                      <a16:colId xmlns:a16="http://schemas.microsoft.com/office/drawing/2014/main" val="3357384397"/>
                    </a:ext>
                  </a:extLst>
                </a:gridCol>
              </a:tblGrid>
              <a:tr h="91757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TT Interphases" panose="020B0604020202020204" charset="0"/>
                        </a:rPr>
                        <a:t>Job Role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TT Interphases" panose="020B0604020202020204" charset="0"/>
                        </a:rPr>
                        <a:t>Mean Monthly Income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028975"/>
                  </a:ext>
                </a:extLst>
              </a:tr>
              <a:tr h="917575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T Interphases" panose="020B0604020202020204" charset="0"/>
                        </a:rPr>
                        <a:t>Healthcare Representation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T Interphases" panose="020B0604020202020204" charset="0"/>
                        </a:rPr>
                        <a:t>7,535.34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617809"/>
                  </a:ext>
                </a:extLst>
              </a:tr>
              <a:tr h="917575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T Interphases" panose="020B0604020202020204" charset="0"/>
                        </a:rPr>
                        <a:t>Human Resources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T Interphases" panose="020B0604020202020204" charset="0"/>
                        </a:rPr>
                        <a:t>3,284.63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660390"/>
                  </a:ext>
                </a:extLst>
              </a:tr>
              <a:tr h="917575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T Interphases" panose="020B0604020202020204" charset="0"/>
                        </a:rPr>
                        <a:t>Laboratory Technician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T Interphases" panose="020B0604020202020204" charset="0"/>
                        </a:rPr>
                        <a:t>3,221.86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149860"/>
                  </a:ext>
                </a:extLst>
              </a:tr>
              <a:tr h="917575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T Interphases" panose="020B0604020202020204" charset="0"/>
                        </a:rPr>
                        <a:t>Manager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T Interphases" panose="020B0604020202020204" charset="0"/>
                        </a:rPr>
                        <a:t>17,197.15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704173"/>
                  </a:ext>
                </a:extLst>
              </a:tr>
              <a:tr h="917575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T Interphases" panose="020B0604020202020204" charset="0"/>
                        </a:rPr>
                        <a:t>Manufacturing Director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T Interphases" panose="020B0604020202020204" charset="0"/>
                        </a:rPr>
                        <a:t>7,505.22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671243"/>
                  </a:ext>
                </a:extLst>
              </a:tr>
              <a:tr h="917575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T Interphases" panose="020B0604020202020204" charset="0"/>
                        </a:rPr>
                        <a:t>Research Director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T Interphases" panose="020B0604020202020204" charset="0"/>
                        </a:rPr>
                        <a:t>15,749.90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020811"/>
                  </a:ext>
                </a:extLst>
              </a:tr>
              <a:tr h="917575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T Interphases" panose="020B0604020202020204" charset="0"/>
                        </a:rPr>
                        <a:t>Research Scientist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T Interphases" panose="020B0604020202020204" charset="0"/>
                        </a:rPr>
                        <a:t>3,259.33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36392"/>
                  </a:ext>
                </a:extLst>
              </a:tr>
              <a:tr h="917575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T Interphases" panose="020B0604020202020204" charset="0"/>
                        </a:rPr>
                        <a:t>Sales Executive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T Interphases" panose="020B0604020202020204" charset="0"/>
                        </a:rPr>
                        <a:t>6,891.78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915969"/>
                  </a:ext>
                </a:extLst>
              </a:tr>
              <a:tr h="917575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T Interphases" panose="020B0604020202020204" charset="0"/>
                        </a:rPr>
                        <a:t>Sales Representative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T Interphases" panose="020B0604020202020204" charset="0"/>
                        </a:rPr>
                        <a:t>2,6552.83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44466584"/>
                  </a:ext>
                </a:extLst>
              </a:tr>
            </a:tbl>
          </a:graphicData>
        </a:graphic>
      </p:graphicFrame>
      <p:pic>
        <p:nvPicPr>
          <p:cNvPr id="7" name="Graphic 6" descr="Caret Up with solid fill">
            <a:extLst>
              <a:ext uri="{FF2B5EF4-FFF2-40B4-BE49-F238E27FC236}">
                <a16:creationId xmlns:a16="http://schemas.microsoft.com/office/drawing/2014/main" id="{BB999788-F8CE-9B85-05D9-1E4E698B2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5791200" y="8864798"/>
            <a:ext cx="914400" cy="914400"/>
          </a:xfrm>
          <a:prstGeom prst="rect">
            <a:avLst/>
          </a:prstGeom>
        </p:spPr>
      </p:pic>
      <p:pic>
        <p:nvPicPr>
          <p:cNvPr id="8" name="Graphic 7" descr="Caret Up with solid fill">
            <a:extLst>
              <a:ext uri="{FF2B5EF4-FFF2-40B4-BE49-F238E27FC236}">
                <a16:creationId xmlns:a16="http://schemas.microsoft.com/office/drawing/2014/main" id="{0D9437B1-70AB-A3CB-8ADF-DF5C8B3146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53100" y="6086218"/>
            <a:ext cx="914400" cy="914400"/>
          </a:xfrm>
          <a:prstGeom prst="rect">
            <a:avLst/>
          </a:prstGeom>
        </p:spPr>
      </p:pic>
      <p:pic>
        <p:nvPicPr>
          <p:cNvPr id="10" name="Graphic 9" descr="Caret Up with solid fill">
            <a:extLst>
              <a:ext uri="{FF2B5EF4-FFF2-40B4-BE49-F238E27FC236}">
                <a16:creationId xmlns:a16="http://schemas.microsoft.com/office/drawing/2014/main" id="{A5181211-A3A2-8B96-5357-D710C6716A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91200" y="42737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5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">
            <a:extLst>
              <a:ext uri="{FF2B5EF4-FFF2-40B4-BE49-F238E27FC236}">
                <a16:creationId xmlns:a16="http://schemas.microsoft.com/office/drawing/2014/main" id="{500B4D6E-63E7-6B7A-2AC4-A2475C3F2300}"/>
              </a:ext>
            </a:extLst>
          </p:cNvPr>
          <p:cNvSpPr txBox="1"/>
          <p:nvPr/>
        </p:nvSpPr>
        <p:spPr>
          <a:xfrm>
            <a:off x="619125" y="4374058"/>
            <a:ext cx="6177866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000"/>
              </a:lnSpc>
            </a:pPr>
            <a:r>
              <a:rPr lang="en-US" sz="10000" spc="-750" dirty="0">
                <a:solidFill>
                  <a:srgbClr val="191919"/>
                </a:solidFill>
                <a:latin typeface="TT Ramillas" panose="020B0604020202020204" charset="0"/>
              </a:rPr>
              <a:t>Job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90742-2FF2-0017-2335-8C6EBA819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991" y="332742"/>
            <a:ext cx="10296525" cy="9954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B31D0A-4261-34AA-A845-54D8DB4C82FE}"/>
              </a:ext>
            </a:extLst>
          </p:cNvPr>
          <p:cNvSpPr/>
          <p:nvPr/>
        </p:nvSpPr>
        <p:spPr>
          <a:xfrm>
            <a:off x="7056072" y="3038476"/>
            <a:ext cx="3093719" cy="1066800"/>
          </a:xfrm>
          <a:prstGeom prst="rect">
            <a:avLst/>
          </a:prstGeom>
          <a:solidFill>
            <a:srgbClr val="FFFF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8A67C7-9F17-B286-4A8B-98F3F8D5CA75}"/>
              </a:ext>
            </a:extLst>
          </p:cNvPr>
          <p:cNvSpPr/>
          <p:nvPr/>
        </p:nvSpPr>
        <p:spPr>
          <a:xfrm>
            <a:off x="7056072" y="1190309"/>
            <a:ext cx="3093719" cy="1066800"/>
          </a:xfrm>
          <a:prstGeom prst="rect">
            <a:avLst/>
          </a:prstGeom>
          <a:solidFill>
            <a:srgbClr val="FFFF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15B3CB-5DBD-3E30-BF53-7BB0FE21F720}"/>
              </a:ext>
            </a:extLst>
          </p:cNvPr>
          <p:cNvSpPr/>
          <p:nvPr/>
        </p:nvSpPr>
        <p:spPr>
          <a:xfrm>
            <a:off x="7065597" y="6662738"/>
            <a:ext cx="3093719" cy="1066800"/>
          </a:xfrm>
          <a:prstGeom prst="rect">
            <a:avLst/>
          </a:prstGeom>
          <a:solidFill>
            <a:srgbClr val="FFFF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A5371F-DBB5-5ABF-F985-B26FAF4FC338}"/>
              </a:ext>
            </a:extLst>
          </p:cNvPr>
          <p:cNvSpPr/>
          <p:nvPr/>
        </p:nvSpPr>
        <p:spPr>
          <a:xfrm>
            <a:off x="7084647" y="7729538"/>
            <a:ext cx="3093719" cy="1066800"/>
          </a:xfrm>
          <a:prstGeom prst="rect">
            <a:avLst/>
          </a:prstGeom>
          <a:solidFill>
            <a:srgbClr val="FFFF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4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">
            <a:extLst>
              <a:ext uri="{FF2B5EF4-FFF2-40B4-BE49-F238E27FC236}">
                <a16:creationId xmlns:a16="http://schemas.microsoft.com/office/drawing/2014/main" id="{500B4D6E-63E7-6B7A-2AC4-A2475C3F2300}"/>
              </a:ext>
            </a:extLst>
          </p:cNvPr>
          <p:cNvSpPr txBox="1"/>
          <p:nvPr/>
        </p:nvSpPr>
        <p:spPr>
          <a:xfrm>
            <a:off x="395287" y="2705100"/>
            <a:ext cx="5929314" cy="45704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000"/>
              </a:lnSpc>
            </a:pPr>
            <a:r>
              <a:rPr lang="en-US" sz="8800" spc="-750" dirty="0">
                <a:solidFill>
                  <a:srgbClr val="191919"/>
                </a:solidFill>
                <a:latin typeface="TT Ramillas Italics" panose="020B0604020202020204" charset="0"/>
              </a:rPr>
              <a:t>Number of Years at </a:t>
            </a:r>
            <a:r>
              <a:rPr lang="en-US" sz="8800" spc="-750" dirty="0">
                <a:solidFill>
                  <a:srgbClr val="191919"/>
                </a:solidFill>
                <a:latin typeface="TT Ramillas"/>
              </a:rPr>
              <a:t>Company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B5F8AF-4753-0D57-666E-8B121BB4D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32741"/>
            <a:ext cx="11958638" cy="991615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66C80C6-73C6-AFC7-E2A6-A2B79279DD80}"/>
              </a:ext>
            </a:extLst>
          </p:cNvPr>
          <p:cNvSpPr/>
          <p:nvPr/>
        </p:nvSpPr>
        <p:spPr>
          <a:xfrm>
            <a:off x="6324601" y="1181100"/>
            <a:ext cx="3733799" cy="1066800"/>
          </a:xfrm>
          <a:prstGeom prst="rect">
            <a:avLst/>
          </a:prstGeom>
          <a:solidFill>
            <a:srgbClr val="FFFF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F655F2-1AB4-E699-A824-288FE88138C9}"/>
              </a:ext>
            </a:extLst>
          </p:cNvPr>
          <p:cNvSpPr/>
          <p:nvPr/>
        </p:nvSpPr>
        <p:spPr>
          <a:xfrm>
            <a:off x="6172200" y="5715000"/>
            <a:ext cx="10163175" cy="1066800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15262C-32D1-551A-7ECB-73E5540FDFF4}"/>
              </a:ext>
            </a:extLst>
          </p:cNvPr>
          <p:cNvSpPr/>
          <p:nvPr/>
        </p:nvSpPr>
        <p:spPr>
          <a:xfrm>
            <a:off x="6153150" y="3923541"/>
            <a:ext cx="10163175" cy="1066800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7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65452" y="4000500"/>
            <a:ext cx="11157095" cy="2077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 spc="-900" dirty="0">
                <a:solidFill>
                  <a:srgbClr val="FFFFFF"/>
                </a:solidFill>
                <a:latin typeface="TT Ramillas"/>
              </a:rPr>
              <a:t>Attrition</a:t>
            </a:r>
            <a:endParaRPr lang="en-US" sz="12000" spc="-900" dirty="0">
              <a:solidFill>
                <a:srgbClr val="FFFFFF"/>
              </a:solidFill>
              <a:latin typeface="TT Ramillas Italic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37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62552" y="306876"/>
            <a:ext cx="15362893" cy="1754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400"/>
              </a:lnSpc>
              <a:spcBef>
                <a:spcPct val="0"/>
              </a:spcBef>
            </a:pPr>
            <a:r>
              <a:rPr lang="en-US" sz="9600" spc="-900" dirty="0">
                <a:solidFill>
                  <a:srgbClr val="191919"/>
                </a:solidFill>
                <a:latin typeface="TT Ramillas"/>
              </a:rPr>
              <a:t>Attrition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3223060" y="2482428"/>
            <a:ext cx="4705353" cy="6435947"/>
            <a:chOff x="0" y="-190500"/>
            <a:chExt cx="1239270" cy="169506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31924" cy="1504564"/>
            </a:xfrm>
            <a:custGeom>
              <a:avLst/>
              <a:gdLst/>
              <a:ahLst/>
              <a:cxnLst/>
              <a:rect l="l" t="t" r="r" b="b"/>
              <a:pathLst>
                <a:path w="1231924" h="1504564">
                  <a:moveTo>
                    <a:pt x="0" y="0"/>
                  </a:moveTo>
                  <a:lnTo>
                    <a:pt x="1231924" y="0"/>
                  </a:lnTo>
                  <a:lnTo>
                    <a:pt x="1231924" y="1504564"/>
                  </a:lnTo>
                  <a:lnTo>
                    <a:pt x="0" y="1504564"/>
                  </a:ln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0"/>
              <a:ext cx="1239270" cy="1003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99"/>
                </a:lnSpc>
              </a:pPr>
              <a:r>
                <a:rPr lang="en-US" sz="9999" dirty="0">
                  <a:solidFill>
                    <a:srgbClr val="FFFFFF"/>
                  </a:solidFill>
                  <a:latin typeface="TT Interphases"/>
                </a:rPr>
                <a:t>84%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223060" y="9080299"/>
            <a:ext cx="4677461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20"/>
              </a:lnSpc>
            </a:pPr>
            <a:r>
              <a:rPr lang="en-US" sz="3100" spc="-182">
                <a:solidFill>
                  <a:srgbClr val="191919"/>
                </a:solidFill>
                <a:latin typeface="TT Ramillas"/>
              </a:rPr>
              <a:t>No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519772" y="9080299"/>
            <a:ext cx="4677461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20"/>
              </a:lnSpc>
            </a:pPr>
            <a:r>
              <a:rPr lang="en-US" sz="3100" spc="-182">
                <a:solidFill>
                  <a:srgbClr val="191919"/>
                </a:solidFill>
                <a:latin typeface="TT Ramillas"/>
              </a:rPr>
              <a:t>Yes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9519772" y="6264670"/>
            <a:ext cx="4805830" cy="3809405"/>
            <a:chOff x="0" y="-190500"/>
            <a:chExt cx="1265733" cy="10033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31924" cy="508418"/>
            </a:xfrm>
            <a:custGeom>
              <a:avLst/>
              <a:gdLst/>
              <a:ahLst/>
              <a:cxnLst/>
              <a:rect l="l" t="t" r="r" b="b"/>
              <a:pathLst>
                <a:path w="1231924" h="508418">
                  <a:moveTo>
                    <a:pt x="0" y="0"/>
                  </a:moveTo>
                  <a:lnTo>
                    <a:pt x="1231924" y="0"/>
                  </a:lnTo>
                  <a:lnTo>
                    <a:pt x="1231924" y="508418"/>
                  </a:lnTo>
                  <a:lnTo>
                    <a:pt x="0" y="508418"/>
                  </a:lnTo>
                  <a:close/>
                </a:path>
              </a:pathLst>
            </a:custGeom>
            <a:solidFill>
              <a:srgbClr val="999893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0"/>
              <a:ext cx="1265733" cy="1003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99"/>
                </a:lnSpc>
              </a:pPr>
              <a:r>
                <a:rPr lang="en-US" sz="9999" dirty="0">
                  <a:solidFill>
                    <a:srgbClr val="FFFFFF"/>
                  </a:solidFill>
                  <a:latin typeface="TT Interphases"/>
                </a:rPr>
                <a:t>16%</a:t>
              </a:r>
            </a:p>
          </p:txBody>
        </p:sp>
      </p:grpSp>
      <p:sp>
        <p:nvSpPr>
          <p:cNvPr id="11" name="TextBox 3">
            <a:extLst>
              <a:ext uri="{FF2B5EF4-FFF2-40B4-BE49-F238E27FC236}">
                <a16:creationId xmlns:a16="http://schemas.microsoft.com/office/drawing/2014/main" id="{F8991C99-8582-AF37-D899-EA5254026289}"/>
              </a:ext>
            </a:extLst>
          </p:cNvPr>
          <p:cNvSpPr txBox="1"/>
          <p:nvPr/>
        </p:nvSpPr>
        <p:spPr>
          <a:xfrm>
            <a:off x="6515099" y="2243952"/>
            <a:ext cx="5257800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2800" spc="-150" dirty="0">
                <a:solidFill>
                  <a:srgbClr val="191919"/>
                </a:solidFill>
                <a:latin typeface="TT Ramillas" panose="020B0604020202020204" charset="0"/>
              </a:rPr>
              <a:t>n=870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028950" y="164184"/>
            <a:ext cx="11468100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2000"/>
              </a:lnSpc>
              <a:spcBef>
                <a:spcPct val="0"/>
              </a:spcBef>
            </a:pPr>
            <a:r>
              <a:rPr lang="en-US" sz="6600" spc="-750" dirty="0">
                <a:solidFill>
                  <a:srgbClr val="191919"/>
                </a:solidFill>
                <a:latin typeface="TT Ramillas"/>
              </a:rPr>
              <a:t>Attrition by </a:t>
            </a:r>
            <a:r>
              <a:rPr lang="en-US" sz="6600" spc="-750" dirty="0">
                <a:solidFill>
                  <a:srgbClr val="191919"/>
                </a:solidFill>
                <a:latin typeface="TT Ramillas Italics"/>
              </a:rPr>
              <a:t>Department</a:t>
            </a:r>
            <a:r>
              <a:rPr lang="en-US" sz="6600" spc="-750" dirty="0">
                <a:solidFill>
                  <a:srgbClr val="191919"/>
                </a:solidFill>
                <a:latin typeface="TT Ramillas"/>
              </a:rPr>
              <a:t> 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E6D63779-E2F8-CCB8-04B5-A8F2E403F26E}"/>
              </a:ext>
            </a:extLst>
          </p:cNvPr>
          <p:cNvSpPr txBox="1"/>
          <p:nvPr/>
        </p:nvSpPr>
        <p:spPr>
          <a:xfrm>
            <a:off x="705473" y="4533900"/>
            <a:ext cx="2209161" cy="792525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841"/>
              </a:lnSpc>
              <a:spcBef>
                <a:spcPct val="0"/>
              </a:spcBef>
            </a:pPr>
            <a:r>
              <a:rPr lang="en-US" sz="3600" spc="-427" dirty="0">
                <a:solidFill>
                  <a:schemeClr val="bg1"/>
                </a:solidFill>
                <a:latin typeface="TT Ramillas Italics"/>
              </a:rPr>
              <a:t>Attrition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38457BDE-81C8-8973-C197-53FEB7C3F8BF}"/>
              </a:ext>
            </a:extLst>
          </p:cNvPr>
          <p:cNvSpPr txBox="1"/>
          <p:nvPr/>
        </p:nvSpPr>
        <p:spPr>
          <a:xfrm>
            <a:off x="705473" y="5448300"/>
            <a:ext cx="2323478" cy="7925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841"/>
              </a:lnSpc>
              <a:spcBef>
                <a:spcPct val="0"/>
              </a:spcBef>
            </a:pPr>
            <a:r>
              <a:rPr lang="en-US" sz="3600" spc="-427" dirty="0">
                <a:solidFill>
                  <a:srgbClr val="191919"/>
                </a:solidFill>
                <a:latin typeface="TT Ramillas Italics"/>
              </a:rPr>
              <a:t>Entire Sample</a:t>
            </a:r>
            <a:endParaRPr lang="en-US" sz="4800" spc="-427" dirty="0">
              <a:solidFill>
                <a:srgbClr val="191919"/>
              </a:solidFill>
              <a:latin typeface="TT Ramillas Itali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9369FE-0366-DDA9-659D-52FE1C626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095500"/>
            <a:ext cx="8943975" cy="7877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D8F8E2-A801-8EB9-5AAE-25EC923D9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28" b="89815" l="9836" r="89982">
                        <a14:foregroundMark x1="16940" y1="87963" x2="22769" y2="89583"/>
                        <a14:foregroundMark x1="22769" y1="89583" x2="22587" y2="87731"/>
                        <a14:foregroundMark x1="45719" y1="9028" x2="52641" y2="11111"/>
                        <a14:foregroundMark x1="52641" y1="11111" x2="52641" y2="10880"/>
                        <a14:foregroundMark x1="79599" y1="51852" x2="83424" y2="761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53000" y="1714500"/>
            <a:ext cx="9601200" cy="80672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C3EAC8B-A470-DB63-8AA6-448ED100DA0C}"/>
              </a:ext>
            </a:extLst>
          </p:cNvPr>
          <p:cNvSpPr/>
          <p:nvPr/>
        </p:nvSpPr>
        <p:spPr>
          <a:xfrm>
            <a:off x="10820400" y="4305300"/>
            <a:ext cx="2714624" cy="556478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5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">
            <a:extLst>
              <a:ext uri="{FF2B5EF4-FFF2-40B4-BE49-F238E27FC236}">
                <a16:creationId xmlns:a16="http://schemas.microsoft.com/office/drawing/2014/main" id="{500B4D6E-63E7-6B7A-2AC4-A2475C3F2300}"/>
              </a:ext>
            </a:extLst>
          </p:cNvPr>
          <p:cNvSpPr txBox="1"/>
          <p:nvPr/>
        </p:nvSpPr>
        <p:spPr>
          <a:xfrm>
            <a:off x="756334" y="519790"/>
            <a:ext cx="6229656" cy="3057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2000"/>
              </a:lnSpc>
            </a:pPr>
            <a:r>
              <a:rPr lang="en-US" sz="10000" spc="-750" dirty="0">
                <a:solidFill>
                  <a:srgbClr val="191919"/>
                </a:solidFill>
                <a:latin typeface="TT Ramillas"/>
              </a:rPr>
              <a:t>Attrition </a:t>
            </a:r>
          </a:p>
          <a:p>
            <a:pPr marL="0" lvl="0" indent="0" algn="just">
              <a:lnSpc>
                <a:spcPts val="12000"/>
              </a:lnSpc>
              <a:spcBef>
                <a:spcPct val="0"/>
              </a:spcBef>
            </a:pPr>
            <a:r>
              <a:rPr lang="en-US" sz="10000" spc="-750" dirty="0">
                <a:solidFill>
                  <a:srgbClr val="191919"/>
                </a:solidFill>
                <a:latin typeface="TT Ramillas"/>
              </a:rPr>
              <a:t>by </a:t>
            </a:r>
            <a:r>
              <a:rPr lang="en-US" sz="10000" spc="-750" dirty="0">
                <a:solidFill>
                  <a:srgbClr val="191919"/>
                </a:solidFill>
                <a:latin typeface="TT Ramillas Italics"/>
              </a:rPr>
              <a:t>Job Role</a:t>
            </a:r>
            <a:r>
              <a:rPr lang="en-US" sz="10000" spc="-750" dirty="0">
                <a:solidFill>
                  <a:srgbClr val="191919"/>
                </a:solidFill>
                <a:latin typeface="TT Ramillas"/>
              </a:rPr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E44B82E-3E4A-7A01-949C-69DFDF7AD21A}"/>
              </a:ext>
            </a:extLst>
          </p:cNvPr>
          <p:cNvGrpSpPr/>
          <p:nvPr/>
        </p:nvGrpSpPr>
        <p:grpSpPr>
          <a:xfrm>
            <a:off x="6477000" y="1150328"/>
            <a:ext cx="10597466" cy="8839200"/>
            <a:chOff x="2846717" y="653205"/>
            <a:chExt cx="10597466" cy="8839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A676212-1520-E007-3530-2E660583E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327" b="93061" l="9886" r="99810">
                          <a14:foregroundMark x1="43346" y1="7551" x2="66730" y2="5510"/>
                          <a14:foregroundMark x1="66730" y1="5510" x2="90114" y2="8571"/>
                          <a14:foregroundMark x1="90114" y1="8571" x2="89924" y2="8163"/>
                          <a14:foregroundMark x1="82700" y1="7551" x2="88593" y2="7143"/>
                          <a14:foregroundMark x1="88593" y1="7143" x2="88593" y2="7143"/>
                          <a14:foregroundMark x1="89734" y1="7143" x2="82510" y2="10000"/>
                          <a14:foregroundMark x1="82510" y1="10000" x2="87452" y2="6531"/>
                          <a14:foregroundMark x1="87452" y1="6531" x2="89354" y2="7347"/>
                          <a14:foregroundMark x1="86692" y1="9184" x2="83460" y2="7347"/>
                          <a14:foregroundMark x1="81939" y1="6327" x2="86122" y2="9796"/>
                          <a14:foregroundMark x1="86122" y1="9796" x2="88023" y2="9592"/>
                          <a14:foregroundMark x1="92015" y1="9592" x2="86692" y2="6939"/>
                          <a14:foregroundMark x1="86692" y1="6939" x2="82510" y2="7143"/>
                          <a14:foregroundMark x1="90114" y1="16735" x2="94677" y2="16939"/>
                          <a14:foregroundMark x1="83460" y1="7347" x2="86312" y2="6939"/>
                          <a14:foregroundMark x1="85741" y1="27551" x2="71673" y2="27551"/>
                          <a14:foregroundMark x1="34981" y1="38163" x2="35361" y2="40408"/>
                          <a14:foregroundMark x1="45057" y1="41020" x2="38593" y2="38367"/>
                          <a14:foregroundMark x1="38593" y1="38367" x2="43156" y2="40204"/>
                          <a14:foregroundMark x1="43156" y1="40204" x2="41825" y2="38367"/>
                          <a14:foregroundMark x1="43156" y1="38367" x2="37072" y2="40000"/>
                          <a14:foregroundMark x1="37072" y1="40000" x2="42966" y2="39592"/>
                          <a14:foregroundMark x1="42966" y1="39592" x2="42776" y2="38776"/>
                          <a14:foregroundMark x1="44867" y1="38980" x2="38973" y2="38367"/>
                          <a14:foregroundMark x1="35932" y1="48163" x2="40437" y2="50850"/>
                          <a14:foregroundMark x1="40606" y1="51170" x2="37833" y2="49796"/>
                          <a14:foregroundMark x1="37833" y1="49796" x2="37643" y2="48776"/>
                          <a14:foregroundMark x1="44106" y1="49184" x2="46008" y2="49388"/>
                          <a14:foregroundMark x1="42015" y1="48776" x2="41564" y2="49115"/>
                          <a14:foregroundMark x1="41825" y1="49796" x2="46198" y2="51429"/>
                          <a14:foregroundMark x1="46388" y1="50612" x2="44487" y2="47959"/>
                          <a14:foregroundMark x1="37072" y1="59184" x2="45516" y2="58807"/>
                          <a14:foregroundMark x1="45624" y1="59007" x2="43156" y2="60000"/>
                          <a14:foregroundMark x1="37643" y1="61429" x2="46729" y2="61038"/>
                          <a14:foregroundMark x1="48859" y1="59388" x2="47052" y2="59388"/>
                          <a14:foregroundMark x1="46008" y1="60816" x2="46830" y2="61224"/>
                          <a14:foregroundMark x1="46097" y1="70229" x2="49430" y2="70408"/>
                          <a14:foregroundMark x1="41825" y1="70000" x2="45725" y2="70209"/>
                          <a14:foregroundMark x1="49430" y1="70408" x2="60837" y2="69592"/>
                          <a14:foregroundMark x1="60837" y1="69592" x2="82129" y2="72449"/>
                          <a14:foregroundMark x1="82129" y1="72449" x2="90010" y2="72172"/>
                          <a14:foregroundMark x1="35932" y1="81633" x2="45057" y2="80816"/>
                          <a14:foregroundMark x1="45057" y1="80816" x2="51901" y2="80816"/>
                          <a14:foregroundMark x1="53042" y1="82449" x2="46958" y2="82857"/>
                          <a14:foregroundMark x1="46958" y1="82857" x2="46958" y2="82857"/>
                          <a14:foregroundMark x1="48289" y1="80816" x2="53042" y2="80816"/>
                          <a14:foregroundMark x1="52852" y1="80204" x2="49049" y2="80204"/>
                          <a14:foregroundMark x1="50190" y1="91020" x2="55703" y2="92857"/>
                          <a14:foregroundMark x1="55703" y1="92857" x2="55513" y2="92653"/>
                          <a14:foregroundMark x1="55703" y1="91429" x2="50760" y2="93265"/>
                          <a14:foregroundMark x1="50760" y1="93265" x2="55323" y2="90816"/>
                          <a14:foregroundMark x1="55323" y1="90816" x2="54943" y2="92041"/>
                          <a14:foregroundMark x1="45817" y1="92449" x2="38213" y2="91837"/>
                          <a14:foregroundMark x1="55894" y1="91020" x2="52662" y2="91020"/>
                          <a14:backgroundMark x1="50000" y1="65102" x2="50570" y2="65510"/>
                          <a14:backgroundMark x1="49049" y1="63061" x2="47719" y2="62857"/>
                          <a14:backgroundMark x1="43346" y1="52653" x2="42015" y2="52245"/>
                          <a14:backgroundMark x1="42966" y1="52449" x2="41065" y2="52041"/>
                          <a14:backgroundMark x1="93916" y1="70204" x2="97148" y2="72245"/>
                          <a14:backgroundMark x1="99240" y1="71429" x2="99049" y2="73061"/>
                          <a14:backgroundMark x1="99430" y1="69592" x2="99240" y2="72041"/>
                          <a14:backgroundMark x1="93726" y1="69388" x2="92586" y2="73061"/>
                          <a14:backgroundMark x1="95057" y1="68367" x2="94106" y2="7040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46717" y="653205"/>
              <a:ext cx="9875520" cy="88392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AAB3A9-8209-9BE2-4388-151A4C50034C}"/>
                </a:ext>
              </a:extLst>
            </p:cNvPr>
            <p:cNvSpPr txBox="1"/>
            <p:nvPr/>
          </p:nvSpPr>
          <p:spPr>
            <a:xfrm>
              <a:off x="12071263" y="3019382"/>
              <a:ext cx="1072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22.9%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E3B124-C069-1CD6-ABB1-1FC4BC2B801A}"/>
                </a:ext>
              </a:extLst>
            </p:cNvPr>
            <p:cNvSpPr txBox="1"/>
            <p:nvPr/>
          </p:nvSpPr>
          <p:spPr>
            <a:xfrm>
              <a:off x="12371717" y="1985255"/>
              <a:ext cx="1072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23.6%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E6635C3-5EB8-D3D5-C8BE-313B76212E4B}"/>
                </a:ext>
              </a:extLst>
            </p:cNvPr>
            <p:cNvSpPr txBox="1"/>
            <p:nvPr/>
          </p:nvSpPr>
          <p:spPr>
            <a:xfrm>
              <a:off x="11822417" y="6649389"/>
              <a:ext cx="1072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21.4%</a:t>
              </a:r>
            </a:p>
          </p:txBody>
        </p:sp>
      </p:grpSp>
      <p:sp>
        <p:nvSpPr>
          <p:cNvPr id="9" name="Freeform 2">
            <a:extLst>
              <a:ext uri="{FF2B5EF4-FFF2-40B4-BE49-F238E27FC236}">
                <a16:creationId xmlns:a16="http://schemas.microsoft.com/office/drawing/2014/main" id="{F7C07045-D491-75AC-291C-D7F3D5383448}"/>
              </a:ext>
            </a:extLst>
          </p:cNvPr>
          <p:cNvSpPr/>
          <p:nvPr/>
        </p:nvSpPr>
        <p:spPr>
          <a:xfrm>
            <a:off x="7029194" y="1036028"/>
            <a:ext cx="2647644" cy="9067800"/>
          </a:xfrm>
          <a:custGeom>
            <a:avLst/>
            <a:gdLst/>
            <a:ahLst/>
            <a:cxnLst/>
            <a:rect l="l" t="t" r="r" b="b"/>
            <a:pathLst>
              <a:path w="10482890" h="9289716">
                <a:moveTo>
                  <a:pt x="0" y="0"/>
                </a:moveTo>
                <a:lnTo>
                  <a:pt x="10482890" y="0"/>
                </a:lnTo>
                <a:lnTo>
                  <a:pt x="10482890" y="9289716"/>
                </a:lnTo>
                <a:lnTo>
                  <a:pt x="0" y="92897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295932"/>
            </a:stretch>
          </a:blipFill>
        </p:spPr>
      </p:sp>
    </p:spTree>
    <p:extLst>
      <p:ext uri="{BB962C8B-B14F-4D97-AF65-F5344CB8AC3E}">
        <p14:creationId xmlns:p14="http://schemas.microsoft.com/office/powerpoint/2010/main" val="2894218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3460</TotalTime>
  <Words>1351</Words>
  <Application>Microsoft Office PowerPoint</Application>
  <PresentationFormat>Custom</PresentationFormat>
  <Paragraphs>194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TT Ramillas Italics</vt:lpstr>
      <vt:lpstr>TT Interphases</vt:lpstr>
      <vt:lpstr>Calibri</vt:lpstr>
      <vt:lpstr>TT Ramillas</vt:lpstr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Job Role  &amp; Job Level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Case Study 2</dc:title>
  <cp:lastModifiedBy>Ticzon, Catherine</cp:lastModifiedBy>
  <cp:revision>77</cp:revision>
  <dcterms:created xsi:type="dcterms:W3CDTF">2006-08-16T00:00:00Z</dcterms:created>
  <dcterms:modified xsi:type="dcterms:W3CDTF">2023-08-13T03:43:06Z</dcterms:modified>
  <dc:identifier>DAFqiAs9zks</dc:identifier>
</cp:coreProperties>
</file>