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5143500"/>
  <p:notesSz cx="9144000" cy="5143500"/>
  <p:embeddedFontLst>
    <p:embeddedFont>
      <p:font typeface="GGQVLK+PublicSans-Bold"/>
      <p:regular r:id="rId21"/>
    </p:embeddedFont>
    <p:embeddedFont>
      <p:font typeface="BVPKUH+EBGaramond-Bold"/>
      <p:regular r:id="rId22"/>
    </p:embeddedFont>
    <p:embeddedFont>
      <p:font typeface="RWWQAD+CourierNewPSMT"/>
      <p:regular r:id="rId23"/>
    </p:embeddedFont>
    <p:embeddedFont>
      <p:font typeface="ONMIDM+EBGaramond-Medium"/>
      <p:regular r:id="rId24"/>
    </p:embeddedFont>
    <p:embeddedFont>
      <p:font typeface="DDQCSK+Arial-BoldMT"/>
      <p:regular r:id="rId25"/>
    </p:embeddedFont>
    <p:embeddedFont>
      <p:font typeface="OCUALM+EBGaramond-Regular"/>
      <p:regular r:id="rId26"/>
    </p:embeddedFont>
    <p:embeddedFont>
      <p:font typeface="SSEKTJ+ArialMT"/>
      <p:regular r:id="rId27"/>
    </p:embeddedFont>
    <p:embeddedFont>
      <p:font typeface="DQIDQQ+PublicSans-BoldItalic"/>
      <p:regular r:id="rId2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font" Target="fonts/font1.fntdata" /><Relationship Id="rId22" Type="http://schemas.openxmlformats.org/officeDocument/2006/relationships/font" Target="fonts/font2.fntdata" /><Relationship Id="rId23" Type="http://schemas.openxmlformats.org/officeDocument/2006/relationships/font" Target="fonts/font3.fntdata" /><Relationship Id="rId24" Type="http://schemas.openxmlformats.org/officeDocument/2006/relationships/font" Target="fonts/font4.fntdata" /><Relationship Id="rId25" Type="http://schemas.openxmlformats.org/officeDocument/2006/relationships/font" Target="fonts/font5.fntdata" /><Relationship Id="rId26" Type="http://schemas.openxmlformats.org/officeDocument/2006/relationships/font" Target="fonts/font6.fntdata" /><Relationship Id="rId27" Type="http://schemas.openxmlformats.org/officeDocument/2006/relationships/font" Target="fonts/font7.fntdata" /><Relationship Id="rId28" Type="http://schemas.openxmlformats.org/officeDocument/2006/relationships/font" Target="fonts/font8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2692" y="2321622"/>
            <a:ext cx="3476244" cy="762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223669"/>
                </a:solidFill>
                <a:latin typeface="GGQVLK+PublicSans-Bold"/>
                <a:cs typeface="GGQVLK+PublicSans-Bold"/>
              </a:rPr>
              <a:t>“BLOG</a:t>
            </a:r>
            <a:r>
              <a:rPr dirty="0" sz="2400" b="1">
                <a:solidFill>
                  <a:srgbClr val="223669"/>
                </a:solidFill>
                <a:latin typeface="GGQVLK+PublicSans-Bold"/>
                <a:cs typeface="GGQVLK+PublicSans-Bold"/>
              </a:rPr>
              <a:t> </a:t>
            </a:r>
            <a:r>
              <a:rPr dirty="0" sz="2400" b="1">
                <a:solidFill>
                  <a:srgbClr val="223669"/>
                </a:solidFill>
                <a:latin typeface="GGQVLK+PublicSans-Bold"/>
                <a:cs typeface="GGQVLK+PublicSans-Bold"/>
              </a:rPr>
              <a:t>WEBSITE</a:t>
            </a:r>
            <a:r>
              <a:rPr dirty="0" sz="2400" b="1">
                <a:solidFill>
                  <a:srgbClr val="223669"/>
                </a:solidFill>
                <a:latin typeface="GGQVLK+PublicSans-Bold"/>
                <a:cs typeface="GGQVLK+PublicSans-Bold"/>
              </a:rPr>
              <a:t> </a:t>
            </a:r>
            <a:r>
              <a:rPr dirty="0" sz="2400" b="1">
                <a:solidFill>
                  <a:srgbClr val="223669"/>
                </a:solidFill>
                <a:latin typeface="GGQVLK+PublicSans-Bold"/>
                <a:cs typeface="GGQVLK+PublicSans-Bold"/>
              </a:rPr>
              <a:t>WITH</a:t>
            </a:r>
          </a:p>
          <a:p>
            <a:pPr marL="0" marR="0">
              <a:lnSpc>
                <a:spcPts val="2819"/>
              </a:lnSpc>
              <a:spcBef>
                <a:spcPts val="60"/>
              </a:spcBef>
              <a:spcAft>
                <a:spcPts val="0"/>
              </a:spcAft>
            </a:pPr>
            <a:r>
              <a:rPr dirty="0" sz="2400" b="1">
                <a:solidFill>
                  <a:srgbClr val="223669"/>
                </a:solidFill>
                <a:latin typeface="GGQVLK+PublicSans-Bold"/>
                <a:cs typeface="GGQVLK+PublicSans-Bold"/>
              </a:rPr>
              <a:t>APPLICATION”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2692" y="3413236"/>
            <a:ext cx="1237183" cy="396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223669"/>
                </a:solidFill>
                <a:latin typeface="GGQVLK+PublicSans-Bold"/>
                <a:cs typeface="GGQVLK+PublicSans-Bold"/>
              </a:rPr>
              <a:t>Task</a:t>
            </a:r>
            <a:r>
              <a:rPr dirty="0" sz="2400" b="1">
                <a:solidFill>
                  <a:srgbClr val="223669"/>
                </a:solidFill>
                <a:latin typeface="GGQVLK+PublicSans-Bold"/>
                <a:cs typeface="GGQVLK+PublicSans-Bold"/>
              </a:rPr>
              <a:t> </a:t>
            </a:r>
            <a:r>
              <a:rPr dirty="0" sz="2400" b="1">
                <a:solidFill>
                  <a:srgbClr val="223669"/>
                </a:solidFill>
                <a:latin typeface="GGQVLK+PublicSans-Bold"/>
                <a:cs typeface="GGQVLK+PublicSans-Bold"/>
              </a:rPr>
              <a:t>-</a:t>
            </a:r>
            <a:r>
              <a:rPr dirty="0" sz="2400" b="1">
                <a:solidFill>
                  <a:srgbClr val="223669"/>
                </a:solidFill>
                <a:latin typeface="GGQVLK+PublicSans-Bold"/>
                <a:cs typeface="GGQVLK+PublicSans-Bold"/>
              </a:rPr>
              <a:t> </a:t>
            </a:r>
            <a:r>
              <a:rPr dirty="0" sz="2400" b="1">
                <a:solidFill>
                  <a:srgbClr val="223669"/>
                </a:solidFill>
                <a:latin typeface="GGQVLK+PublicSans-Bold"/>
                <a:cs typeface="GGQVLK+PublicSans-Bold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12140" y="362944"/>
            <a:ext cx="1574266" cy="2527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BVPKUH+EBGaramond-Bold"/>
                <a:cs typeface="BVPKUH+EBGaramond-Bold"/>
              </a:rPr>
              <a:t>9.Databaseꢀdesign:ꢀ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140" y="583416"/>
            <a:ext cx="7852561" cy="4589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ꢀꢀꢀꢀꢀꢀꢀꢀꢀꢀꢀTheꢀdatabaseꢀusedꢀbyꢀtheꢀwebsiteꢀmustꢀbeꢀdesignedꢀtoꢀhandleꢀtheꢀexpectedꢀloadꢀofꢀdataꢀandꢀprovideꢀefficientꢀ</a:t>
            </a:r>
          </a:p>
          <a:p>
            <a:pPr marL="0" marR="0">
              <a:lnSpc>
                <a:spcPts val="1633"/>
              </a:lnSpc>
              <a:spcBef>
                <a:spcPts val="9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queryingꢀandꢀstorageꢀofꢀdata.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2140" y="1216384"/>
            <a:ext cx="1290319" cy="2527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BVPKUH+EBGaramond-Bold"/>
                <a:cs typeface="BVPKUH+EBGaramond-Bold"/>
              </a:rPr>
              <a:t>10.Integration: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2140" y="1436856"/>
            <a:ext cx="7981997" cy="4589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ꢀꢀꢀꢀꢀꢀꢀꢀꢀꢀꢀTheꢀwebsiteꢀmustꢀbeꢀableꢀtoꢀintegrateꢀwithꢀotherꢀthird-partyꢀservicesꢀandꢀtools,ꢀsuchꢀasꢀsocialꢀmediaꢀplatforms,ꢀ</a:t>
            </a:r>
          </a:p>
          <a:p>
            <a:pPr marL="0" marR="0">
              <a:lnSpc>
                <a:spcPts val="1633"/>
              </a:lnSpc>
              <a:spcBef>
                <a:spcPts val="9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analyticsꢀtools,ꢀandꢀemailꢀmarketingꢀservices.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2140" y="2201801"/>
            <a:ext cx="3416350" cy="314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966925"/>
                </a:solidFill>
                <a:latin typeface="BVPKUH+EBGaramond-Bold"/>
                <a:cs typeface="BVPKUH+EBGaramond-Bold"/>
              </a:rPr>
              <a:t>PreliminaryꢀScheduleꢀandꢀBudget: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2140" y="2749579"/>
            <a:ext cx="2767786" cy="4679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1a294f"/>
                </a:solidFill>
                <a:latin typeface="BVPKUH+EBGaramond-Bold"/>
                <a:cs typeface="BVPKUH+EBGaramond-Bold"/>
              </a:rPr>
              <a:t>Schedule: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b="1">
                <a:solidFill>
                  <a:srgbClr val="000000"/>
                </a:solidFill>
                <a:latin typeface="BVPKUH+EBGaramond-Bold"/>
                <a:cs typeface="BVPKUH+EBGaramond-Bold"/>
              </a:rPr>
              <a:t>1.</a:t>
            </a:r>
            <a:r>
              <a:rPr dirty="0" sz="1400" b="1">
                <a:solidFill>
                  <a:srgbClr val="000000"/>
                </a:solidFill>
                <a:latin typeface="BVPKUH+EBGaramond-Bold"/>
                <a:cs typeface="BVPKUH+EBGaramond-Bold"/>
              </a:rPr>
              <a:t>Planningꢀandꢀresearch:ꢀ1-2ꢀweeks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69340" y="3177893"/>
            <a:ext cx="5112866" cy="4663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OCUALM+EBGaramond-Regular"/>
                <a:cs typeface="OCUALM+EBGaramond-Regular"/>
              </a:rPr>
              <a:t>1.</a:t>
            </a:r>
            <a:r>
              <a:rPr dirty="0" sz="1450" spc="8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Defineꢀtheꢀtargetꢀaudience,ꢀpurposeꢀofꢀtheꢀblog,ꢀandꢀcontentꢀstrategy.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OCUALM+EBGaramond-Regular"/>
                <a:cs typeface="OCUALM+EBGaramond-Regular"/>
              </a:rPr>
              <a:t>2.</a:t>
            </a:r>
            <a:r>
              <a:rPr dirty="0" sz="1450" spc="8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Researchꢀtheꢀcompetitionꢀandꢀanalyzeꢀsuccessfulꢀblogsꢀinꢀyourꢀniche.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12140" y="3810606"/>
            <a:ext cx="2950031" cy="2603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b="1">
                <a:solidFill>
                  <a:srgbClr val="000000"/>
                </a:solidFill>
                <a:latin typeface="BVPKUH+EBGaramond-Bold"/>
                <a:cs typeface="BVPKUH+EBGaramond-Bold"/>
              </a:rPr>
              <a:t>2.</a:t>
            </a:r>
            <a:r>
              <a:rPr dirty="0" sz="1400" b="1">
                <a:solidFill>
                  <a:srgbClr val="000000"/>
                </a:solidFill>
                <a:latin typeface="BVPKUH+EBGaramond-Bold"/>
                <a:cs typeface="BVPKUH+EBGaramond-Bold"/>
              </a:rPr>
              <a:t>Designꢀandꢀdevelopment:ꢀ6-8ꢀweeks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12140" y="4031333"/>
            <a:ext cx="7643214" cy="6797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57200" marR="0">
              <a:lnSpc>
                <a:spcPts val="16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OCUALM+EBGaramond-Regular"/>
                <a:cs typeface="OCUALM+EBGaramond-Regular"/>
              </a:rPr>
              <a:t>1.</a:t>
            </a:r>
            <a:r>
              <a:rPr dirty="0" sz="1450" spc="8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Createꢀaꢀdesignꢀconceptꢀforꢀtheꢀwebsiteꢀandꢀobtainꢀapprovalꢀfromꢀstakeholders.</a:t>
            </a:r>
          </a:p>
          <a:p>
            <a:pPr marL="45720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OCUALM+EBGaramond-Regular"/>
                <a:cs typeface="OCUALM+EBGaramond-Regular"/>
              </a:rPr>
              <a:t>2.</a:t>
            </a:r>
            <a:r>
              <a:rPr dirty="0" sz="1450" spc="8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Developꢀtheꢀwebsiteꢀusingꢀaꢀcontentꢀmanagementꢀsystemꢀ(CMS)ꢀsuchꢀasꢀWordPressꢀorꢀSquarespace.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b="1">
                <a:solidFill>
                  <a:srgbClr val="000000"/>
                </a:solidFill>
                <a:latin typeface="BVPKUH+EBGaramond-Bold"/>
                <a:cs typeface="BVPKUH+EBGaramond-Bold"/>
              </a:rPr>
              <a:t>3.</a:t>
            </a:r>
            <a:r>
              <a:rPr dirty="0" sz="1400" b="1">
                <a:solidFill>
                  <a:srgbClr val="000000"/>
                </a:solidFill>
                <a:latin typeface="BVPKUH+EBGaramond-Bold"/>
                <a:cs typeface="BVPKUH+EBGaramond-Bold"/>
              </a:rPr>
              <a:t>Contentꢀcreation:ꢀOngoing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69340" y="4671413"/>
            <a:ext cx="4445227" cy="2530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OCUALM+EBGaramond-Regular"/>
                <a:cs typeface="OCUALM+EBGaramond-Regular"/>
              </a:rPr>
              <a:t>1.</a:t>
            </a:r>
            <a:r>
              <a:rPr dirty="0" sz="1450" spc="8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Planꢀandꢀcreateꢀhigh-quality,ꢀengagingꢀcontentꢀforꢀtheꢀblog.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08730" y="412656"/>
            <a:ext cx="2829534" cy="2527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BVPKUH+EBGaramond-Bold"/>
                <a:cs typeface="BVPKUH+EBGaramond-Bold"/>
              </a:rPr>
              <a:t>4.Launchꢀandꢀpromotion:ꢀ1-2ꢀweeks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5930" y="627610"/>
            <a:ext cx="6832724" cy="4663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OCUALM+EBGaramond-Regular"/>
                <a:cs typeface="OCUALM+EBGaramond-Regular"/>
              </a:rPr>
              <a:t>1.</a:t>
            </a:r>
            <a:r>
              <a:rPr dirty="0" sz="1450" spc="8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Conductꢀtestingꢀandꢀdebuggingꢀofꢀtheꢀwebsite.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OCUALM+EBGaramond-Regular"/>
                <a:cs typeface="OCUALM+EBGaramond-Regular"/>
              </a:rPr>
              <a:t>2.</a:t>
            </a:r>
            <a:r>
              <a:rPr dirty="0" sz="1450" spc="8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Launchꢀtheꢀwebsiteꢀandꢀpromoteꢀitꢀthroughꢀsocialꢀmedia,ꢀemailꢀmarketing,ꢀandꢀotherꢀchannels.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8730" y="1266096"/>
            <a:ext cx="739851" cy="2527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966925"/>
                </a:solidFill>
                <a:latin typeface="BVPKUH+EBGaramond-Bold"/>
                <a:cs typeface="BVPKUH+EBGaramond-Bold"/>
              </a:rPr>
              <a:t>Budget</a:t>
            </a:r>
            <a:r>
              <a:rPr dirty="0" sz="1400" b="1">
                <a:solidFill>
                  <a:srgbClr val="d9d9d9"/>
                </a:solidFill>
                <a:latin typeface="BVPKUH+EBGaramond-Bold"/>
                <a:cs typeface="BVPKUH+EBGaramond-Bold"/>
              </a:rPr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8730" y="1694410"/>
            <a:ext cx="5863340" cy="11064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OCUALM+EBGaramond-Regular"/>
                <a:cs typeface="OCUALM+EBGaramond-Regular"/>
              </a:rPr>
              <a:t>1.</a:t>
            </a: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Domainꢀname:ꢀ$10-$15ꢀperꢀyear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OCUALM+EBGaramond-Regular"/>
                <a:cs typeface="OCUALM+EBGaramond-Regular"/>
              </a:rPr>
              <a:t>2.</a:t>
            </a: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Webꢀhosting:ꢀ$5-$50ꢀperꢀmonth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OCUALM+EBGaramond-Regular"/>
                <a:cs typeface="OCUALM+EBGaramond-Regular"/>
              </a:rPr>
              <a:t>3.</a:t>
            </a: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Websiteꢀdesignꢀandꢀdevelopment:ꢀ$3,000-$10,000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OCUALM+EBGaramond-Regular"/>
                <a:cs typeface="OCUALM+EBGaramond-Regular"/>
              </a:rPr>
              <a:t>4.</a:t>
            </a: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Contentꢀcreation:ꢀVariesꢀdependingꢀonꢀtheꢀamountꢀandꢀqualityꢀofꢀcontentꢀneeded.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OCUALM+EBGaramond-Regular"/>
                <a:cs typeface="OCUALM+EBGaramond-Regular"/>
              </a:rPr>
              <a:t>5.</a:t>
            </a: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Launchꢀandꢀpromotion:ꢀVariesꢀdependingꢀonꢀtheꢀmarketingꢀchannelsꢀused.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8730" y="2970456"/>
            <a:ext cx="1309192" cy="5261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966925"/>
                </a:solidFill>
                <a:latin typeface="BVPKUH+EBGaramond-Bold"/>
                <a:cs typeface="BVPKUH+EBGaramond-Bold"/>
              </a:rPr>
              <a:t>Appendices</a:t>
            </a:r>
            <a:r>
              <a:rPr dirty="0" sz="1400" b="1">
                <a:solidFill>
                  <a:srgbClr val="966925"/>
                </a:solidFill>
                <a:latin typeface="BVPKUH+EBGaramond-Bold"/>
                <a:cs typeface="BVPKUH+EBGaramond-Bold"/>
              </a:rPr>
              <a:t>:</a:t>
            </a:r>
          </a:p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966925"/>
                </a:solidFill>
                <a:latin typeface="OCUALM+EBGaramond-Regular"/>
                <a:cs typeface="OCUALM+EBGaramond-Regular"/>
              </a:rPr>
              <a:t>ꢀꢀ</a:t>
            </a:r>
            <a:r>
              <a:rPr dirty="0" sz="1400" b="1">
                <a:solidFill>
                  <a:srgbClr val="000000"/>
                </a:solidFill>
                <a:latin typeface="BVPKUH+EBGaramond-Bold"/>
                <a:cs typeface="BVPKUH+EBGaramond-Bold"/>
              </a:rPr>
              <a:t>Glossary</a:t>
            </a: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:ꢀ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8730" y="3464385"/>
            <a:ext cx="8150908" cy="6723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ꢀꢀꢀꢀꢀꢀꢀꢀꢀꢀꢀꢀꢀꢀꢀꢀꢀꢀꢀꢀꢀꢀꢀꢀAꢀglossaryꢀprovidesꢀdefinitionsꢀforꢀtechnicalꢀterms,ꢀjargon,ꢀorꢀindustry-specificꢀwordsꢀthatꢀmightꢀbeꢀ</a:t>
            </a:r>
          </a:p>
          <a:p>
            <a:pPr marL="0" marR="0">
              <a:lnSpc>
                <a:spcPts val="1633"/>
              </a:lnSpc>
              <a:spcBef>
                <a:spcPts val="9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unfamiliarꢀtoꢀtheꢀwebsite'sꢀreaders.ꢀThisꢀcanꢀbeꢀhelpfulꢀinꢀclarifyingꢀconceptsꢀandꢀimprovingꢀtheꢀoverallꢀunderstandingꢀ</a:t>
            </a:r>
          </a:p>
          <a:p>
            <a:pPr marL="0" marR="0">
              <a:lnSpc>
                <a:spcPts val="1633"/>
              </a:lnSpc>
              <a:spcBef>
                <a:spcPts val="9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ofꢀtheꢀcontent.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8730" y="4310713"/>
            <a:ext cx="1207998" cy="2527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BVPKUH+EBGaramond-Bold"/>
                <a:cs typeface="BVPKUH+EBGaramond-Bold"/>
              </a:rPr>
              <a:t>Bibliography</a:t>
            </a: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:ꢀ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08730" y="4531185"/>
            <a:ext cx="8285857" cy="4589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ꢀꢀꢀꢀꢀꢀꢀꢀꢀꢀꢀꢀꢀꢀꢀꢀꢀꢀꢀꢀꢀꢀꢀꢀAꢀbibliographyꢀlistsꢀtheꢀsourcesꢀthatꢀwereꢀusedꢀtoꢀcreateꢀtheꢀcontentꢀonꢀtheꢀwebsite.ꢀThisꢀcanꢀhelpꢀreadersꢀtoꢀ</a:t>
            </a:r>
          </a:p>
          <a:p>
            <a:pPr marL="0" marR="0">
              <a:lnSpc>
                <a:spcPts val="1633"/>
              </a:lnSpc>
              <a:spcBef>
                <a:spcPts val="9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findꢀmoreꢀinformationꢀaboutꢀaꢀparticularꢀtopicꢀorꢀtoꢀverifyꢀtheꢀaccuracyꢀofꢀtheꢀinformationꢀpresented.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4724" y="221774"/>
            <a:ext cx="2988868" cy="4059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c88c32"/>
                </a:solidFill>
                <a:latin typeface="BVPKUH+EBGaramond-Bold"/>
                <a:cs typeface="BVPKUH+EBGaramond-Bold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0022" y="975995"/>
            <a:ext cx="1539494" cy="3387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OCUALM+EBGaramond-Regular"/>
                <a:cs typeface="OCUALM+EBGaramond-Regular"/>
              </a:rPr>
              <a:t>Gatherꢀrequirementsꢀforꢀtheꢀ</a:t>
            </a:r>
          </a:p>
          <a:p>
            <a:pPr marL="1017587" marR="0">
              <a:lnSpc>
                <a:spcPts val="1167"/>
              </a:lnSpc>
              <a:spcBef>
                <a:spcPts val="33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OCUALM+EBGaramond-Regular"/>
                <a:cs typeface="OCUALM+EBGaramond-Regular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75995"/>
            <a:ext cx="1403730" cy="3387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OCUALM+EBGaramond-Regular"/>
                <a:cs typeface="OCUALM+EBGaramond-Regular"/>
              </a:rPr>
              <a:t>addꢀReadme.mdꢀfileꢀwithꢀ</a:t>
            </a:r>
          </a:p>
          <a:p>
            <a:pPr marL="0" marR="0">
              <a:lnSpc>
                <a:spcPts val="1167"/>
              </a:lnSpc>
              <a:spcBef>
                <a:spcPts val="33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OCUALM+EBGaramond-Regular"/>
                <a:cs typeface="OCUALM+EBGaramond-Regular"/>
              </a:rPr>
              <a:t>descriptionꢀofꢀtheꢀproject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82" y="2203501"/>
            <a:ext cx="1319530" cy="3387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OCUALM+EBGaramond-Regular"/>
                <a:cs typeface="OCUALM+EBGaramond-Regular"/>
              </a:rPr>
              <a:t>Prepareꢀdatabaseꢀdesignꢀ</a:t>
            </a:r>
          </a:p>
          <a:p>
            <a:pPr marL="742950" marR="0">
              <a:lnSpc>
                <a:spcPts val="1167"/>
              </a:lnSpc>
              <a:spcBef>
                <a:spcPts val="33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OCUALM+EBGaramond-Regular"/>
                <a:cs typeface="OCUALM+EBGaramond-Regular"/>
              </a:rPr>
              <a:t>schemas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203501"/>
            <a:ext cx="1653413" cy="3387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OCUALM+EBGaramond-Regular"/>
                <a:cs typeface="OCUALM+EBGaramond-Regular"/>
              </a:rPr>
              <a:t>Commitꢀallꢀchangesꢀwithꢀ"firstꢀ</a:t>
            </a:r>
          </a:p>
          <a:p>
            <a:pPr marL="0" marR="0">
              <a:lnSpc>
                <a:spcPts val="1167"/>
              </a:lnSpc>
              <a:spcBef>
                <a:spcPts val="33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OCUALM+EBGaramond-Regular"/>
                <a:cs typeface="OCUALM+EBGaramond-Regular"/>
              </a:rPr>
              <a:t>commit"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71250"/>
            <a:ext cx="1198016" cy="314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23669"/>
                </a:solidFill>
                <a:latin typeface="BVPKUH+EBGaramond-Bold"/>
                <a:cs typeface="BVPKUH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6032" y="3463737"/>
            <a:ext cx="1286256" cy="3387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OCUALM+EBGaramond-Regular"/>
                <a:cs typeface="OCUALM+EBGaramond-Regular"/>
              </a:rPr>
              <a:t>Getꢀyourꢀinitialꢀprojectꢀ</a:t>
            </a:r>
          </a:p>
          <a:p>
            <a:pPr marL="365125" marR="0">
              <a:lnSpc>
                <a:spcPts val="1167"/>
              </a:lnSpc>
              <a:spcBef>
                <a:spcPts val="32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OCUALM+EBGaramond-Regular"/>
                <a:cs typeface="OCUALM+EBGaramond-Regular"/>
              </a:rPr>
              <a:t>Structureꢀready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63737"/>
            <a:ext cx="1561338" cy="3387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OCUALM+EBGaramond-Regular"/>
                <a:cs typeface="OCUALM+EBGaramond-Regular"/>
              </a:rPr>
              <a:t>createꢀaꢀrepositoryꢀonꢀgithubꢀ</a:t>
            </a:r>
          </a:p>
          <a:p>
            <a:pPr marL="0" marR="0">
              <a:lnSpc>
                <a:spcPts val="1167"/>
              </a:lnSpc>
              <a:spcBef>
                <a:spcPts val="32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OCUALM+EBGaramond-Regular"/>
                <a:cs typeface="OCUALM+EBGaramond-Regular"/>
              </a:rPr>
              <a:t>realtedꢀtoꢀproject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8307" y="4349636"/>
            <a:ext cx="1251585" cy="1863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OCUALM+EBGaramond-Regular"/>
                <a:cs typeface="OCUALM+EBGaramond-Regular"/>
              </a:rPr>
              <a:t>Initiateꢀaꢀgitꢀrepository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49636"/>
            <a:ext cx="1532635" cy="1863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OCUALM+EBGaramond-Regular"/>
                <a:cs typeface="OCUALM+EBGaramond-Regular"/>
              </a:rPr>
              <a:t>Pushꢀyourꢀchangesꢀtoꢀgithub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DQIDQQ+PublicSans-BoldItalic"/>
                <a:cs typeface="DQIDQQ+PublicSans-BoldItalic"/>
              </a:rPr>
              <a:t>Submission</a:t>
            </a:r>
            <a:r>
              <a:rPr dirty="0" sz="1800" spc="-45" b="1">
                <a:solidFill>
                  <a:srgbClr val="ffffff"/>
                </a:solidFill>
                <a:latin typeface="DQIDQQ+PublicSans-BoldItalic"/>
                <a:cs typeface="DQIDQQ+PublicSans-BoldItalic"/>
              </a:rPr>
              <a:t> </a:t>
            </a:r>
            <a:r>
              <a:rPr dirty="0" sz="1800" b="1">
                <a:solidFill>
                  <a:srgbClr val="ffffff"/>
                </a:solidFill>
                <a:latin typeface="DQIDQQ+PublicSans-BoldItalic"/>
                <a:cs typeface="DQIDQQ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06091" y="1806883"/>
            <a:ext cx="2863254" cy="7527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SEKTJ+ArialMT"/>
                <a:cs typeface="SSEKTJ+ArialMT"/>
              </a:rPr>
              <a:t>https://github.com/Thanushyal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SEKTJ+ArialMT"/>
                <a:cs typeface="SSEKTJ+ArialMT"/>
              </a:rPr>
              <a:t>akshmi/gitThanushya/blob/ma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SEKTJ+ArialMT"/>
                <a:cs typeface="SSEKTJ+ArialMT"/>
              </a:rPr>
              <a:t>in/New%20folder/index.html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4710" y="847429"/>
            <a:ext cx="3177190" cy="3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 b="1">
                <a:solidFill>
                  <a:srgbClr val="c88c32"/>
                </a:solidFill>
                <a:latin typeface="BVPKUH+EBGaramond-Bold"/>
                <a:cs typeface="BVPKUH+EBGaramond-Bold"/>
              </a:rPr>
              <a:t>BlogꢀWebsiteꢀwithꢀApplication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135" y="1349177"/>
            <a:ext cx="2335936" cy="2483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RWWQAD+CourierNewPSMT"/>
                <a:cs typeface="RWWQAD+CourierNewPSMT"/>
              </a:rPr>
              <a:t>▪</a:t>
            </a:r>
            <a:r>
              <a:rPr dirty="0" sz="1400" spc="1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ONMIDM+EBGaramond-Medium"/>
                <a:cs typeface="ONMIDM+EBGaramond-Medium"/>
              </a:rPr>
              <a:t>BlogꢀWebsiteꢀIntroduction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6125" y="2448880"/>
            <a:ext cx="1603099" cy="182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6956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88c32"/>
                </a:solidFill>
                <a:latin typeface="DDQCSK+Arial-BoldMT"/>
                <a:cs typeface="DDQCSK+Arial-BoldMT"/>
              </a:rPr>
              <a:t>LMS</a:t>
            </a:r>
            <a:r>
              <a:rPr dirty="0" sz="1400" b="1">
                <a:solidFill>
                  <a:srgbClr val="c88c32"/>
                </a:solidFill>
                <a:latin typeface="DDQCSK+Arial-BoldMT"/>
                <a:cs typeface="DDQCSK+Arial-BoldMT"/>
              </a:rPr>
              <a:t> </a:t>
            </a:r>
            <a:r>
              <a:rPr dirty="0" sz="1400" b="1">
                <a:solidFill>
                  <a:srgbClr val="c88c32"/>
                </a:solidFill>
                <a:latin typeface="DDQCSK+Arial-BoldMT"/>
                <a:cs typeface="DDQCSK+Arial-BoldMT"/>
              </a:rPr>
              <a:t>Username</a:t>
            </a:r>
          </a:p>
          <a:p>
            <a:pPr marL="0" marR="0">
              <a:lnSpc>
                <a:spcPts val="1633"/>
              </a:lnSpc>
              <a:spcBef>
                <a:spcPts val="1541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OCUALM+EBGaramond-Regular"/>
                <a:cs typeface="OCUALM+EBGaramond-Regular"/>
              </a:rPr>
              <a:t>au210620205019</a:t>
            </a:r>
          </a:p>
          <a:p>
            <a:pPr marL="0" marR="0">
              <a:lnSpc>
                <a:spcPts val="1633"/>
              </a:lnSpc>
              <a:spcBef>
                <a:spcPts val="153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OCUALM+EBGaramond-Regular"/>
                <a:cs typeface="OCUALM+EBGaramond-Regular"/>
              </a:rPr>
              <a:t>au210620205030</a:t>
            </a:r>
          </a:p>
          <a:p>
            <a:pPr marL="0" marR="0">
              <a:lnSpc>
                <a:spcPts val="1633"/>
              </a:lnSpc>
              <a:spcBef>
                <a:spcPts val="148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OCUALM+EBGaramond-Regular"/>
                <a:cs typeface="OCUALM+EBGaramond-Regular"/>
              </a:rPr>
              <a:t>au210620205044</a:t>
            </a:r>
          </a:p>
          <a:p>
            <a:pPr marL="0" marR="0">
              <a:lnSpc>
                <a:spcPts val="1633"/>
              </a:lnSpc>
              <a:spcBef>
                <a:spcPts val="148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OCUALM+EBGaramond-Regular"/>
                <a:cs typeface="OCUALM+EBGaramond-Regular"/>
              </a:rPr>
              <a:t>au210620205011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34987" y="2448880"/>
            <a:ext cx="636661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88c32"/>
                </a:solidFill>
                <a:latin typeface="DDQCSK+Arial-BoldMT"/>
                <a:cs typeface="DDQCSK+Arial-BoldMT"/>
              </a:rPr>
              <a:t>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01425" y="2448880"/>
            <a:ext cx="689812" cy="6400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3512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88c32"/>
                </a:solidFill>
                <a:latin typeface="DDQCSK+Arial-BoldMT"/>
                <a:cs typeface="DDQCSK+Arial-BoldMT"/>
              </a:rPr>
              <a:t>Batch</a:t>
            </a:r>
          </a:p>
          <a:p>
            <a:pPr marL="0" marR="0">
              <a:lnSpc>
                <a:spcPts val="1633"/>
              </a:lnSpc>
              <a:spcBef>
                <a:spcPts val="1541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OCUALM+EBGaramond-Regular"/>
                <a:cs typeface="OCUALM+EBGaramond-Regular"/>
              </a:rPr>
              <a:t>A26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35587" y="2843290"/>
            <a:ext cx="1606448" cy="14342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OCUALM+EBGaramond-Regular"/>
                <a:cs typeface="OCUALM+EBGaramond-Regular"/>
              </a:rPr>
              <a:t>GreeshmaꢀThomas</a:t>
            </a:r>
          </a:p>
          <a:p>
            <a:pPr marL="0" marR="0">
              <a:lnSpc>
                <a:spcPts val="1633"/>
              </a:lnSpc>
              <a:spcBef>
                <a:spcPts val="153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OCUALM+EBGaramond-Regular"/>
                <a:cs typeface="OCUALM+EBGaramond-Regular"/>
              </a:rPr>
              <a:t>NiruthyaꢀParkavi.ꢀP</a:t>
            </a:r>
          </a:p>
          <a:p>
            <a:pPr marL="0" marR="0">
              <a:lnSpc>
                <a:spcPts val="1633"/>
              </a:lnSpc>
              <a:spcBef>
                <a:spcPts val="148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OCUALM+EBGaramond-Regular"/>
                <a:cs typeface="OCUALM+EBGaramond-Regular"/>
              </a:rPr>
              <a:t>Thanushyalakshmiꢀ.S</a:t>
            </a:r>
          </a:p>
          <a:p>
            <a:pPr marL="0" marR="0">
              <a:lnSpc>
                <a:spcPts val="1633"/>
              </a:lnSpc>
              <a:spcBef>
                <a:spcPts val="148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OCUALM+EBGaramond-Regular"/>
                <a:cs typeface="OCUALM+EBGaramond-Regular"/>
              </a:rPr>
              <a:t>CatherineꢀGale.ꢀA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01425" y="3239500"/>
            <a:ext cx="446125" cy="2455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OCUALM+EBGaramond-Regular"/>
                <a:cs typeface="OCUALM+EBGaramond-Regular"/>
              </a:rPr>
              <a:t>A26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01425" y="3635709"/>
            <a:ext cx="446125" cy="2455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OCUALM+EBGaramond-Regular"/>
                <a:cs typeface="OCUALM+EBGaramond-Regular"/>
              </a:rPr>
              <a:t>A26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01425" y="4031920"/>
            <a:ext cx="446125" cy="2455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OCUALM+EBGaramond-Regular"/>
                <a:cs typeface="OCUALM+EBGaramond-Regular"/>
              </a:rPr>
              <a:t>A26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204" y="286701"/>
            <a:ext cx="920038" cy="314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23669"/>
                </a:solidFill>
                <a:latin typeface="BVPKUH+EBGaramond-Bold"/>
                <a:cs typeface="BVPKUH+EBGaramond-Bold"/>
              </a:rPr>
              <a:t>Taskꢀ-ꢀ1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299" y="654177"/>
            <a:ext cx="2411171" cy="2833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0b5394"/>
                </a:solidFill>
                <a:latin typeface="BVPKUH+EBGaramond-Bold"/>
                <a:cs typeface="BVPKUH+EBGaramond-Bold"/>
              </a:rPr>
              <a:t>CreationꢀofꢀSRSꢀ&amp;ꢀGithub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2999" y="919827"/>
            <a:ext cx="4376165" cy="7088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RWWQAD+CourierNewPSMT"/>
                <a:cs typeface="RWWQAD+CourierNewPSMT"/>
              </a:rPr>
              <a:t>▪</a:t>
            </a:r>
            <a:r>
              <a:rPr dirty="0" sz="1400" spc="13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ONMIDM+EBGaramond-Medium"/>
                <a:cs typeface="ONMIDM+EBGaramond-Medium"/>
              </a:rPr>
              <a:t>Creationꢀ&amp;ꢀSet-CreateꢀSRSꢀ:ꢀ“YourꢀProject”</a:t>
            </a:r>
          </a:p>
          <a:p>
            <a:pPr marL="0" marR="0">
              <a:lnSpc>
                <a:spcPts val="1652"/>
              </a:lnSpc>
              <a:spcBef>
                <a:spcPts val="107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RWWQAD+CourierNewPSMT"/>
                <a:cs typeface="RWWQAD+CourierNewPSMT"/>
              </a:rPr>
              <a:t>▪</a:t>
            </a:r>
            <a:r>
              <a:rPr dirty="0" sz="1400" spc="13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ONMIDM+EBGaramond-Medium"/>
                <a:cs typeface="ONMIDM+EBGaramond-Medium"/>
              </a:rPr>
              <a:t>upꢀofꢀGithubꢀaccount</a:t>
            </a:r>
          </a:p>
          <a:p>
            <a:pPr marL="0" marR="0">
              <a:lnSpc>
                <a:spcPts val="1652"/>
              </a:lnSpc>
              <a:spcBef>
                <a:spcPts val="107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RWWQAD+CourierNewPSMT"/>
                <a:cs typeface="RWWQAD+CourierNewPSMT"/>
              </a:rPr>
              <a:t>▪</a:t>
            </a:r>
            <a:r>
              <a:rPr dirty="0" sz="1400" spc="13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ONMIDM+EBGaramond-Medium"/>
                <a:cs typeface="ONMIDM+EBGaramond-Medium"/>
              </a:rPr>
              <a:t>Creationꢀ&amp;ꢀHands-onꢀtoꢀvariousꢀcommandsꢀofꢀGitꢀBash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0887" y="1870244"/>
            <a:ext cx="1748942" cy="2833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0b5394"/>
                </a:solidFill>
                <a:latin typeface="BVPKUH+EBGaramond-Bold"/>
                <a:cs typeface="BVPKUH+EBGaramond-Bold"/>
              </a:rPr>
              <a:t>EvaluationꢀMetric: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0600" y="2162774"/>
            <a:ext cx="3020619" cy="2483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RWWQAD+CourierNewPSMT"/>
                <a:cs typeface="RWWQAD+CourierNewPSMT"/>
              </a:rPr>
              <a:t>●</a:t>
            </a:r>
            <a:r>
              <a:rPr dirty="0" sz="1400" spc="13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ONMIDM+EBGaramond-Medium"/>
                <a:cs typeface="ONMIDM+EBGaramond-Medium"/>
              </a:rPr>
              <a:t>100%ꢀCompletionꢀofꢀtheꢀaboveꢀtasks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7205" y="3026361"/>
            <a:ext cx="1713872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88c32"/>
                </a:solidFill>
                <a:latin typeface="GGQVLK+PublicSans-Bold"/>
                <a:cs typeface="GGQVLK+PublicSans-Bold"/>
              </a:rPr>
              <a:t>Learning</a:t>
            </a:r>
            <a:r>
              <a:rPr dirty="0" sz="1400" spc="-27" b="1">
                <a:solidFill>
                  <a:srgbClr val="c88c32"/>
                </a:solidFill>
                <a:latin typeface="GGQVLK+PublicSans-Bold"/>
                <a:cs typeface="GGQVLK+PublicSans-Bold"/>
              </a:rPr>
              <a:t> </a:t>
            </a:r>
            <a:r>
              <a:rPr dirty="0" sz="1400" b="1">
                <a:solidFill>
                  <a:srgbClr val="c88c32"/>
                </a:solidFill>
                <a:latin typeface="GGQVLK+PublicSans-Bold"/>
                <a:cs typeface="GGQVLK+PublicSans-Bold"/>
              </a:rPr>
              <a:t>Outcome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20575" y="3418580"/>
            <a:ext cx="4204589" cy="708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RWWQAD+CourierNewPSMT"/>
                <a:cs typeface="RWWQAD+CourierNewPSMT"/>
              </a:rPr>
              <a:t>▪</a:t>
            </a:r>
            <a:r>
              <a:rPr dirty="0" sz="1400" spc="13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ONMIDM+EBGaramond-Medium"/>
                <a:cs typeface="ONMIDM+EBGaramond-Medium"/>
              </a:rPr>
              <a:t>Getꢀtoꢀknowꢀaboutꢀdifferentꢀlifecycleꢀmodels.</a:t>
            </a:r>
          </a:p>
          <a:p>
            <a:pPr marL="0" marR="0">
              <a:lnSpc>
                <a:spcPts val="1652"/>
              </a:lnSpc>
              <a:spcBef>
                <a:spcPts val="107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RWWQAD+CourierNewPSMT"/>
                <a:cs typeface="RWWQAD+CourierNewPSMT"/>
              </a:rPr>
              <a:t>▪</a:t>
            </a:r>
            <a:r>
              <a:rPr dirty="0" sz="1400" spc="13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ONMIDM+EBGaramond-Medium"/>
                <a:cs typeface="ONMIDM+EBGaramond-Medium"/>
              </a:rPr>
              <a:t>UnderstandingꢀimportanceꢀandꢀhowꢀtoꢀcreateꢀanꢀSRS</a:t>
            </a:r>
          </a:p>
          <a:p>
            <a:pPr marL="0" marR="0">
              <a:lnSpc>
                <a:spcPts val="1652"/>
              </a:lnSpc>
              <a:spcBef>
                <a:spcPts val="107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RWWQAD+CourierNewPSMT"/>
                <a:cs typeface="RWWQAD+CourierNewPSMT"/>
              </a:rPr>
              <a:t>▪</a:t>
            </a:r>
            <a:r>
              <a:rPr dirty="0" sz="1400" spc="13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ONMIDM+EBGaramond-Medium"/>
                <a:cs typeface="ONMIDM+EBGaramond-Medium"/>
              </a:rPr>
              <a:t>KnowingꢀvariousꢀcommandsꢀofꢀGithub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0575" y="4109329"/>
            <a:ext cx="6822160" cy="2483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RWWQAD+CourierNewPSMT"/>
                <a:cs typeface="RWWQAD+CourierNewPSMT"/>
              </a:rPr>
              <a:t>▪</a:t>
            </a:r>
            <a:r>
              <a:rPr dirty="0" sz="1400" spc="13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ONMIDM+EBGaramond-Medium"/>
                <a:cs typeface="ONMIDM+EBGaramond-Medium"/>
              </a:rPr>
              <a:t>Understandingꢀagileꢀandꢀscrumꢀmanagementꢀtechniquesꢀforꢀefficientꢀproductꢀdevelopment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3052" y="310857"/>
            <a:ext cx="2227173" cy="6415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23669"/>
                </a:solidFill>
                <a:latin typeface="BVPKUH+EBGaramond-Bold"/>
                <a:cs typeface="BVPKUH+EBGaramond-Bold"/>
              </a:rPr>
              <a:t>SRSꢀforꢀBlogꢀWebsite</a:t>
            </a:r>
          </a:p>
          <a:p>
            <a:pPr marL="0" marR="0">
              <a:lnSpc>
                <a:spcPts val="2172"/>
              </a:lnSpc>
              <a:spcBef>
                <a:spcPts val="406"/>
              </a:spcBef>
              <a:spcAft>
                <a:spcPts val="0"/>
              </a:spcAft>
            </a:pPr>
            <a:r>
              <a:rPr dirty="0" sz="1800" b="1">
                <a:solidFill>
                  <a:srgbClr val="966925"/>
                </a:solidFill>
                <a:latin typeface="BVPKUH+EBGaramond-Bold"/>
                <a:cs typeface="BVPKUH+EBGaramond-Bold"/>
              </a:rPr>
              <a:t>Introduction:</a:t>
            </a:r>
            <a:r>
              <a:rPr dirty="0" sz="1400" b="1">
                <a:solidFill>
                  <a:srgbClr val="966925"/>
                </a:solidFill>
                <a:latin typeface="BVPKUH+EBGaramond-Bold"/>
                <a:cs typeface="BVPKUH+EBGaramond-Bold"/>
              </a:rPr>
              <a:t>ꢀꢀ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053" y="1078230"/>
            <a:ext cx="8539071" cy="1324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SSEKTJ+ArialMT"/>
                <a:cs typeface="SSEKTJ+ArialMT"/>
              </a:rPr>
              <a:t>•</a:t>
            </a:r>
            <a:r>
              <a:rPr dirty="0" sz="1450" spc="13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Theꢀpurposeꢀofꢀthisꢀdocumentꢀisꢀtoꢀdefineꢀtheꢀsoftwareꢀrequirementsꢀforꢀaꢀblogꢀwebsite.ꢀTheꢀblogꢀwebsiteꢀwillꢀprovideꢀaꢀ</a:t>
            </a:r>
          </a:p>
          <a:p>
            <a:pPr marL="285750" marR="0">
              <a:lnSpc>
                <a:spcPts val="1633"/>
              </a:lnSpc>
              <a:spcBef>
                <a:spcPts val="9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platformꢀforꢀusersꢀtoꢀcreate,ꢀpublishꢀandꢀshareꢀarticles,ꢀasꢀwellꢀasꢀreadꢀarticlesꢀfromꢀotherꢀusers.</a:t>
            </a:r>
          </a:p>
          <a:p>
            <a:pPr marL="0" marR="0">
              <a:lnSpc>
                <a:spcPts val="1633"/>
              </a:lnSpc>
              <a:spcBef>
                <a:spcPts val="101"/>
              </a:spcBef>
              <a:spcAft>
                <a:spcPts val="0"/>
              </a:spcAft>
            </a:pPr>
            <a:r>
              <a:rPr dirty="0" sz="1400">
                <a:solidFill>
                  <a:srgbClr val="c9d1d9"/>
                </a:solidFill>
                <a:latin typeface="OCUALM+EBGaramond-Regular"/>
                <a:cs typeface="OCUALM+EBGaramond-Regular"/>
              </a:rPr>
              <a:t>ꢀ</a:t>
            </a:r>
          </a:p>
          <a:p>
            <a:pPr marL="0" marR="0">
              <a:lnSpc>
                <a:spcPts val="162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SSEKTJ+ArialMT"/>
                <a:cs typeface="SSEKTJ+ArialMT"/>
              </a:rPr>
              <a:t>•</a:t>
            </a:r>
            <a:r>
              <a:rPr dirty="0" sz="1450" spc="13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Aꢀblogꢀwebsiteꢀmayꢀcoverꢀaꢀwideꢀrangeꢀofꢀtopics,ꢀsuchꢀasꢀpersonalꢀexperiences,ꢀtravel,ꢀcooking,ꢀhealthꢀandꢀwellness,ꢀ</a:t>
            </a:r>
          </a:p>
          <a:p>
            <a:pPr marL="285750" marR="0">
              <a:lnSpc>
                <a:spcPts val="1633"/>
              </a:lnSpc>
              <a:spcBef>
                <a:spcPts val="9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politics,ꢀtechnology,ꢀbusiness,ꢀandꢀmanyꢀmore.ꢀTheꢀcontentꢀcanꢀbeꢀwrittenꢀbyꢀaꢀsingleꢀauthorꢀorꢀaꢀgroupꢀofꢀauthorsꢀwhoꢀ</a:t>
            </a:r>
          </a:p>
          <a:p>
            <a:pPr marL="285750" marR="0">
              <a:lnSpc>
                <a:spcPts val="1633"/>
              </a:lnSpc>
              <a:spcBef>
                <a:spcPts val="4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contributeꢀtoꢀtheꢀblogꢀregularly.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3053" y="2761075"/>
            <a:ext cx="760018" cy="314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966925"/>
                </a:solidFill>
                <a:latin typeface="BVPKUH+EBGaramond-Bold"/>
                <a:cs typeface="BVPKUH+EBGaramond-Bold"/>
              </a:rPr>
              <a:t>Scope: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3053" y="3303766"/>
            <a:ext cx="8253880" cy="684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SSEKTJ+ArialMT"/>
                <a:cs typeface="SSEKTJ+ArialMT"/>
              </a:rPr>
              <a:t>•</a:t>
            </a:r>
            <a:r>
              <a:rPr dirty="0" sz="1450" spc="13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Theꢀscopeꢀofꢀaꢀblogꢀwebsiteꢀcanꢀvaryꢀdependingꢀonꢀtheꢀgoalsꢀandꢀobjectivesꢀofꢀtheꢀwebsiteꢀowner.ꢀGenerally,ꢀaꢀblogꢀ</a:t>
            </a:r>
          </a:p>
          <a:p>
            <a:pPr marL="285750" marR="0">
              <a:lnSpc>
                <a:spcPts val="1633"/>
              </a:lnSpc>
              <a:spcBef>
                <a:spcPts val="9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websiteꢀisꢀaꢀplatformꢀthatꢀallowsꢀindividuals,ꢀorganizations,ꢀorꢀbusinessesꢀtoꢀpublishꢀarticles,ꢀessays,ꢀreviews,ꢀorꢀotherꢀ</a:t>
            </a:r>
          </a:p>
          <a:p>
            <a:pPr marL="285750" marR="0">
              <a:lnSpc>
                <a:spcPts val="1633"/>
              </a:lnSpc>
              <a:spcBef>
                <a:spcPts val="9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formsꢀofꢀwrittenꢀcontent.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3053" y="4157206"/>
            <a:ext cx="8370696" cy="684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SSEKTJ+ArialMT"/>
                <a:cs typeface="SSEKTJ+ArialMT"/>
              </a:rPr>
              <a:t>•</a:t>
            </a:r>
            <a:r>
              <a:rPr dirty="0" sz="1450" spc="13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Theꢀscopeꢀofꢀaꢀblogꢀwebsiteꢀcanꢀbeꢀlimitedꢀtoꢀaꢀspecificꢀtopicꢀorꢀaudience,ꢀorꢀitꢀcanꢀbeꢀbroadꢀandꢀcoverꢀaꢀwideꢀrangeꢀofꢀ</a:t>
            </a:r>
          </a:p>
          <a:p>
            <a:pPr marL="285750" marR="0">
              <a:lnSpc>
                <a:spcPts val="1633"/>
              </a:lnSpc>
              <a:spcBef>
                <a:spcPts val="9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topics.ꢀTheꢀsuccessꢀofꢀaꢀblogꢀwebsiteꢀoftenꢀdependsꢀonꢀtheꢀqualityꢀandꢀrelevanceꢀofꢀtheꢀcontent,ꢀtheꢀengagementꢀwithꢀ</a:t>
            </a:r>
          </a:p>
          <a:p>
            <a:pPr marL="285750" marR="0">
              <a:lnSpc>
                <a:spcPts val="1633"/>
              </a:lnSpc>
              <a:spcBef>
                <a:spcPts val="9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readersꢀandꢀfollowers,ꢀandꢀtheꢀconsistencyꢀandꢀfrequencyꢀofꢀnewꢀcontent.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3051" y="300408"/>
            <a:ext cx="994791" cy="314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966925"/>
                </a:solidFill>
                <a:latin typeface="BVPKUH+EBGaramond-Bold"/>
                <a:cs typeface="BVPKUH+EBGaramond-Bold"/>
              </a:rPr>
              <a:t>Purpose: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051" y="842414"/>
            <a:ext cx="8756316" cy="6851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b="1">
                <a:solidFill>
                  <a:srgbClr val="000000"/>
                </a:solidFill>
                <a:latin typeface="BVPKUH+EBGaramond-Bold"/>
                <a:cs typeface="BVPKUH+EBGaramond-Bold"/>
              </a:rPr>
              <a:t>1.</a:t>
            </a:r>
            <a:r>
              <a:rPr dirty="0" sz="1400" b="1">
                <a:solidFill>
                  <a:srgbClr val="000000"/>
                </a:solidFill>
                <a:latin typeface="BVPKUH+EBGaramond-Bold"/>
                <a:cs typeface="BVPKUH+EBGaramond-Bold"/>
              </a:rPr>
              <a:t>Buildingꢀanꢀonlineꢀpresence</a:t>
            </a: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:ꢀBloggingꢀcanꢀhelpꢀindividualsꢀorꢀbusinessesꢀbuildꢀtheirꢀonlineꢀpresenceꢀandꢀestablishꢀ</a:t>
            </a:r>
          </a:p>
          <a:p>
            <a:pPr marL="0" marR="0">
              <a:lnSpc>
                <a:spcPts val="1633"/>
              </a:lnSpc>
              <a:spcBef>
                <a:spcPts val="31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themselvesꢀasꢀexpertsꢀorꢀthoughtꢀleadersꢀinꢀtheirꢀrespectiveꢀfields.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BVPKUH+EBGaramond-Bold"/>
                <a:cs typeface="BVPKUH+EBGaramond-Bold"/>
              </a:rPr>
              <a:t>2.Marketingꢀandꢀpromotingꢀproductsꢀorꢀservices:ꢀ</a:t>
            </a: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Bloggingꢀcanꢀbeꢀusedꢀasꢀaꢀmarketingꢀtoolꢀtoꢀpromoteꢀproductsꢀorꢀservices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3051" y="1495378"/>
            <a:ext cx="1712417" cy="2455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toꢀpotentialꢀcustomers.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3051" y="1701626"/>
            <a:ext cx="8753117" cy="6794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BVPKUH+EBGaramond-Bold"/>
                <a:cs typeface="BVPKUH+EBGaramond-Bold"/>
              </a:rPr>
              <a:t>3.Creatingꢀaꢀcommunity:</a:t>
            </a: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ꢀBloggingꢀcanꢀcreateꢀaꢀcommunityꢀofꢀlike-mindedꢀpeopleꢀwhoꢀshareꢀsimilarꢀinterestsꢀandꢀcanꢀinteract</a:t>
            </a:r>
          </a:p>
          <a:p>
            <a:pPr marL="0" marR="0">
              <a:lnSpc>
                <a:spcPts val="1633"/>
              </a:lnSpc>
              <a:spcBef>
                <a:spcPts val="9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withꢀeachꢀotherꢀthroughꢀcommentsꢀandꢀsocialꢀmedia.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BVPKUH+EBGaramond-Bold"/>
                <a:cs typeface="BVPKUH+EBGaramond-Bold"/>
              </a:rPr>
              <a:t>4.Generatingꢀrevenue</a:t>
            </a: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:ꢀBloggingꢀcanꢀbeꢀaꢀsourceꢀofꢀincomeꢀthroughꢀadvertising,ꢀsponsorships,ꢀorꢀsellingꢀproductsꢀorꢀservices.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3052" y="2684508"/>
            <a:ext cx="2744418" cy="314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966925"/>
                </a:solidFill>
                <a:latin typeface="BVPKUH+EBGaramond-Bold"/>
                <a:cs typeface="BVPKUH+EBGaramond-Bold"/>
              </a:rPr>
              <a:t>FunctionalꢀRequirements:</a:t>
            </a:r>
            <a:r>
              <a:rPr dirty="0" sz="1400" b="1">
                <a:solidFill>
                  <a:srgbClr val="966925"/>
                </a:solidFill>
                <a:latin typeface="BVPKUH+EBGaramond-Bold"/>
                <a:cs typeface="BVPKUH+EBGaramond-Bold"/>
              </a:rPr>
              <a:t>ꢀꢀ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3053" y="3053086"/>
            <a:ext cx="1855190" cy="2527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1.</a:t>
            </a:r>
            <a:r>
              <a:rPr dirty="0" sz="1400" b="1">
                <a:solidFill>
                  <a:srgbClr val="000000"/>
                </a:solidFill>
                <a:latin typeface="BVPKUH+EBGaramond-Bold"/>
                <a:cs typeface="BVPKUH+EBGaramond-Bold"/>
              </a:rPr>
              <a:t>UserꢀAuthentication</a:t>
            </a: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3053" y="3273558"/>
            <a:ext cx="8523399" cy="13123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ꢀꢀꢀꢀꢀꢀꢀꢀꢀꢀꢀꢀꢀꢀꢀꢀꢀꢀꢀꢀꢀꢀꢀꢀꢀꢀTheꢀwebsiteꢀshallꢀrequireꢀusersꢀtoꢀauthenticateꢀbeforeꢀtheyꢀcanꢀperformꢀanyꢀactionsꢀonꢀtheꢀsiteꢀsuchꢀasꢀcreatingꢀ</a:t>
            </a:r>
          </a:p>
          <a:p>
            <a:pPr marL="0" marR="0">
              <a:lnSpc>
                <a:spcPts val="1633"/>
              </a:lnSpc>
              <a:spcBef>
                <a:spcPts val="9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orꢀcommentingꢀonꢀposts.ꢀ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2.ꢀ</a:t>
            </a:r>
            <a:r>
              <a:rPr dirty="0" sz="1400" b="1">
                <a:solidFill>
                  <a:srgbClr val="000000"/>
                </a:solidFill>
                <a:latin typeface="BVPKUH+EBGaramond-Bold"/>
                <a:cs typeface="BVPKUH+EBGaramond-Bold"/>
              </a:rPr>
              <a:t>UserꢀRegistration</a:t>
            </a: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:</a:t>
            </a:r>
          </a:p>
          <a:p>
            <a:pPr marL="0" marR="0">
              <a:lnSpc>
                <a:spcPts val="1633"/>
              </a:lnSpc>
              <a:spcBef>
                <a:spcPts val="9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ꢀꢀꢀꢀꢀꢀꢀꢀꢀꢀꢀꢀꢀꢀꢀꢀꢀꢀꢀꢀꢀꢀꢀꢀꢀꢀTheꢀwebsiteꢀshallꢀallowꢀnewꢀusersꢀtoꢀregisterꢀandꢀcreateꢀanꢀaccount.ꢀTheꢀregistrationꢀprocessꢀshallꢀrequireꢀtheꢀ</a:t>
            </a:r>
          </a:p>
          <a:p>
            <a:pPr marL="0" marR="0">
              <a:lnSpc>
                <a:spcPts val="1633"/>
              </a:lnSpc>
              <a:spcBef>
                <a:spcPts val="9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userꢀtoꢀprovideꢀtheirꢀname,ꢀemailꢀaddress,ꢀandꢀpassword.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3.ꢀ</a:t>
            </a:r>
            <a:r>
              <a:rPr dirty="0" sz="1400" b="1">
                <a:solidFill>
                  <a:srgbClr val="000000"/>
                </a:solidFill>
                <a:latin typeface="BVPKUH+EBGaramond-Bold"/>
                <a:cs typeface="BVPKUH+EBGaramond-Bold"/>
              </a:rPr>
              <a:t>UserꢀProfile</a:t>
            </a: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93053" y="4553718"/>
            <a:ext cx="8452634" cy="4589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ꢀꢀꢀꢀꢀꢀꢀꢀꢀꢀꢀꢀꢀꢀꢀꢀꢀꢀꢀꢀꢀꢀꢀꢀꢀꢀTheꢀwebsiteꢀshallꢀallowꢀusersꢀtoꢀcreateꢀaꢀprofileꢀwithꢀtheirꢀpersonalꢀinformationꢀsuchꢀasꢀname,ꢀprofileꢀpicture,ꢀ</a:t>
            </a:r>
          </a:p>
          <a:p>
            <a:pPr marL="0" marR="0">
              <a:lnSpc>
                <a:spcPts val="1633"/>
              </a:lnSpc>
              <a:spcBef>
                <a:spcPts val="9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andꢀbiography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4196" y="391639"/>
            <a:ext cx="1402894" cy="2527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SEKTJ+ArialMT"/>
                <a:cs typeface="SSEKTJ+ArialMT"/>
              </a:rPr>
              <a:t>4</a:t>
            </a: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.ꢀ</a:t>
            </a:r>
            <a:r>
              <a:rPr dirty="0" sz="1400" b="1">
                <a:solidFill>
                  <a:srgbClr val="000000"/>
                </a:solidFill>
                <a:latin typeface="BVPKUH+EBGaramond-Bold"/>
                <a:cs typeface="BVPKUH+EBGaramond-Bold"/>
              </a:rPr>
              <a:t>PostꢀCreation</a:t>
            </a: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4196" y="612111"/>
            <a:ext cx="7135846" cy="2455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ꢀꢀꢀꢀꢀꢀꢀꢀꢀꢀꢀTheꢀwebsiteꢀshallꢀallowꢀusersꢀtoꢀcreateꢀnewꢀposts.ꢀPostsꢀshallꢀhaveꢀaꢀtitle,ꢀbody,ꢀandꢀassociatedꢀtags.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4196" y="1031719"/>
            <a:ext cx="4078934" cy="4660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5.</a:t>
            </a:r>
            <a:r>
              <a:rPr dirty="0" sz="1400" b="1">
                <a:solidFill>
                  <a:srgbClr val="000000"/>
                </a:solidFill>
                <a:latin typeface="BVPKUH+EBGaramond-Bold"/>
                <a:cs typeface="BVPKUH+EBGaramond-Bold"/>
              </a:rPr>
              <a:t>PostꢀEditing</a:t>
            </a: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:</a:t>
            </a:r>
          </a:p>
          <a:p>
            <a:pPr marL="0" marR="0">
              <a:lnSpc>
                <a:spcPts val="1633"/>
              </a:lnSpc>
              <a:spcBef>
                <a:spcPts val="9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ꢀꢀꢀꢀꢀꢀꢀꢀꢀꢀꢀTheꢀwebsiteꢀshallꢀallowꢀusersꢀtoꢀeditꢀtheirꢀownꢀposts.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4196" y="1671799"/>
            <a:ext cx="4216729" cy="4660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6.ꢀ</a:t>
            </a:r>
            <a:r>
              <a:rPr dirty="0" sz="1400" b="1">
                <a:solidFill>
                  <a:srgbClr val="000000"/>
                </a:solidFill>
                <a:latin typeface="BVPKUH+EBGaramond-Bold"/>
                <a:cs typeface="BVPKUH+EBGaramond-Bold"/>
              </a:rPr>
              <a:t>PostꢀDeletion</a:t>
            </a:r>
          </a:p>
          <a:p>
            <a:pPr marL="0" marR="0">
              <a:lnSpc>
                <a:spcPts val="1633"/>
              </a:lnSpc>
              <a:spcBef>
                <a:spcPts val="9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ꢀꢀꢀꢀꢀꢀꢀꢀꢀꢀꢀTheꢀwebsiteꢀshallꢀallowꢀusersꢀtoꢀdeleteꢀtheirꢀownꢀposts.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4196" y="2311879"/>
            <a:ext cx="1456385" cy="2527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7.ꢀ</a:t>
            </a:r>
            <a:r>
              <a:rPr dirty="0" sz="1400" b="1">
                <a:solidFill>
                  <a:srgbClr val="000000"/>
                </a:solidFill>
                <a:latin typeface="BVPKUH+EBGaramond-Bold"/>
                <a:cs typeface="BVPKUH+EBGaramond-Bold"/>
              </a:rPr>
              <a:t>PostꢀSearching</a:t>
            </a: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4196" y="2532351"/>
            <a:ext cx="8044582" cy="4589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ꢀꢀꢀꢀꢀꢀꢀꢀꢀꢀꢀTheꢀwebsiteꢀshallꢀallowꢀusersꢀtoꢀsearchꢀforꢀpostsꢀbyꢀtitle,ꢀauthor,ꢀorꢀCommentꢀCreation.Theꢀwebsiteꢀshallꢀallowꢀ</a:t>
            </a:r>
          </a:p>
          <a:p>
            <a:pPr marL="0" marR="0">
              <a:lnSpc>
                <a:spcPts val="1633"/>
              </a:lnSpc>
              <a:spcBef>
                <a:spcPts val="9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usersꢀtoꢀcreateꢀcommentsꢀonꢀposts.ꢀ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4196" y="3165320"/>
            <a:ext cx="1304035" cy="2527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8</a:t>
            </a:r>
            <a:r>
              <a:rPr dirty="0" sz="1400" b="1">
                <a:solidFill>
                  <a:srgbClr val="000000"/>
                </a:solidFill>
                <a:latin typeface="BVPKUH+EBGaramond-Bold"/>
                <a:cs typeface="BVPKUH+EBGaramond-Bold"/>
              </a:rPr>
              <a:t>.ꢀPostꢀSorting: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4196" y="3385791"/>
            <a:ext cx="5383984" cy="2455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ꢀꢀꢀꢀꢀꢀꢀꢀꢀꢀꢀTheꢀwebsiteꢀshallꢀallowꢀusersꢀtoꢀsortꢀpostsꢀbyꢀdate,ꢀpopularity,ꢀorꢀauthor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54196" y="3805399"/>
            <a:ext cx="1776468" cy="252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9.</a:t>
            </a:r>
            <a:r>
              <a:rPr dirty="0" sz="1400" b="1">
                <a:solidFill>
                  <a:srgbClr val="000000"/>
                </a:solidFill>
                <a:latin typeface="BVPKUH+EBGaramond-Bold"/>
                <a:cs typeface="BVPKUH+EBGaramond-Bold"/>
              </a:rPr>
              <a:t>CommentꢀCreation: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54196" y="4018760"/>
            <a:ext cx="7927055" cy="2527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BVPKUH+EBGaramond-Bold"/>
                <a:cs typeface="BVPKUH+EBGaramond-Bold"/>
              </a:rPr>
              <a:t>ꢀꢀꢀꢀꢀꢀꢀꢀꢀ</a:t>
            </a: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ꢀTheꢀwebsiteꢀshallꢀallowꢀusersꢀtoꢀcreateꢀcommentsꢀonꢀposts.ꢀCommentsꢀshallꢀhaveꢀaꢀbodyꢀandꢀassociatedꢀuser.ꢀꢀ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54196" y="4239232"/>
            <a:ext cx="187960" cy="2455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ꢀ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54196" y="4445480"/>
            <a:ext cx="1797913" cy="2527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10.ꢀ</a:t>
            </a:r>
            <a:r>
              <a:rPr dirty="0" sz="1400" b="1">
                <a:solidFill>
                  <a:srgbClr val="000000"/>
                </a:solidFill>
                <a:latin typeface="BVPKUH+EBGaramond-Bold"/>
                <a:cs typeface="BVPKUH+EBGaramond-Bold"/>
              </a:rPr>
              <a:t>CommentꢀEditing: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54196" y="4665953"/>
            <a:ext cx="4441468" cy="2455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ꢀꢀꢀꢀꢀꢀꢀꢀꢀꢀꢀTheꢀwebsiteꢀshallꢀallowꢀusersꢀtoꢀeditꢀtheirꢀownꢀcomments.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05790" y="391638"/>
            <a:ext cx="4650383" cy="4660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SEKTJ+ArialMT"/>
                <a:cs typeface="SSEKTJ+ArialMT"/>
              </a:rPr>
              <a:t>11</a:t>
            </a: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.ꢀ</a:t>
            </a:r>
            <a:r>
              <a:rPr dirty="0" sz="1400" b="1">
                <a:solidFill>
                  <a:srgbClr val="000000"/>
                </a:solidFill>
                <a:latin typeface="BVPKUH+EBGaramond-Bold"/>
                <a:cs typeface="BVPKUH+EBGaramond-Bold"/>
              </a:rPr>
              <a:t>CommentꢀDeletion:</a:t>
            </a:r>
          </a:p>
          <a:p>
            <a:pPr marL="0" marR="0">
              <a:lnSpc>
                <a:spcPts val="1633"/>
              </a:lnSpc>
              <a:spcBef>
                <a:spcPts val="9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ꢀꢀꢀꢀꢀꢀꢀꢀꢀꢀꢀꢀꢀTheꢀwebsiteꢀshallꢀallowꢀusersꢀtoꢀdeleteꢀtheirꢀownꢀcomments.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5790" y="1031718"/>
            <a:ext cx="1589532" cy="2527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12.ꢀ</a:t>
            </a:r>
            <a:r>
              <a:rPr dirty="0" sz="1400" b="1">
                <a:solidFill>
                  <a:srgbClr val="000000"/>
                </a:solidFill>
                <a:latin typeface="BVPKUH+EBGaramond-Bold"/>
                <a:cs typeface="BVPKUH+EBGaramond-Bold"/>
              </a:rPr>
              <a:t>UserꢀFollowing: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5790" y="1252190"/>
            <a:ext cx="6223022" cy="2455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ꢀꢀꢀꢀꢀꢀꢀꢀꢀꢀꢀꢀꢀTheꢀwebsiteꢀshallꢀallowꢀusersꢀtoꢀfollowꢀotherꢀusersꢀtoꢀreceiveꢀupdatesꢀonꢀtheirꢀposts.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5790" y="1671798"/>
            <a:ext cx="4706034" cy="4660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13</a:t>
            </a:r>
            <a:r>
              <a:rPr dirty="0" sz="1400" b="1">
                <a:solidFill>
                  <a:srgbClr val="000000"/>
                </a:solidFill>
                <a:latin typeface="BVPKUH+EBGaramond-Bold"/>
                <a:cs typeface="BVPKUH+EBGaramond-Bold"/>
              </a:rPr>
              <a:t>.ꢀUserꢀMessaging:</a:t>
            </a:r>
          </a:p>
          <a:p>
            <a:pPr marL="0" marR="0">
              <a:lnSpc>
                <a:spcPts val="1633"/>
              </a:lnSpc>
              <a:spcBef>
                <a:spcPts val="9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ꢀꢀꢀꢀꢀꢀꢀꢀꢀꢀꢀꢀꢀTheꢀwebsiteꢀshallꢀallowꢀusersꢀtoꢀsendꢀmessagesꢀtoꢀotherꢀusers.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5790" y="2311878"/>
            <a:ext cx="5240471" cy="4660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14.ꢀ</a:t>
            </a:r>
            <a:r>
              <a:rPr dirty="0" sz="1400" b="1">
                <a:solidFill>
                  <a:srgbClr val="000000"/>
                </a:solidFill>
                <a:latin typeface="BVPKUH+EBGaramond-Bold"/>
                <a:cs typeface="BVPKUH+EBGaramond-Bold"/>
              </a:rPr>
              <a:t>UserꢀNotifications:</a:t>
            </a:r>
          </a:p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ꢀꢀꢀꢀꢀꢀꢀꢀꢀꢀꢀꢀꢀTheꢀwebsiteꢀshallꢀnotifyꢀusersꢀofꢀnewꢀcomments,ꢀlikes,ꢀandꢀmessages</a:t>
            </a:r>
            <a:r>
              <a:rPr dirty="0" sz="1400">
                <a:solidFill>
                  <a:srgbClr val="000000"/>
                </a:solidFill>
                <a:latin typeface="SSEKTJ+ArialMT"/>
                <a:cs typeface="SSEKTJ+ArialMT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5789" y="3125372"/>
            <a:ext cx="4942111" cy="73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966925"/>
                </a:solidFill>
                <a:latin typeface="BVPKUH+EBGaramond-Bold"/>
                <a:cs typeface="BVPKUH+EBGaramond-Bold"/>
              </a:rPr>
              <a:t>Non-FunctionalꢀRequirements:</a:t>
            </a:r>
          </a:p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1.ꢀ</a:t>
            </a:r>
            <a:r>
              <a:rPr dirty="0" sz="1400" b="1">
                <a:solidFill>
                  <a:srgbClr val="000000"/>
                </a:solidFill>
                <a:latin typeface="BVPKUH+EBGaramond-Bold"/>
                <a:cs typeface="BVPKUH+EBGaramond-Bold"/>
              </a:rPr>
              <a:t>Performance: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BVPKUH+EBGaramond-Bold"/>
                <a:cs typeface="BVPKUH+EBGaramond-Bold"/>
              </a:rPr>
              <a:t>ꢀꢀꢀꢀꢀꢀꢀꢀꢀꢀꢀ</a:t>
            </a: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Theꢀwebsiteꢀshallꢀloadꢀquicklyꢀandꢀbeꢀresponsiveꢀtoꢀuserꢀactions.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5789" y="4038910"/>
            <a:ext cx="975741" cy="252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2.ꢀ</a:t>
            </a:r>
            <a:r>
              <a:rPr dirty="0" sz="1400" b="1">
                <a:solidFill>
                  <a:srgbClr val="000000"/>
                </a:solidFill>
                <a:latin typeface="BVPKUH+EBGaramond-Bold"/>
                <a:cs typeface="BVPKUH+EBGaramond-Bold"/>
              </a:rPr>
              <a:t>Security: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05789" y="4252270"/>
            <a:ext cx="3940921" cy="252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BVPKUH+EBGaramond-Bold"/>
                <a:cs typeface="BVPKUH+EBGaramond-Bold"/>
              </a:rPr>
              <a:t>ꢀꢀꢀꢀꢀꢀꢀꢀꢀꢀꢀ</a:t>
            </a: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Theꢀwebsiteꢀshallꢀbeꢀsecureꢀandꢀprotectꢀuserꢀdata.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86740" y="400360"/>
            <a:ext cx="4855031" cy="4660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3</a:t>
            </a:r>
            <a:r>
              <a:rPr dirty="0" sz="1400" b="1">
                <a:solidFill>
                  <a:srgbClr val="000000"/>
                </a:solidFill>
                <a:latin typeface="BVPKUH+EBGaramond-Bold"/>
                <a:cs typeface="BVPKUH+EBGaramond-Bold"/>
              </a:rPr>
              <a:t>.ꢀCompatibility:</a:t>
            </a:r>
          </a:p>
          <a:p>
            <a:pPr marL="0" marR="0">
              <a:lnSpc>
                <a:spcPts val="1633"/>
              </a:lnSpc>
              <a:spcBef>
                <a:spcPts val="9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ꢀꢀꢀꢀꢀꢀꢀꢀꢀꢀꢀꢀTheꢀwebsiteꢀshallꢀbeꢀcompatibleꢀwithꢀallꢀmodernꢀwebꢀbrowsers.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6740" y="1040440"/>
            <a:ext cx="4309897" cy="4660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4.ꢀ</a:t>
            </a:r>
            <a:r>
              <a:rPr dirty="0" sz="1400" b="1">
                <a:solidFill>
                  <a:srgbClr val="000000"/>
                </a:solidFill>
                <a:latin typeface="BVPKUH+EBGaramond-Bold"/>
                <a:cs typeface="BVPKUH+EBGaramond-Bold"/>
              </a:rPr>
              <a:t>Accessibility:</a:t>
            </a:r>
          </a:p>
          <a:p>
            <a:pPr marL="0" marR="0">
              <a:lnSpc>
                <a:spcPts val="1633"/>
              </a:lnSpc>
              <a:spcBef>
                <a:spcPts val="9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ꢀꢀꢀꢀꢀꢀꢀꢀꢀꢀꢀꢀTheꢀwebsiteꢀshallꢀbeꢀaccessibleꢀtoꢀusersꢀwithꢀdisabilities.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6740" y="1680520"/>
            <a:ext cx="3658053" cy="4660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5.ꢀ</a:t>
            </a:r>
            <a:r>
              <a:rPr dirty="0" sz="1400" b="1">
                <a:solidFill>
                  <a:srgbClr val="000000"/>
                </a:solidFill>
                <a:latin typeface="BVPKUH+EBGaramond-Bold"/>
                <a:cs typeface="BVPKUH+EBGaramond-Bold"/>
              </a:rPr>
              <a:t>Usability:</a:t>
            </a:r>
          </a:p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ꢀꢀꢀꢀꢀꢀꢀꢀꢀꢀꢀꢀꢀTheꢀwebsiteꢀshallꢀbeꢀeasyꢀtoꢀuseꢀandꢀnavigate</a:t>
            </a:r>
            <a:r>
              <a:rPr dirty="0" sz="1400">
                <a:solidFill>
                  <a:srgbClr val="000000"/>
                </a:solidFill>
                <a:latin typeface="SSEKTJ+ArialMT"/>
                <a:cs typeface="SSEKTJ+ArialMT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0865" y="2465657"/>
            <a:ext cx="2068982" cy="314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966925"/>
                </a:solidFill>
                <a:latin typeface="BVPKUH+EBGaramond-Bold"/>
                <a:cs typeface="BVPKUH+EBGaramond-Bold"/>
              </a:rPr>
              <a:t>DesignꢀConstraints: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0865" y="3013434"/>
            <a:ext cx="1904085" cy="2527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BVPKUH+EBGaramond-Bold"/>
                <a:cs typeface="BVPKUH+EBGaramond-Bold"/>
              </a:rPr>
              <a:t>1.Userꢀinterfaceꢀdesign: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70865" y="3226794"/>
            <a:ext cx="7814824" cy="4660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BVPKUH+EBGaramond-Bold"/>
                <a:cs typeface="BVPKUH+EBGaramond-Bold"/>
              </a:rPr>
              <a:t>ꢀꢀꢀꢀꢀꢀꢀꢀꢀꢀꢀ</a:t>
            </a: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Theꢀblogꢀwebsiteꢀmustꢀhaveꢀaꢀuser-friendlyꢀandꢀresponsiveꢀuserꢀinterfaceꢀdesignꢀthatꢀisꢀeasyꢀtoꢀnavigateꢀandꢀ</a:t>
            </a:r>
          </a:p>
          <a:p>
            <a:pPr marL="0" marR="0">
              <a:lnSpc>
                <a:spcPts val="1633"/>
              </a:lnSpc>
              <a:spcBef>
                <a:spcPts val="9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visuallyꢀappealingꢀtoꢀusers.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70865" y="3866874"/>
            <a:ext cx="8169000" cy="6794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BVPKUH+EBGaramond-Bold"/>
                <a:cs typeface="BVPKUH+EBGaramond-Bold"/>
              </a:rPr>
              <a:t>2.Contentꢀmanagementꢀsystem:ꢀ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BVPKUH+EBGaramond-Bold"/>
                <a:cs typeface="BVPKUH+EBGaramond-Bold"/>
              </a:rPr>
              <a:t>ꢀꢀꢀꢀꢀꢀꢀꢀꢀꢀꢀ</a:t>
            </a: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Theꢀwebsiteꢀmustꢀhaveꢀaꢀcontentꢀmanagementꢀsystemꢀ(CMS)ꢀthatꢀallowsꢀusersꢀtoꢀeasilyꢀcreate,ꢀedit,ꢀandꢀpublishꢀ</a:t>
            </a:r>
          </a:p>
          <a:p>
            <a:pPr marL="0" marR="0">
              <a:lnSpc>
                <a:spcPts val="1633"/>
              </a:lnSpc>
              <a:spcBef>
                <a:spcPts val="4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blogꢀpostsꢀandꢀpages.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25490" y="360146"/>
            <a:ext cx="1111986" cy="2527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BVPKUH+EBGaramond-Bold"/>
                <a:cs typeface="BVPKUH+EBGaramond-Bold"/>
              </a:rPr>
              <a:t>3.Scalability: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5490" y="580618"/>
            <a:ext cx="8126017" cy="4589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ꢀꢀꢀꢀꢀꢀꢀꢀꢀꢀTheꢀwebsiteꢀmustꢀbeꢀdesignedꢀtoꢀhandleꢀhighꢀtrafficꢀloadsꢀandꢀaccommodateꢀfutureꢀgrowthꢀinꢀtermsꢀofꢀusersꢀandꢀ</a:t>
            </a:r>
          </a:p>
          <a:p>
            <a:pPr marL="0" marR="0">
              <a:lnSpc>
                <a:spcPts val="1633"/>
              </a:lnSpc>
              <a:spcBef>
                <a:spcPts val="9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content.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5490" y="1213586"/>
            <a:ext cx="993927" cy="2527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BVPKUH+EBGaramond-Bold"/>
                <a:cs typeface="BVPKUH+EBGaramond-Bold"/>
              </a:rPr>
              <a:t>4.Security:ꢀ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5490" y="1434058"/>
            <a:ext cx="8313239" cy="4589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ꢀꢀꢀꢀꢀꢀꢀꢀꢀꢀꢀTheꢀwebsiteꢀmustꢀbeꢀsecure,ꢀwithꢀfeaturesꢀsuchꢀasꢀSSLꢀencryption,ꢀstrongꢀpasswordꢀpolicies,ꢀandꢀprotectionꢀagainstꢀ</a:t>
            </a:r>
          </a:p>
          <a:p>
            <a:pPr marL="0" marR="0">
              <a:lnSpc>
                <a:spcPts val="1633"/>
              </a:lnSpc>
              <a:spcBef>
                <a:spcPts val="9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commonꢀvulnerabilitiesꢀlikeꢀSQLꢀinjectionꢀattacks.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5490" y="2067026"/>
            <a:ext cx="1398600" cy="2527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BVPKUH+EBGaramond-Bold"/>
                <a:cs typeface="BVPKUH+EBGaramond-Bold"/>
              </a:rPr>
              <a:t>5.Compatibility: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5490" y="2287498"/>
            <a:ext cx="7343873" cy="2455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ꢀꢀꢀꢀꢀꢀꢀꢀꢀꢀꢀTheꢀwebsiteꢀmustꢀbeꢀcompatibleꢀwithꢀaꢀrangeꢀofꢀdevicesꢀandꢀwebꢀbrowsers,ꢀincludingꢀmobileꢀdevices.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5490" y="2707106"/>
            <a:ext cx="7989644" cy="6794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BVPKUH+EBGaramond-Bold"/>
                <a:cs typeface="BVPKUH+EBGaramond-Bold"/>
              </a:rPr>
              <a:t>6.Searchꢀengineꢀoptimizationꢀ(SEO):</a:t>
            </a:r>
          </a:p>
          <a:p>
            <a:pPr marL="0" marR="0">
              <a:lnSpc>
                <a:spcPts val="1633"/>
              </a:lnSpc>
              <a:spcBef>
                <a:spcPts val="9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ꢀꢀꢀꢀꢀꢀꢀꢀꢀꢀTheꢀwebsiteꢀmustꢀbeꢀoptimizedꢀforꢀsearchꢀengines,ꢀwithꢀfeaturesꢀsuchꢀasꢀmetaꢀtags,ꢀsitemaps,ꢀandꢀsearchꢀengine-</a:t>
            </a:r>
          </a:p>
          <a:p>
            <a:pPr marL="0" marR="0">
              <a:lnSpc>
                <a:spcPts val="1633"/>
              </a:lnSpc>
              <a:spcBef>
                <a:spcPts val="4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friendlyꢀURLs.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25490" y="3560546"/>
            <a:ext cx="1308988" cy="252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BVPKUH+EBGaramond-Bold"/>
                <a:cs typeface="BVPKUH+EBGaramond-Bold"/>
              </a:rPr>
              <a:t>7.Accessibility:</a:t>
            </a: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ꢀ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25490" y="3781018"/>
            <a:ext cx="8071608" cy="4589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ꢀꢀꢀꢀꢀꢀꢀꢀꢀꢀTheꢀwebsiteꢀmustꢀbeꢀdesignedꢀtoꢀbeꢀaccessibleꢀtoꢀusersꢀwithꢀdisabilities,ꢀfollowingꢀaccessibilityꢀguidelinesꢀsuchꢀasꢀ</a:t>
            </a:r>
          </a:p>
          <a:p>
            <a:pPr marL="0" marR="0">
              <a:lnSpc>
                <a:spcPts val="1633"/>
              </a:lnSpc>
              <a:spcBef>
                <a:spcPts val="9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WCAGꢀ2.0.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5490" y="4413987"/>
            <a:ext cx="1328013" cy="252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BVPKUH+EBGaramond-Bold"/>
                <a:cs typeface="BVPKUH+EBGaramond-Bold"/>
              </a:rPr>
              <a:t>8.Performance:</a:t>
            </a: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ꢀ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25490" y="4634459"/>
            <a:ext cx="8122460" cy="4589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ꢀꢀꢀꢀꢀꢀꢀꢀꢀꢀTheꢀwebsiteꢀmustꢀbeꢀoptimizedꢀforꢀfastꢀpageꢀloadꢀtimes,ꢀwithꢀfeaturesꢀsuchꢀasꢀcaching,ꢀcontentꢀdeliveryꢀnetworksꢀ</a:t>
            </a:r>
          </a:p>
          <a:p>
            <a:pPr marL="0" marR="0">
              <a:lnSpc>
                <a:spcPts val="1633"/>
              </a:lnSpc>
              <a:spcBef>
                <a:spcPts val="9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OCUALM+EBGaramond-Regular"/>
                <a:cs typeface="OCUALM+EBGaramond-Regular"/>
              </a:rPr>
              <a:t>(CDNs),ꢀandꢀoptimizedꢀimages.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2023-04-28T00:31:43-05:00</dcterms:modified>
</cp:coreProperties>
</file>