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7A5-8F93-49F2-95F8-CDE0AAB5E18F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118-6275-4CA4-888C-0955714A20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62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7A5-8F93-49F2-95F8-CDE0AAB5E18F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118-6275-4CA4-888C-0955714A20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615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7A5-8F93-49F2-95F8-CDE0AAB5E18F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118-6275-4CA4-888C-0955714A20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00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7A5-8F93-49F2-95F8-CDE0AAB5E18F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118-6275-4CA4-888C-0955714A20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99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7A5-8F93-49F2-95F8-CDE0AAB5E18F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118-6275-4CA4-888C-0955714A20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64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7A5-8F93-49F2-95F8-CDE0AAB5E18F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118-6275-4CA4-888C-0955714A20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58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7A5-8F93-49F2-95F8-CDE0AAB5E18F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118-6275-4CA4-888C-0955714A20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6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7A5-8F93-49F2-95F8-CDE0AAB5E18F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118-6275-4CA4-888C-0955714A20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880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7A5-8F93-49F2-95F8-CDE0AAB5E18F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118-6275-4CA4-888C-0955714A20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7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7A5-8F93-49F2-95F8-CDE0AAB5E18F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118-6275-4CA4-888C-0955714A20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56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7A5-8F93-49F2-95F8-CDE0AAB5E18F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118-6275-4CA4-888C-0955714A20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865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57A5-8F93-49F2-95F8-CDE0AAB5E18F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0118-6275-4CA4-888C-0955714A20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7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Patient Analysis: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Cost of Care Prediction</a:t>
            </a:r>
            <a:endParaRPr lang="en-S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Cathey</a:t>
            </a:r>
            <a:r>
              <a:rPr lang="en-US" dirty="0" smtClean="0"/>
              <a:t> Wang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07/02/2018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9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Task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6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Available Data:</a:t>
            </a:r>
          </a:p>
          <a:p>
            <a:pPr lvl="1"/>
            <a:r>
              <a:rPr lang="en-US" sz="2000" dirty="0" err="1" smtClean="0">
                <a:solidFill>
                  <a:srgbClr val="0070C0"/>
                </a:solidFill>
              </a:rPr>
              <a:t>Bill_id</a:t>
            </a:r>
            <a:r>
              <a:rPr lang="en-US" sz="2000" dirty="0" smtClean="0">
                <a:solidFill>
                  <a:srgbClr val="0070C0"/>
                </a:solidFill>
              </a:rPr>
              <a:t> &amp; </a:t>
            </a:r>
            <a:r>
              <a:rPr lang="en-US" sz="2000" dirty="0" err="1" smtClean="0">
                <a:solidFill>
                  <a:srgbClr val="0070C0"/>
                </a:solidFill>
              </a:rPr>
              <a:t>Bill_amount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en-US" sz="2000" dirty="0" smtClean="0"/>
              <a:t>costs related to each hospitalization event</a:t>
            </a:r>
          </a:p>
          <a:p>
            <a:pPr lvl="1"/>
            <a:r>
              <a:rPr lang="en-US" sz="2000" dirty="0" err="1" smtClean="0">
                <a:solidFill>
                  <a:srgbClr val="0070C0"/>
                </a:solidFill>
              </a:rPr>
              <a:t>Clinical_data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en-US" sz="2000" dirty="0" smtClean="0"/>
              <a:t>weight, height, medical history, medications, symptoms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Demographics: </a:t>
            </a:r>
            <a:r>
              <a:rPr lang="en-US" sz="2000" dirty="0" smtClean="0"/>
              <a:t>gender, age, race, residence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Join charts to connect a patient’s information to total cost:</a:t>
            </a:r>
            <a:endParaRPr lang="en-US" sz="2400" dirty="0"/>
          </a:p>
          <a:p>
            <a:pPr lvl="1"/>
            <a:r>
              <a:rPr lang="en-US" sz="2000" dirty="0" smtClean="0"/>
              <a:t>3000 patients, 3400 visits, 13600 bills</a:t>
            </a:r>
          </a:p>
          <a:p>
            <a:pPr lvl="1"/>
            <a:r>
              <a:rPr lang="en-US" sz="2000" dirty="0" smtClean="0"/>
              <a:t>For each visit, find patient info in demographics, find all corresponding bills in </a:t>
            </a:r>
            <a:r>
              <a:rPr lang="en-US" sz="2000" dirty="0" err="1" smtClean="0"/>
              <a:t>bill_id</a:t>
            </a:r>
            <a:r>
              <a:rPr lang="en-US" sz="2000" dirty="0" smtClean="0"/>
              <a:t> &amp; </a:t>
            </a:r>
            <a:r>
              <a:rPr lang="en-US" sz="2000" dirty="0" err="1" smtClean="0"/>
              <a:t>bill_amount</a:t>
            </a:r>
            <a:r>
              <a:rPr lang="en-US" sz="2000" dirty="0" smtClean="0"/>
              <a:t>, sum the costs</a:t>
            </a:r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Regression Task:</a:t>
            </a:r>
          </a:p>
          <a:p>
            <a:pPr lvl="1"/>
            <a:r>
              <a:rPr lang="en-US" sz="2000" dirty="0" smtClean="0"/>
              <a:t>X: all information found in </a:t>
            </a:r>
            <a:r>
              <a:rPr lang="en-US" sz="2000" dirty="0" err="1" smtClean="0"/>
              <a:t>clinical_data</a:t>
            </a:r>
            <a:r>
              <a:rPr lang="en-US" sz="2000" dirty="0" smtClean="0"/>
              <a:t> &amp; demographics, added BMI</a:t>
            </a:r>
          </a:p>
          <a:p>
            <a:pPr lvl="1"/>
            <a:r>
              <a:rPr lang="en-US" sz="2000" dirty="0" smtClean="0"/>
              <a:t>Y: total cost</a:t>
            </a:r>
          </a:p>
        </p:txBody>
      </p:sp>
    </p:spTree>
    <p:extLst>
      <p:ext uri="{BB962C8B-B14F-4D97-AF65-F5344CB8AC3E}">
        <p14:creationId xmlns:p14="http://schemas.microsoft.com/office/powerpoint/2010/main" val="353591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Model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 X -&gt; 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Randomly select 90% for training, 10% for testing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Potential problems: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Relations might not be linear (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(x), log(x),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Total of 21 terms are discrete (2-4 classes), instead of continuous</a:t>
                </a:r>
              </a:p>
              <a:p>
                <a:pPr lvl="2"/>
                <a:r>
                  <a:rPr lang="en-US" dirty="0" smtClean="0"/>
                  <a:t>They give shifts, but might need change in coefficients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</a:t>
                </a:r>
                <a:r>
                  <a:rPr lang="en-US" dirty="0" smtClean="0"/>
                  <a:t>lass number (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0 for Indian, 1 for Chinese, 2 for Malay, 3 for other) were taken for race &amp; residence, not optimal for regression model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4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78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Model Results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488065"/>
              </p:ext>
            </p:extLst>
          </p:nvPr>
        </p:nvGraphicFramePr>
        <p:xfrm>
          <a:off x="838200" y="1651453"/>
          <a:ext cx="10515600" cy="3694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371"/>
                <a:gridCol w="3940629"/>
                <a:gridCol w="4800600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SG" dirty="0"/>
                    </a:p>
                  </a:txBody>
                  <a:tcPr/>
                </a:tc>
              </a:tr>
              <a:tr h="2582364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42545627.88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33848380.08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47" y="2118037"/>
            <a:ext cx="39814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97" y="2035628"/>
            <a:ext cx="3981033" cy="2603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5657" y="5683375"/>
            <a:ext cx="4690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shows linear relationship isn’t optimal.</a:t>
            </a:r>
          </a:p>
        </p:txBody>
      </p:sp>
    </p:spTree>
    <p:extLst>
      <p:ext uri="{BB962C8B-B14F-4D97-AF65-F5344CB8AC3E}">
        <p14:creationId xmlns:p14="http://schemas.microsoft.com/office/powerpoint/2010/main" val="89761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1</a:t>
            </a:r>
            <a:r>
              <a:rPr lang="en-US" baseline="30000" dirty="0" smtClean="0"/>
              <a:t>st</a:t>
            </a:r>
            <a:r>
              <a:rPr lang="en-US" dirty="0" smtClean="0"/>
              <a:t>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one-hot vectors instead of class numbers for race &amp; relations</a:t>
            </a:r>
          </a:p>
          <a:p>
            <a:pPr lvl="1"/>
            <a:r>
              <a:rPr lang="en-US" sz="2000" dirty="0" smtClean="0"/>
              <a:t>[1, 0, 0, 0] - Indian, [0, 1, 0, 0] - Chinese, [0, 0, 1, 0] - Malay, [0, 0, 0, 1] – other</a:t>
            </a:r>
          </a:p>
          <a:p>
            <a:pPr lvl="1"/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Map X to log(Y), then compare </a:t>
            </a:r>
            <a:r>
              <a:rPr lang="en-US" sz="2400" dirty="0" err="1" smtClean="0"/>
              <a:t>exp</a:t>
            </a:r>
            <a:r>
              <a:rPr lang="en-US" sz="2400" dirty="0" smtClean="0"/>
              <a:t>(</a:t>
            </a:r>
            <a:r>
              <a:rPr lang="en-US" sz="2400" dirty="0" err="1" smtClean="0"/>
              <a:t>WX+b</a:t>
            </a:r>
            <a:r>
              <a:rPr lang="en-US" sz="2400" dirty="0" smtClean="0"/>
              <a:t>) with truth</a:t>
            </a:r>
            <a:endParaRPr lang="en-S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591" y="3556269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 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7914"/>
            <a:ext cx="10515600" cy="7728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Linear regression to log(cost) works much better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Coefficients seem to diverge. There should be a binary class that needs to be trained separately</a:t>
            </a:r>
            <a:endParaRPr lang="en-SG" sz="20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748317"/>
              </p:ext>
            </p:extLst>
          </p:nvPr>
        </p:nvGraphicFramePr>
        <p:xfrm>
          <a:off x="838200" y="1651453"/>
          <a:ext cx="10515600" cy="3694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371"/>
                <a:gridCol w="3940629"/>
                <a:gridCol w="4800600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SG" dirty="0"/>
                    </a:p>
                  </a:txBody>
                  <a:tcPr/>
                </a:tc>
              </a:tr>
              <a:tr h="2582364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42545627.88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33848380.08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37" y="2055495"/>
            <a:ext cx="3912870" cy="259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99" y="2130107"/>
            <a:ext cx="3796030" cy="2445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21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Residence was the only separating term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385615"/>
              </p:ext>
            </p:extLst>
          </p:nvPr>
        </p:nvGraphicFramePr>
        <p:xfrm>
          <a:off x="838200" y="1690687"/>
          <a:ext cx="10515600" cy="4811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029"/>
                <a:gridCol w="3287485"/>
                <a:gridCol w="3091543"/>
                <a:gridCol w="3091543"/>
              </a:tblGrid>
              <a:tr h="38276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Singaporean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Foreigner</a:t>
                      </a:r>
                      <a:endParaRPr lang="en-SG" dirty="0"/>
                    </a:p>
                  </a:txBody>
                  <a:tcPr/>
                </a:tc>
              </a:tr>
              <a:tr h="1801860"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1861457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82767">
                <a:tc>
                  <a:txBody>
                    <a:bodyPr/>
                    <a:lstStyle/>
                    <a:p>
                      <a:r>
                        <a:rPr lang="en-US" dirty="0" smtClean="0"/>
                        <a:t>Train R2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SG" dirty="0"/>
                    </a:p>
                  </a:txBody>
                  <a:tcPr/>
                </a:tc>
              </a:tr>
              <a:tr h="382767">
                <a:tc>
                  <a:txBody>
                    <a:bodyPr/>
                    <a:lstStyle/>
                    <a:p>
                      <a:r>
                        <a:rPr lang="en-US" dirty="0" smtClean="0"/>
                        <a:t>Test R2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31" y="2052320"/>
            <a:ext cx="2859626" cy="1858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831" y="3910398"/>
            <a:ext cx="2859626" cy="1854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502" y="2052320"/>
            <a:ext cx="2835241" cy="185678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02" y="3899358"/>
            <a:ext cx="2835241" cy="18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788" y="2062069"/>
            <a:ext cx="2919776" cy="184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788" y="3899358"/>
            <a:ext cx="2940999" cy="186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2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cost of care for Singaporeans &amp; PR can be predicted accurately.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other terms in X (gender, clinical data, </a:t>
            </a:r>
            <a:r>
              <a:rPr lang="en-US" dirty="0" err="1" smtClean="0"/>
              <a:t>etc</a:t>
            </a:r>
            <a:r>
              <a:rPr lang="en-US" dirty="0" smtClean="0"/>
              <a:t>) provided similar separating power, even with foreigners alone.</a:t>
            </a:r>
            <a:endParaRPr lang="en-S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Why are foreigners special? Maybe some foreigners choose insufficient treatment due to insurance/welfare? These information (income, EP/SP, insurance) might be able to provide more insights.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Explore additional terms in future development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Length of stay = date of discharge – date of admission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For revisiting patients:</a:t>
            </a:r>
            <a:r>
              <a:rPr lang="en-US" dirty="0"/>
              <a:t> </a:t>
            </a:r>
            <a:r>
              <a:rPr lang="en-US" dirty="0" smtClean="0"/>
              <a:t>total previous visit count &amp; cost</a:t>
            </a:r>
          </a:p>
        </p:txBody>
      </p:sp>
    </p:spTree>
    <p:extLst>
      <p:ext uri="{BB962C8B-B14F-4D97-AF65-F5344CB8AC3E}">
        <p14:creationId xmlns:p14="http://schemas.microsoft.com/office/powerpoint/2010/main" val="130783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Idea: Neural Network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use MSE for loss function, deep learning is possible for regression</a:t>
            </a:r>
          </a:p>
          <a:p>
            <a:r>
              <a:rPr lang="en-US" sz="2400" dirty="0" smtClean="0"/>
              <a:t>Multiple layers may add needed non-linearity to the model</a:t>
            </a:r>
          </a:p>
          <a:p>
            <a:r>
              <a:rPr lang="en-US" sz="2400" dirty="0" smtClean="0"/>
              <a:t>Difficulties: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</a:t>
            </a:r>
            <a:r>
              <a:rPr lang="en-US" sz="2000" dirty="0" smtClean="0"/>
              <a:t>hat non-linear activation function to use?</a:t>
            </a:r>
          </a:p>
          <a:p>
            <a:pPr lvl="2"/>
            <a:r>
              <a:rPr lang="en-US" sz="1800" dirty="0" err="1" smtClean="0"/>
              <a:t>ReLU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 panose="05050102010706020507" pitchFamily="18" charset="2"/>
              </a:rPr>
              <a:t> linear activation</a:t>
            </a:r>
            <a:r>
              <a:rPr lang="en-US" sz="1800" dirty="0" smtClean="0"/>
              <a:t>, as most outputs &gt; 0, making multiple layers obsolete (</a:t>
            </a:r>
            <a:r>
              <a:rPr lang="en-SG" sz="1800" dirty="0" smtClean="0"/>
              <a:t>W</a:t>
            </a:r>
            <a:r>
              <a:rPr lang="en-SG" sz="1800" baseline="-25000" dirty="0" smtClean="0"/>
              <a:t>1</a:t>
            </a:r>
            <a:r>
              <a:rPr lang="en-SG" sz="1800" dirty="0" smtClean="0"/>
              <a:t>W</a:t>
            </a:r>
            <a:r>
              <a:rPr lang="en-SG" sz="1800" baseline="-25000" dirty="0" smtClean="0"/>
              <a:t>2</a:t>
            </a:r>
            <a:r>
              <a:rPr lang="en-SG" sz="1800" dirty="0" smtClean="0"/>
              <a:t>…</a:t>
            </a:r>
            <a:r>
              <a:rPr lang="en-SG" sz="1800" dirty="0" err="1" smtClean="0"/>
              <a:t>W</a:t>
            </a:r>
            <a:r>
              <a:rPr lang="en-SG" sz="1800" baseline="-25000" dirty="0" err="1" smtClean="0"/>
              <a:t>n</a:t>
            </a:r>
            <a:r>
              <a:rPr lang="en-SG" sz="1800" dirty="0" err="1" smtClean="0"/>
              <a:t>X</a:t>
            </a:r>
            <a:r>
              <a:rPr lang="en-SG" sz="1800" dirty="0" smtClean="0"/>
              <a:t> is essentially just WX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err="1" smtClean="0"/>
              <a:t>Tanh</a:t>
            </a:r>
            <a:r>
              <a:rPr lang="en-US" sz="1800" dirty="0" smtClean="0"/>
              <a:t>, sigmoid are downwards concave, based on 1</a:t>
            </a:r>
            <a:r>
              <a:rPr lang="en-US" sz="1800" baseline="30000" dirty="0" smtClean="0"/>
              <a:t>st</a:t>
            </a:r>
            <a:r>
              <a:rPr lang="en-US" sz="1800" dirty="0"/>
              <a:t> </a:t>
            </a:r>
            <a:r>
              <a:rPr lang="en-US" sz="1800" dirty="0" smtClean="0"/>
              <a:t>model, need upward concave</a:t>
            </a:r>
          </a:p>
          <a:p>
            <a:pPr lvl="2"/>
            <a:r>
              <a:rPr lang="en-US" sz="1800" dirty="0" err="1" smtClean="0"/>
              <a:t>keras.backend.exp</a:t>
            </a:r>
            <a:r>
              <a:rPr lang="en-US" sz="1800" dirty="0" smtClean="0"/>
              <a:t>(): This is essentially the model we just developed with 1 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Initialization method matters. Exploding gradients is likely if not chosen carefully.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Features are still important. If features don’t have separating power, different models won’t be able to do much.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115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481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Office Theme</vt:lpstr>
      <vt:lpstr>Patient Analysis: Cost of Care Prediction</vt:lpstr>
      <vt:lpstr>Breakdown of Task</vt:lpstr>
      <vt:lpstr>Exploratory Model</vt:lpstr>
      <vt:lpstr>Exploratory Model Results</vt:lpstr>
      <vt:lpstr>Improvements to 1st Model</vt:lpstr>
      <vt:lpstr>Improved Model Results</vt:lpstr>
      <vt:lpstr>Residence was the only separating term</vt:lpstr>
      <vt:lpstr>Discussions</vt:lpstr>
      <vt:lpstr>Additional Idea: Neural Network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Analysis: Cost of Care Prediction</dc:title>
  <dc:creator>Shan Cheng</dc:creator>
  <cp:lastModifiedBy>Shan Cheng</cp:lastModifiedBy>
  <cp:revision>12</cp:revision>
  <dcterms:created xsi:type="dcterms:W3CDTF">2018-07-02T02:14:17Z</dcterms:created>
  <dcterms:modified xsi:type="dcterms:W3CDTF">2018-07-02T04:39:08Z</dcterms:modified>
</cp:coreProperties>
</file>