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2cNUqW1w05qWEId1y+37zFM4I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279c76efc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6279c76efc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279c76efc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6279c76efc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279c76efc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6279c76efc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79c76efc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6279c76efc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79c76ef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6279c76efc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279c76efc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6279c76efc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279c76efc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6279c76efc_2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279c76efc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6279c76efc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279c76efc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6279c76efc_2_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279c76efc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6279c76efc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279c76efc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6279c76efc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279c76efc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6279c76efc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279c76efc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6279c76efc_2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279c76efc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6279c76efc_2_1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279c76efc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6279c76efc_2_1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279c76efc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6279c76efc_2_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279c76efc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6279c76efc_2_2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279c76efc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6279c76efc_2_2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279c76efc_2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6279c76efc_2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279c76efc_2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6279c76efc_2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279c76efc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6279c76efc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79c76efc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6279c76efc_2_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79c76efc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6279c76efc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279c76efc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6279c76efc_2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79c76efc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6279c76efc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79c76efc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6279c76efc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279c76efc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6279c76efc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279c76efc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6279c76efc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g6279c76efc_2_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6279c76efc_2_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g6279c76efc_2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6279c76efc_2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6279c76efc_2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2" name="Shape 92"/>
        <p:cNvGrpSpPr/>
        <p:nvPr/>
      </p:nvGrpSpPr>
      <p:grpSpPr>
        <a:xfrm>
          <a:off x="0" y="0"/>
          <a:ext cx="0" cy="0"/>
          <a:chOff x="0" y="0"/>
          <a:chExt cx="0" cy="0"/>
        </a:xfrm>
      </p:grpSpPr>
      <p:sp>
        <p:nvSpPr>
          <p:cNvPr id="93" name="Google Shape;93;g6279c76efc_2_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6279c76efc_2_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g6279c76efc_2_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g6279c76efc_2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6279c76efc_2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6279c76efc_2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9" name="Shape 99"/>
        <p:cNvGrpSpPr/>
        <p:nvPr/>
      </p:nvGrpSpPr>
      <p:grpSpPr>
        <a:xfrm>
          <a:off x="0" y="0"/>
          <a:ext cx="0" cy="0"/>
          <a:chOff x="0" y="0"/>
          <a:chExt cx="0" cy="0"/>
        </a:xfrm>
      </p:grpSpPr>
      <p:sp>
        <p:nvSpPr>
          <p:cNvPr id="100" name="Google Shape;100;g6279c76efc_2_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6279c76efc_2_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g6279c76efc_2_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6279c76efc_2_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6279c76efc_2_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5" name="Shape 105"/>
        <p:cNvGrpSpPr/>
        <p:nvPr/>
      </p:nvGrpSpPr>
      <p:grpSpPr>
        <a:xfrm>
          <a:off x="0" y="0"/>
          <a:ext cx="0" cy="0"/>
          <a:chOff x="0" y="0"/>
          <a:chExt cx="0" cy="0"/>
        </a:xfrm>
      </p:grpSpPr>
      <p:sp>
        <p:nvSpPr>
          <p:cNvPr id="106" name="Google Shape;106;g6279c76efc_2_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6279c76efc_2_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8" name="Google Shape;108;g6279c76efc_2_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6279c76efc_2_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6279c76efc_2_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g6279c76efc_2_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6279c76efc_2_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6279c76efc_2_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6279c76efc_2_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6" name="Shape 116"/>
        <p:cNvGrpSpPr/>
        <p:nvPr/>
      </p:nvGrpSpPr>
      <p:grpSpPr>
        <a:xfrm>
          <a:off x="0" y="0"/>
          <a:ext cx="0" cy="0"/>
          <a:chOff x="0" y="0"/>
          <a:chExt cx="0" cy="0"/>
        </a:xfrm>
      </p:grpSpPr>
      <p:sp>
        <p:nvSpPr>
          <p:cNvPr id="117" name="Google Shape;117;g6279c76efc_2_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6279c76efc_2_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6279c76efc_2_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g6279c76efc_2_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6279c76efc_2_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3" name="Google Shape;123;g6279c76efc_2_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4" name="Google Shape;124;g6279c76efc_2_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6279c76efc_2_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g6279c76efc_2_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g6279c76efc_2_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6279c76efc_2_4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0" name="Google Shape;130;g6279c76efc_2_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1" name="Google Shape;131;g6279c76efc_2_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6279c76efc_2_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6279c76efc_2_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4" name="Shape 134"/>
        <p:cNvGrpSpPr/>
        <p:nvPr/>
      </p:nvGrpSpPr>
      <p:grpSpPr>
        <a:xfrm>
          <a:off x="0" y="0"/>
          <a:ext cx="0" cy="0"/>
          <a:chOff x="0" y="0"/>
          <a:chExt cx="0" cy="0"/>
        </a:xfrm>
      </p:grpSpPr>
      <p:sp>
        <p:nvSpPr>
          <p:cNvPr id="135" name="Google Shape;135;g6279c76efc_2_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g6279c76efc_2_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g6279c76efc_2_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6279c76efc_2_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6279c76efc_2_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g6279c76efc_2_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6279c76efc_2_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g6279c76efc_2_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6279c76efc_2_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6279c76efc_2_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4" name="Shape 24"/>
        <p:cNvGrpSpPr/>
        <p:nvPr/>
      </p:nvGrpSpPr>
      <p:grpSpPr>
        <a:xfrm>
          <a:off x="0" y="0"/>
          <a:ext cx="0" cy="0"/>
          <a:chOff x="0" y="0"/>
          <a:chExt cx="0" cy="0"/>
        </a:xfrm>
      </p:grpSpPr>
      <p:sp>
        <p:nvSpPr>
          <p:cNvPr id="25" name="Google Shape;2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 name="Google Shape;2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g6279c76efc_2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g6279c76efc_2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6279c76efc_2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g6279c76efc_2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g6279c76efc_2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37.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ccyp.vic.gov.au/assets/Publications-inquiries/The-Same-Four-Walls1.pdf" TargetMode="External"/><Relationship Id="rId4" Type="http://schemas.openxmlformats.org/officeDocument/2006/relationships/hyperlink" Target="https://ama.com.au/position-statement/health-and-criminal-justice-system-2012" TargetMode="External"/><Relationship Id="rId5" Type="http://schemas.openxmlformats.org/officeDocument/2006/relationships/hyperlink" Target="https://www.aihw.gov.au/reports/youth-justice/young-people-returning-to-youth-justice-1617/contents/table-of-contents" TargetMode="External"/><Relationship Id="rId6" Type="http://schemas.openxmlformats.org/officeDocument/2006/relationships/hyperlink" Target="https://www.parliament.vic.gov.au/publications/research-papers/download/36-research-papers/13806-youth-justice-in-victoria" TargetMode="External"/></Relationships>
</file>

<file path=ppt/slides/_rels/slide27.xml.rels><?xml version="1.0" encoding="UTF-8" standalone="yes"?><Relationships xmlns="http://schemas.openxmlformats.org/package/2006/relationships"><Relationship Id="rId20" Type="http://schemas.openxmlformats.org/officeDocument/2006/relationships/hyperlink" Target="https://thenounproject.com/maxim221" TargetMode="External"/><Relationship Id="rId11" Type="http://schemas.openxmlformats.org/officeDocument/2006/relationships/hyperlink" Target="https://thenounproject.com/stonehub" TargetMode="External"/><Relationship Id="rId10" Type="http://schemas.openxmlformats.org/officeDocument/2006/relationships/hyperlink" Target="https://thenounproject.com/leremy" TargetMode="External"/><Relationship Id="rId13" Type="http://schemas.openxmlformats.org/officeDocument/2006/relationships/hyperlink" Target="https://thenounproject.com/Luis" TargetMode="External"/><Relationship Id="rId12" Type="http://schemas.openxmlformats.org/officeDocument/2006/relationships/hyperlink" Target="https://thenounproject.com/kozinn" TargetMode="External"/><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thenounproject.com/jmassey2" TargetMode="External"/><Relationship Id="rId4" Type="http://schemas.openxmlformats.org/officeDocument/2006/relationships/hyperlink" Target="https://thenounproject.com/Mattebrooks" TargetMode="External"/><Relationship Id="rId9" Type="http://schemas.openxmlformats.org/officeDocument/2006/relationships/hyperlink" Target="https://thenounproject.com/massupakwg" TargetMode="External"/><Relationship Id="rId15" Type="http://schemas.openxmlformats.org/officeDocument/2006/relationships/hyperlink" Target="https://thenounproject.com/vectoriconset10" TargetMode="External"/><Relationship Id="rId14" Type="http://schemas.openxmlformats.org/officeDocument/2006/relationships/hyperlink" Target="https://thenounproject.com/andrey.maleyev" TargetMode="External"/><Relationship Id="rId17" Type="http://schemas.openxmlformats.org/officeDocument/2006/relationships/hyperlink" Target="https://thenounproject.com/creativepriyanka" TargetMode="External"/><Relationship Id="rId16" Type="http://schemas.openxmlformats.org/officeDocument/2006/relationships/hyperlink" Target="https://thenounproject.com/coquet_adrien" TargetMode="External"/><Relationship Id="rId5" Type="http://schemas.openxmlformats.org/officeDocument/2006/relationships/hyperlink" Target="https://thenounproject.com/dDara" TargetMode="External"/><Relationship Id="rId19" Type="http://schemas.openxmlformats.org/officeDocument/2006/relationships/hyperlink" Target="https://thenounproject.com/creativestall" TargetMode="External"/><Relationship Id="rId6" Type="http://schemas.openxmlformats.org/officeDocument/2006/relationships/hyperlink" Target="https://thenounproject.com/coquet_adrien" TargetMode="External"/><Relationship Id="rId18" Type="http://schemas.openxmlformats.org/officeDocument/2006/relationships/hyperlink" Target="https://thenounproject.com/pedrosantospt3" TargetMode="External"/><Relationship Id="rId7" Type="http://schemas.openxmlformats.org/officeDocument/2006/relationships/hyperlink" Target="https://thenounproject.com/formgut" TargetMode="External"/><Relationship Id="rId8" Type="http://schemas.openxmlformats.org/officeDocument/2006/relationships/hyperlink" Target="https://thenounproject.com/korawan_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hyperlink" Target="https://www.crimestatistics.vic.gov.au/crime-statisticslatest-crime-data/download-data" TargetMode="External"/><Relationship Id="rId4" Type="http://schemas.openxmlformats.org/officeDocument/2006/relationships/hyperlink" Target="https://www.crimestatistics.vic.gov.au/sites/default/files/embridge_cache/emshare/original/public/users/201906/cb/af62521d5/Spotlight%20-%20Youth%20Offending%20Data%20Table%20-%20Year%20Ending%20March%202019.xlsx" TargetMode="External"/><Relationship Id="rId9" Type="http://schemas.openxmlformats.org/officeDocument/2006/relationships/hyperlink" Target="https://www.bdm.vic.gov.au/sites/default/files/embridge_cache/emshare/original/public/2019/01/e5/81409f4b0/Top%20100%20Baby%20names%202018.xlsx" TargetMode="External"/><Relationship Id="rId5" Type="http://schemas.openxmlformats.org/officeDocument/2006/relationships/hyperlink" Target="https://www.aihw.gov.au/reports/juv/128/youth-detention-population-in-australia-2018/contents/table-of-contents" TargetMode="External"/><Relationship Id="rId6" Type="http://schemas.openxmlformats.org/officeDocument/2006/relationships/hyperlink" Target="https://www.abs.gov.au/websitedbs/censushome.nsf/home/seifa" TargetMode="External"/><Relationship Id="rId7" Type="http://schemas.openxmlformats.org/officeDocument/2006/relationships/hyperlink" Target="https://ccyp.vic.gov.au/assets/Publications-inquiries/The-Same-Four-Walls1.pdf" TargetMode="External"/><Relationship Id="rId8" Type="http://schemas.openxmlformats.org/officeDocument/2006/relationships/hyperlink" Target="https://www.abs.gov.au/AUSSTATS/abs@.nsf/DetailsPage/1270.0.55.003July%202016?OpenDocu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6279c76efc_2_6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AU"/>
              <a:t>Getting out of the Maze</a:t>
            </a:r>
            <a:endParaRPr/>
          </a:p>
        </p:txBody>
      </p:sp>
      <p:sp>
        <p:nvSpPr>
          <p:cNvPr id="151" name="Google Shape;151;g6279c76efc_2_6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AU"/>
              <a:t>Victoria’s Youth Justice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6279c76efc_2_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Youth detention disrupts and compromises this building process</a:t>
            </a:r>
            <a:endParaRPr/>
          </a:p>
        </p:txBody>
      </p:sp>
      <p:pic>
        <p:nvPicPr>
          <p:cNvPr id="210" name="Google Shape;210;g6279c76efc_2_117"/>
          <p:cNvPicPr preferRelativeResize="0"/>
          <p:nvPr/>
        </p:nvPicPr>
        <p:blipFill rotWithShape="1">
          <a:blip r:embed="rId3">
            <a:alphaModFix/>
          </a:blip>
          <a:srcRect b="0" l="0" r="0" t="0"/>
          <a:stretch/>
        </p:blipFill>
        <p:spPr>
          <a:xfrm>
            <a:off x="2332702" y="1798100"/>
            <a:ext cx="6818724" cy="471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g6279c76efc_2_1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AU"/>
              <a:t>We can always learn new skills</a:t>
            </a:r>
            <a:endParaRPr/>
          </a:p>
        </p:txBody>
      </p:sp>
      <p:pic>
        <p:nvPicPr>
          <p:cNvPr id="216" name="Google Shape;216;g6279c76efc_2_122"/>
          <p:cNvPicPr preferRelativeResize="0"/>
          <p:nvPr/>
        </p:nvPicPr>
        <p:blipFill rotWithShape="1">
          <a:blip r:embed="rId3">
            <a:alphaModFix/>
          </a:blip>
          <a:srcRect b="0" l="0" r="0" t="0"/>
          <a:stretch/>
        </p:blipFill>
        <p:spPr>
          <a:xfrm>
            <a:off x="3695535" y="1690825"/>
            <a:ext cx="5085858" cy="44727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6279c76efc_2_1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a:t>But when we’re young our brains are particularly good at picking up new things</a:t>
            </a:r>
            <a:endParaRPr/>
          </a:p>
        </p:txBody>
      </p:sp>
      <p:pic>
        <p:nvPicPr>
          <p:cNvPr id="222" name="Google Shape;222;g6279c76efc_2_127"/>
          <p:cNvPicPr preferRelativeResize="0"/>
          <p:nvPr/>
        </p:nvPicPr>
        <p:blipFill rotWithShape="1">
          <a:blip r:embed="rId3">
            <a:alphaModFix/>
          </a:blip>
          <a:srcRect b="0" l="0" r="0" t="0"/>
          <a:stretch/>
        </p:blipFill>
        <p:spPr>
          <a:xfrm>
            <a:off x="4279024" y="1931439"/>
            <a:ext cx="3871748" cy="41075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6279c76efc_2_132"/>
          <p:cNvSpPr txBox="1"/>
          <p:nvPr>
            <p:ph idx="1" type="body"/>
          </p:nvPr>
        </p:nvSpPr>
        <p:spPr>
          <a:xfrm>
            <a:off x="1232501" y="1253331"/>
            <a:ext cx="3607677" cy="4351338"/>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000"/>
              </a:spcBef>
              <a:spcAft>
                <a:spcPts val="0"/>
              </a:spcAft>
              <a:buSzPts val="1800"/>
              <a:buNone/>
            </a:pPr>
            <a:r>
              <a:rPr lang="en-AU" sz="3400"/>
              <a:t>But it takes time to get all our adult skills – like the ‘air traffic’ control skills we need to make good decisions: focussing, processing information and prioritising</a:t>
            </a:r>
            <a:endParaRPr/>
          </a:p>
        </p:txBody>
      </p:sp>
      <p:pic>
        <p:nvPicPr>
          <p:cNvPr id="228" name="Google Shape;228;g6279c76efc_2_132"/>
          <p:cNvPicPr preferRelativeResize="0"/>
          <p:nvPr/>
        </p:nvPicPr>
        <p:blipFill rotWithShape="1">
          <a:blip r:embed="rId3">
            <a:alphaModFix/>
          </a:blip>
          <a:srcRect b="0" l="0" r="0" t="0"/>
          <a:stretch/>
        </p:blipFill>
        <p:spPr>
          <a:xfrm>
            <a:off x="7399941" y="1238517"/>
            <a:ext cx="2838450" cy="2867025"/>
          </a:xfrm>
          <a:prstGeom prst="rect">
            <a:avLst/>
          </a:prstGeom>
          <a:noFill/>
          <a:ln>
            <a:noFill/>
          </a:ln>
        </p:spPr>
      </p:pic>
      <p:grpSp>
        <p:nvGrpSpPr>
          <p:cNvPr id="229" name="Google Shape;229;g6279c76efc_2_132"/>
          <p:cNvGrpSpPr/>
          <p:nvPr/>
        </p:nvGrpSpPr>
        <p:grpSpPr>
          <a:xfrm>
            <a:off x="5823717" y="4770217"/>
            <a:ext cx="5238255" cy="2128785"/>
            <a:chOff x="5823717" y="4770217"/>
            <a:chExt cx="5238255" cy="2128785"/>
          </a:xfrm>
        </p:grpSpPr>
        <p:pic>
          <p:nvPicPr>
            <p:cNvPr id="230" name="Google Shape;230;g6279c76efc_2_132"/>
            <p:cNvPicPr preferRelativeResize="0"/>
            <p:nvPr/>
          </p:nvPicPr>
          <p:blipFill rotWithShape="1">
            <a:blip r:embed="rId4">
              <a:alphaModFix/>
            </a:blip>
            <a:srcRect b="0" l="0" r="0" t="0"/>
            <a:stretch/>
          </p:blipFill>
          <p:spPr>
            <a:xfrm>
              <a:off x="8654448" y="5726102"/>
              <a:ext cx="1106050" cy="804400"/>
            </a:xfrm>
            <a:prstGeom prst="rect">
              <a:avLst/>
            </a:prstGeom>
            <a:noFill/>
            <a:ln>
              <a:noFill/>
            </a:ln>
          </p:spPr>
        </p:pic>
        <p:pic>
          <p:nvPicPr>
            <p:cNvPr id="231" name="Google Shape;231;g6279c76efc_2_132"/>
            <p:cNvPicPr preferRelativeResize="0"/>
            <p:nvPr/>
          </p:nvPicPr>
          <p:blipFill rotWithShape="1">
            <a:blip r:embed="rId5">
              <a:alphaModFix/>
            </a:blip>
            <a:srcRect b="0" l="0" r="0" t="0"/>
            <a:stretch/>
          </p:blipFill>
          <p:spPr>
            <a:xfrm>
              <a:off x="9712381" y="5352007"/>
              <a:ext cx="871372" cy="1068133"/>
            </a:xfrm>
            <a:prstGeom prst="rect">
              <a:avLst/>
            </a:prstGeom>
            <a:noFill/>
            <a:ln>
              <a:noFill/>
            </a:ln>
          </p:spPr>
        </p:pic>
        <p:pic>
          <p:nvPicPr>
            <p:cNvPr id="232" name="Google Shape;232;g6279c76efc_2_132"/>
            <p:cNvPicPr preferRelativeResize="0"/>
            <p:nvPr/>
          </p:nvPicPr>
          <p:blipFill rotWithShape="1">
            <a:blip r:embed="rId6">
              <a:alphaModFix/>
            </a:blip>
            <a:srcRect b="11258" l="0" r="0" t="0"/>
            <a:stretch/>
          </p:blipFill>
          <p:spPr>
            <a:xfrm>
              <a:off x="5823717" y="4770217"/>
              <a:ext cx="2905125" cy="2087783"/>
            </a:xfrm>
            <a:prstGeom prst="rect">
              <a:avLst/>
            </a:prstGeom>
            <a:noFill/>
            <a:ln>
              <a:noFill/>
            </a:ln>
          </p:spPr>
        </p:pic>
        <p:pic>
          <p:nvPicPr>
            <p:cNvPr id="233" name="Google Shape;233;g6279c76efc_2_132"/>
            <p:cNvPicPr preferRelativeResize="0"/>
            <p:nvPr/>
          </p:nvPicPr>
          <p:blipFill rotWithShape="1">
            <a:blip r:embed="rId7">
              <a:alphaModFix/>
            </a:blip>
            <a:srcRect b="59149" l="0" r="0" t="11664"/>
            <a:stretch/>
          </p:blipFill>
          <p:spPr>
            <a:xfrm>
              <a:off x="8004448" y="6379139"/>
              <a:ext cx="3057525" cy="519863"/>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g6279c76efc_2_1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sz="3959"/>
              <a:t>Our systems play a key role in supporting young people to develop these areas of their brain</a:t>
            </a:r>
            <a:endParaRPr/>
          </a:p>
        </p:txBody>
      </p:sp>
      <p:pic>
        <p:nvPicPr>
          <p:cNvPr id="239" name="Google Shape;239;g6279c76efc_2_142"/>
          <p:cNvPicPr preferRelativeResize="0"/>
          <p:nvPr/>
        </p:nvPicPr>
        <p:blipFill rotWithShape="1">
          <a:blip r:embed="rId3">
            <a:alphaModFix/>
          </a:blip>
          <a:srcRect b="0" l="0" r="0" t="0"/>
          <a:stretch/>
        </p:blipFill>
        <p:spPr>
          <a:xfrm>
            <a:off x="4184628" y="2095828"/>
            <a:ext cx="3822744" cy="31856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6279c76efc_2_147"/>
          <p:cNvSpPr txBox="1"/>
          <p:nvPr>
            <p:ph type="title"/>
          </p:nvPr>
        </p:nvSpPr>
        <p:spPr>
          <a:xfrm>
            <a:off x="128752" y="205452"/>
            <a:ext cx="1193449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sz="3200"/>
              <a:t>Unfortunately, often our most disadvantaged kids miss out on many of these opportunities by getting stuck in the maze of the justice system</a:t>
            </a:r>
            <a:endParaRPr/>
          </a:p>
        </p:txBody>
      </p:sp>
      <p:pic>
        <p:nvPicPr>
          <p:cNvPr id="245" name="Google Shape;245;g6279c76efc_2_147"/>
          <p:cNvPicPr preferRelativeResize="0"/>
          <p:nvPr/>
        </p:nvPicPr>
        <p:blipFill rotWithShape="1">
          <a:blip r:embed="rId3">
            <a:alphaModFix/>
          </a:blip>
          <a:srcRect b="0" l="0" r="0" t="0"/>
          <a:stretch/>
        </p:blipFill>
        <p:spPr>
          <a:xfrm>
            <a:off x="3649716" y="1257738"/>
            <a:ext cx="5439103" cy="5600262"/>
          </a:xfrm>
          <a:prstGeom prst="rect">
            <a:avLst/>
          </a:prstGeom>
          <a:noFill/>
          <a:ln>
            <a:noFill/>
          </a:ln>
        </p:spPr>
      </p:pic>
      <p:pic>
        <p:nvPicPr>
          <p:cNvPr id="246" name="Google Shape;246;g6279c76efc_2_147"/>
          <p:cNvPicPr preferRelativeResize="0"/>
          <p:nvPr/>
        </p:nvPicPr>
        <p:blipFill rotWithShape="1">
          <a:blip r:embed="rId4">
            <a:alphaModFix/>
          </a:blip>
          <a:srcRect b="0" l="0" r="0" t="0"/>
          <a:stretch/>
        </p:blipFill>
        <p:spPr>
          <a:xfrm>
            <a:off x="6174708" y="3717209"/>
            <a:ext cx="366385" cy="349731"/>
          </a:xfrm>
          <a:prstGeom prst="rect">
            <a:avLst/>
          </a:prstGeom>
          <a:noFill/>
          <a:ln>
            <a:noFill/>
          </a:ln>
        </p:spPr>
      </p:pic>
      <p:pic>
        <p:nvPicPr>
          <p:cNvPr id="247" name="Google Shape;247;g6279c76efc_2_147"/>
          <p:cNvPicPr preferRelativeResize="0"/>
          <p:nvPr/>
        </p:nvPicPr>
        <p:blipFill rotWithShape="1">
          <a:blip r:embed="rId5">
            <a:alphaModFix/>
          </a:blip>
          <a:srcRect b="0" l="0" r="0" t="0"/>
          <a:stretch/>
        </p:blipFill>
        <p:spPr>
          <a:xfrm>
            <a:off x="6165910" y="5497868"/>
            <a:ext cx="375183" cy="5928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6279c76efc_2_1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a:t>Let’s look at the story of Oliver to understand more about what happens to young people</a:t>
            </a:r>
            <a:endParaRPr/>
          </a:p>
        </p:txBody>
      </p:sp>
      <p:pic>
        <p:nvPicPr>
          <p:cNvPr id="253" name="Google Shape;253;g6279c76efc_2_154"/>
          <p:cNvPicPr preferRelativeResize="0"/>
          <p:nvPr/>
        </p:nvPicPr>
        <p:blipFill rotWithShape="1">
          <a:blip r:embed="rId3">
            <a:alphaModFix/>
          </a:blip>
          <a:srcRect b="0" l="0" r="0" t="0"/>
          <a:stretch/>
        </p:blipFill>
        <p:spPr>
          <a:xfrm>
            <a:off x="4661009" y="1987111"/>
            <a:ext cx="2622659" cy="41027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6279c76efc_2_1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a:t>Olly grew up in one of the most disadvantaged suburbs in Victoria</a:t>
            </a:r>
            <a:endParaRPr/>
          </a:p>
        </p:txBody>
      </p:sp>
      <p:pic>
        <p:nvPicPr>
          <p:cNvPr id="259" name="Google Shape;259;g6279c76efc_2_159"/>
          <p:cNvPicPr preferRelativeResize="0"/>
          <p:nvPr/>
        </p:nvPicPr>
        <p:blipFill>
          <a:blip r:embed="rId3">
            <a:alphaModFix/>
          </a:blip>
          <a:stretch>
            <a:fillRect/>
          </a:stretch>
        </p:blipFill>
        <p:spPr>
          <a:xfrm>
            <a:off x="296550" y="1690700"/>
            <a:ext cx="6932149" cy="4806075"/>
          </a:xfrm>
          <a:prstGeom prst="rect">
            <a:avLst/>
          </a:prstGeom>
          <a:noFill/>
          <a:ln>
            <a:noFill/>
          </a:ln>
        </p:spPr>
      </p:pic>
      <p:sp>
        <p:nvSpPr>
          <p:cNvPr id="260" name="Google Shape;260;g6279c76efc_2_159"/>
          <p:cNvSpPr/>
          <p:nvPr/>
        </p:nvSpPr>
        <p:spPr>
          <a:xfrm>
            <a:off x="7825925" y="2574325"/>
            <a:ext cx="4057200" cy="2615400"/>
          </a:xfrm>
          <a:prstGeom prst="wedgeRectCallout">
            <a:avLst>
              <a:gd fmla="val -151521" name="adj1"/>
              <a:gd fmla="val 58666" name="adj2"/>
            </a:avLst>
          </a:prstGeom>
          <a:solidFill>
            <a:srgbClr val="EFEFEF"/>
          </a:solidFill>
          <a:ln cap="flat" cmpd="sng" w="9525">
            <a:solidFill>
              <a:srgbClr val="999999"/>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AU" sz="2400"/>
              <a:t>The Latrobe Valley is one of Victoria’s most socio-economically disadvantaged regions, and has one of the highest rates of youth offending of any region in Victoria.</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6279c76efc_2_1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a:t> </a:t>
            </a:r>
            <a:endParaRPr/>
          </a:p>
        </p:txBody>
      </p:sp>
      <p:pic>
        <p:nvPicPr>
          <p:cNvPr id="266" name="Google Shape;266;g6279c76efc_2_165"/>
          <p:cNvPicPr preferRelativeResize="0"/>
          <p:nvPr/>
        </p:nvPicPr>
        <p:blipFill rotWithShape="1">
          <a:blip r:embed="rId3">
            <a:alphaModFix/>
          </a:blip>
          <a:srcRect b="0" l="0" r="0" t="0"/>
          <a:stretch/>
        </p:blipFill>
        <p:spPr>
          <a:xfrm>
            <a:off x="838204" y="2274767"/>
            <a:ext cx="2865218" cy="3608052"/>
          </a:xfrm>
          <a:prstGeom prst="rect">
            <a:avLst/>
          </a:prstGeom>
          <a:noFill/>
          <a:ln>
            <a:noFill/>
          </a:ln>
        </p:spPr>
      </p:pic>
      <p:sp>
        <p:nvSpPr>
          <p:cNvPr id="267" name="Google Shape;267;g6279c76efc_2_165"/>
          <p:cNvSpPr txBox="1"/>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Clr>
                <a:schemeClr val="dk1"/>
              </a:buClr>
              <a:buSzPts val="1800"/>
              <a:buFont typeface="Calibri"/>
              <a:buNone/>
            </a:pPr>
            <a:r>
              <a:rPr b="0" i="0" lang="en-AU" sz="3740" u="none" cap="none" strike="noStrike">
                <a:solidFill>
                  <a:schemeClr val="dk1"/>
                </a:solidFill>
                <a:latin typeface="Calibri"/>
                <a:ea typeface="Calibri"/>
                <a:cs typeface="Calibri"/>
                <a:sym typeface="Calibri"/>
              </a:rPr>
              <a:t>When he was three years old, Olly was taken to hospital for suspicious injuries and child protection authorities were notified</a:t>
            </a:r>
            <a:endParaRPr/>
          </a:p>
        </p:txBody>
      </p:sp>
      <p:pic>
        <p:nvPicPr>
          <p:cNvPr id="268" name="Google Shape;268;g6279c76efc_2_165"/>
          <p:cNvPicPr preferRelativeResize="0"/>
          <p:nvPr/>
        </p:nvPicPr>
        <p:blipFill>
          <a:blip r:embed="rId4">
            <a:alphaModFix/>
          </a:blip>
          <a:stretch>
            <a:fillRect/>
          </a:stretch>
        </p:blipFill>
        <p:spPr>
          <a:xfrm>
            <a:off x="4370972" y="2121400"/>
            <a:ext cx="6696075" cy="391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g6279c76efc_2_1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a:t>When Olly got to school he found it difficult to concentrate and started getting in trouble </a:t>
            </a:r>
            <a:endParaRPr/>
          </a:p>
        </p:txBody>
      </p:sp>
      <p:sp>
        <p:nvSpPr>
          <p:cNvPr id="274" name="Google Shape;274;g6279c76efc_2_1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lang="en-AU"/>
              <a:t>Graph around intellectual disability and education outcomes</a:t>
            </a:r>
            <a:endParaRPr/>
          </a:p>
        </p:txBody>
      </p:sp>
      <p:pic>
        <p:nvPicPr>
          <p:cNvPr id="275" name="Google Shape;275;g6279c76efc_2_172"/>
          <p:cNvPicPr preferRelativeResize="0"/>
          <p:nvPr/>
        </p:nvPicPr>
        <p:blipFill rotWithShape="1">
          <a:blip r:embed="rId3">
            <a:alphaModFix/>
          </a:blip>
          <a:srcRect b="0" l="0" r="0" t="0"/>
          <a:stretch/>
        </p:blipFill>
        <p:spPr>
          <a:xfrm>
            <a:off x="1751944" y="1957660"/>
            <a:ext cx="2609400" cy="3341305"/>
          </a:xfrm>
          <a:prstGeom prst="rect">
            <a:avLst/>
          </a:prstGeom>
          <a:noFill/>
          <a:ln>
            <a:noFill/>
          </a:ln>
        </p:spPr>
      </p:pic>
      <p:pic>
        <p:nvPicPr>
          <p:cNvPr id="276" name="Google Shape;276;g6279c76efc_2_172"/>
          <p:cNvPicPr preferRelativeResize="0"/>
          <p:nvPr/>
        </p:nvPicPr>
        <p:blipFill rotWithShape="1">
          <a:blip r:embed="rId4">
            <a:alphaModFix/>
          </a:blip>
          <a:srcRect b="0" l="0" r="0" t="0"/>
          <a:stretch/>
        </p:blipFill>
        <p:spPr>
          <a:xfrm>
            <a:off x="3504422" y="4001294"/>
            <a:ext cx="704850" cy="1162050"/>
          </a:xfrm>
          <a:prstGeom prst="rect">
            <a:avLst/>
          </a:prstGeom>
          <a:noFill/>
          <a:ln>
            <a:noFill/>
          </a:ln>
        </p:spPr>
      </p:pic>
      <p:pic>
        <p:nvPicPr>
          <p:cNvPr id="277" name="Google Shape;277;g6279c76efc_2_172"/>
          <p:cNvPicPr preferRelativeResize="0"/>
          <p:nvPr/>
        </p:nvPicPr>
        <p:blipFill>
          <a:blip r:embed="rId5">
            <a:alphaModFix/>
          </a:blip>
          <a:stretch>
            <a:fillRect/>
          </a:stretch>
        </p:blipFill>
        <p:spPr>
          <a:xfrm>
            <a:off x="4754938" y="2034338"/>
            <a:ext cx="7286625" cy="446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6279c76efc_2_72"/>
          <p:cNvSpPr txBox="1"/>
          <p:nvPr>
            <p:ph type="title"/>
          </p:nvPr>
        </p:nvSpPr>
        <p:spPr>
          <a:xfrm>
            <a:off x="838200" y="53854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AU" sz="3563"/>
              <a:t>We all remember making irrational decisions when we were teenagers – it was almost like we were a different creature!</a:t>
            </a:r>
            <a:endParaRPr sz="3563"/>
          </a:p>
        </p:txBody>
      </p:sp>
      <p:pic>
        <p:nvPicPr>
          <p:cNvPr id="157" name="Google Shape;157;g6279c76efc_2_72"/>
          <p:cNvPicPr preferRelativeResize="0"/>
          <p:nvPr>
            <p:ph idx="1" type="body"/>
          </p:nvPr>
        </p:nvPicPr>
        <p:blipFill rotWithShape="1">
          <a:blip r:embed="rId3">
            <a:alphaModFix/>
          </a:blip>
          <a:srcRect b="0" l="0" r="0" t="0"/>
          <a:stretch/>
        </p:blipFill>
        <p:spPr>
          <a:xfrm>
            <a:off x="1297103" y="2409323"/>
            <a:ext cx="2948325" cy="3531848"/>
          </a:xfrm>
          <a:prstGeom prst="rect">
            <a:avLst/>
          </a:prstGeom>
          <a:noFill/>
          <a:ln>
            <a:noFill/>
          </a:ln>
        </p:spPr>
      </p:pic>
      <p:pic>
        <p:nvPicPr>
          <p:cNvPr id="158" name="Google Shape;158;g6279c76efc_2_72"/>
          <p:cNvPicPr preferRelativeResize="0"/>
          <p:nvPr>
            <p:ph idx="2" type="body"/>
          </p:nvPr>
        </p:nvPicPr>
        <p:blipFill rotWithShape="1">
          <a:blip r:embed="rId4">
            <a:alphaModFix/>
          </a:blip>
          <a:srcRect b="0" l="0" r="0" t="0"/>
          <a:stretch/>
        </p:blipFill>
        <p:spPr>
          <a:xfrm>
            <a:off x="6172200" y="3014179"/>
            <a:ext cx="5181600" cy="251025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g6279c76efc_2_1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sz="3600"/>
              <a:t>Things weren’t going great at school or home so Olly started finding things that made him feel better</a:t>
            </a:r>
            <a:endParaRPr/>
          </a:p>
        </p:txBody>
      </p:sp>
      <p:pic>
        <p:nvPicPr>
          <p:cNvPr id="283" name="Google Shape;283;g6279c76efc_2_179"/>
          <p:cNvPicPr preferRelativeResize="0"/>
          <p:nvPr/>
        </p:nvPicPr>
        <p:blipFill rotWithShape="1">
          <a:blip r:embed="rId3">
            <a:alphaModFix/>
          </a:blip>
          <a:srcRect b="0" l="0" r="0" t="0"/>
          <a:stretch/>
        </p:blipFill>
        <p:spPr>
          <a:xfrm>
            <a:off x="1655871" y="2012402"/>
            <a:ext cx="3199908" cy="3909615"/>
          </a:xfrm>
          <a:prstGeom prst="rect">
            <a:avLst/>
          </a:prstGeom>
          <a:noFill/>
          <a:ln>
            <a:noFill/>
          </a:ln>
        </p:spPr>
      </p:pic>
      <p:pic>
        <p:nvPicPr>
          <p:cNvPr id="284" name="Google Shape;284;g6279c76efc_2_179"/>
          <p:cNvPicPr preferRelativeResize="0"/>
          <p:nvPr/>
        </p:nvPicPr>
        <p:blipFill>
          <a:blip r:embed="rId4">
            <a:alphaModFix/>
          </a:blip>
          <a:stretch>
            <a:fillRect/>
          </a:stretch>
        </p:blipFill>
        <p:spPr>
          <a:xfrm>
            <a:off x="5115254" y="2012388"/>
            <a:ext cx="6791325" cy="407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6279c76efc_2_1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a:t>And finding things to do while he was bored and couldn’t go home</a:t>
            </a:r>
            <a:endParaRPr/>
          </a:p>
        </p:txBody>
      </p:sp>
      <p:pic>
        <p:nvPicPr>
          <p:cNvPr id="290" name="Google Shape;290;g6279c76efc_2_185"/>
          <p:cNvPicPr preferRelativeResize="0"/>
          <p:nvPr/>
        </p:nvPicPr>
        <p:blipFill rotWithShape="1">
          <a:blip r:embed="rId3">
            <a:alphaModFix/>
          </a:blip>
          <a:srcRect b="0" l="0" r="0" t="0"/>
          <a:stretch/>
        </p:blipFill>
        <p:spPr>
          <a:xfrm>
            <a:off x="838200" y="2096814"/>
            <a:ext cx="4790090" cy="3743639"/>
          </a:xfrm>
          <a:prstGeom prst="rect">
            <a:avLst/>
          </a:prstGeom>
          <a:noFill/>
          <a:ln>
            <a:noFill/>
          </a:ln>
        </p:spPr>
      </p:pic>
      <p:sp>
        <p:nvSpPr>
          <p:cNvPr id="291" name="Google Shape;291;g6279c76efc_2_1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70000"/>
              </a:lnSpc>
              <a:spcBef>
                <a:spcPts val="1000"/>
              </a:spcBef>
              <a:spcAft>
                <a:spcPts val="0"/>
              </a:spcAft>
              <a:buClr>
                <a:schemeClr val="dk1"/>
              </a:buClr>
              <a:buSzPts val="1800"/>
              <a:buChar char="•"/>
            </a:pPr>
            <a:r>
              <a:rPr lang="en-AU" sz="1750"/>
              <a:t>A 2016 SAC report examining offending patterns for young people sentenced in the Children's Court of Victoria found that offenders who were first sentenced at an earlier age tended to have higher reoffending rates than those first sentenced at a later age.[footnote 130] Children sentenced to youth detention before they are 10–12 years old reoffend at a rate of 86 per cent, more than double the rate of those first sentenced at 19–20 years old, which is 33 per cent.[footnote 131]</a:t>
            </a:r>
            <a:endParaRPr/>
          </a:p>
          <a:p>
            <a:pPr indent="-342900" lvl="0" marL="457200" rtl="0" algn="l">
              <a:lnSpc>
                <a:spcPct val="70000"/>
              </a:lnSpc>
              <a:spcBef>
                <a:spcPts val="1000"/>
              </a:spcBef>
              <a:spcAft>
                <a:spcPts val="0"/>
              </a:spcAft>
              <a:buClr>
                <a:schemeClr val="dk1"/>
              </a:buClr>
              <a:buSzPts val="1800"/>
              <a:buChar char="•"/>
            </a:pPr>
            <a:r>
              <a:rPr lang="en-AU" sz="1750"/>
              <a:t>Further, the younger a child is at first sentence, the more likely they are to reoffend and to reoffend violently, and to be imprisoned in an adult prison before their 22nd birthday.[footnote 132] After accounting for the effect of other factors, each additional year in age at entry into the criminal courts was associated with an 18 per cent decline in the likelihood of reoffending.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6279c76efc_2_1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sz="3200"/>
              <a:t>After getting in trouble a few times, the police charged Olly but couldn’t find a family member that could care for him and he was placed on remand in a youth detention centre</a:t>
            </a:r>
            <a:endParaRPr/>
          </a:p>
        </p:txBody>
      </p:sp>
      <p:pic>
        <p:nvPicPr>
          <p:cNvPr id="297" name="Google Shape;297;g6279c76efc_2_191"/>
          <p:cNvPicPr preferRelativeResize="0"/>
          <p:nvPr/>
        </p:nvPicPr>
        <p:blipFill rotWithShape="1">
          <a:blip r:embed="rId3">
            <a:alphaModFix/>
          </a:blip>
          <a:srcRect b="0" l="0" r="0" t="0"/>
          <a:stretch/>
        </p:blipFill>
        <p:spPr>
          <a:xfrm>
            <a:off x="1340069" y="1825625"/>
            <a:ext cx="4679731" cy="4558852"/>
          </a:xfrm>
          <a:prstGeom prst="rect">
            <a:avLst/>
          </a:prstGeom>
          <a:noFill/>
          <a:ln>
            <a:noFill/>
          </a:ln>
        </p:spPr>
      </p:pic>
      <p:sp>
        <p:nvSpPr>
          <p:cNvPr id="298" name="Google Shape;298;g6279c76efc_2_191"/>
          <p:cNvSpPr txBox="1"/>
          <p:nvPr>
            <p:ph idx="2" type="body"/>
          </p:nvPr>
        </p:nvSpPr>
        <p:spPr>
          <a:xfrm>
            <a:off x="6722900" y="2116275"/>
            <a:ext cx="5181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AU"/>
              <a:t>In June 2018, there were an average of </a:t>
            </a:r>
            <a:r>
              <a:rPr b="1" lang="en-AU"/>
              <a:t>67 </a:t>
            </a:r>
            <a:r>
              <a:rPr lang="en-AU"/>
              <a:t>young people on remand on any given night.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g6279c76efc_2_1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sz="3959"/>
              <a:t>While on remand, Olly couldn’t access many services and often was locked down in his cell alone. Bored and lonely he would act out. </a:t>
            </a:r>
            <a:endParaRPr/>
          </a:p>
        </p:txBody>
      </p:sp>
      <p:pic>
        <p:nvPicPr>
          <p:cNvPr id="304" name="Google Shape;304;g6279c76efc_2_197"/>
          <p:cNvPicPr preferRelativeResize="0"/>
          <p:nvPr/>
        </p:nvPicPr>
        <p:blipFill rotWithShape="1">
          <a:blip r:embed="rId3">
            <a:alphaModFix/>
          </a:blip>
          <a:srcRect b="0" l="0" r="0" t="0"/>
          <a:stretch/>
        </p:blipFill>
        <p:spPr>
          <a:xfrm>
            <a:off x="1404937" y="2205037"/>
            <a:ext cx="4614864" cy="3789201"/>
          </a:xfrm>
          <a:prstGeom prst="rect">
            <a:avLst/>
          </a:prstGeom>
          <a:noFill/>
          <a:ln>
            <a:noFill/>
          </a:ln>
        </p:spPr>
      </p:pic>
      <p:sp>
        <p:nvSpPr>
          <p:cNvPr id="305" name="Google Shape;305;g6279c76efc_2_197"/>
          <p:cNvSpPr txBox="1"/>
          <p:nvPr>
            <p:ph idx="2" type="body"/>
          </p:nvPr>
        </p:nvSpPr>
        <p:spPr>
          <a:xfrm>
            <a:off x="6172201" y="2114222"/>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AU"/>
              <a:t>In the 18 months up to July 2016 there were an average of </a:t>
            </a:r>
            <a:r>
              <a:rPr b="1" lang="en-AU"/>
              <a:t>8.8 isolations per day </a:t>
            </a:r>
            <a:r>
              <a:rPr lang="en-AU"/>
              <a:t>and</a:t>
            </a:r>
            <a:r>
              <a:rPr b="1" lang="en-AU"/>
              <a:t> 1 lockdown per day </a:t>
            </a:r>
            <a:r>
              <a:rPr lang="en-AU"/>
              <a:t>across youth justice facilities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6279c76efc_2_2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sz="2800"/>
              <a:t>Oliver did things that weren’t OK – but the system’s responses didn’t help him learn but just made him angrier and more isolated.</a:t>
            </a:r>
            <a:endParaRPr/>
          </a:p>
        </p:txBody>
      </p:sp>
      <p:pic>
        <p:nvPicPr>
          <p:cNvPr id="311" name="Google Shape;311;g6279c76efc_2_203"/>
          <p:cNvPicPr preferRelativeResize="0"/>
          <p:nvPr/>
        </p:nvPicPr>
        <p:blipFill rotWithShape="1">
          <a:blip r:embed="rId3">
            <a:alphaModFix/>
          </a:blip>
          <a:srcRect b="0" l="0" r="0" t="0"/>
          <a:stretch/>
        </p:blipFill>
        <p:spPr>
          <a:xfrm>
            <a:off x="2038022" y="2068529"/>
            <a:ext cx="3070006" cy="4347386"/>
          </a:xfrm>
          <a:prstGeom prst="rect">
            <a:avLst/>
          </a:prstGeom>
          <a:noFill/>
          <a:ln>
            <a:noFill/>
          </a:ln>
        </p:spPr>
      </p:pic>
      <p:sp>
        <p:nvSpPr>
          <p:cNvPr id="312" name="Google Shape;312;g6279c76efc_2_203"/>
          <p:cNvSpPr txBox="1"/>
          <p:nvPr>
            <p:ph idx="2" type="body"/>
          </p:nvPr>
        </p:nvSpPr>
        <p:spPr>
          <a:xfrm>
            <a:off x="6314090" y="1825625"/>
            <a:ext cx="5181600" cy="4351338"/>
          </a:xfrm>
          <a:prstGeom prst="rect">
            <a:avLst/>
          </a:prstGeom>
          <a:noFill/>
          <a:ln>
            <a:noFill/>
          </a:ln>
        </p:spPr>
        <p:txBody>
          <a:bodyPr anchorCtr="0" anchor="t" bIns="45700" lIns="91425" spcFirstLastPara="1" rIns="91425" wrap="square" tIns="45700">
            <a:noAutofit/>
          </a:bodyPr>
          <a:lstStyle/>
          <a:p>
            <a:pPr indent="0" lvl="0" marL="114300" rtl="0" algn="l">
              <a:lnSpc>
                <a:spcPct val="70000"/>
              </a:lnSpc>
              <a:spcBef>
                <a:spcPts val="1000"/>
              </a:spcBef>
              <a:spcAft>
                <a:spcPts val="0"/>
              </a:spcAft>
              <a:buSzPts val="1800"/>
              <a:buNone/>
            </a:pPr>
            <a:r>
              <a:rPr lang="en-AU" sz="2590"/>
              <a:t>Olly’s family struggled with their own issues and didn’t help him learn how to manage his feelings and make good decisions.</a:t>
            </a:r>
            <a:endParaRPr/>
          </a:p>
          <a:p>
            <a:pPr indent="0" lvl="0" marL="114300" rtl="0" algn="l">
              <a:lnSpc>
                <a:spcPct val="70000"/>
              </a:lnSpc>
              <a:spcBef>
                <a:spcPts val="1000"/>
              </a:spcBef>
              <a:spcAft>
                <a:spcPts val="0"/>
              </a:spcAft>
              <a:buSzPts val="1800"/>
              <a:buNone/>
            </a:pPr>
            <a:r>
              <a:t/>
            </a:r>
            <a:endParaRPr sz="2590"/>
          </a:p>
          <a:p>
            <a:pPr indent="0" lvl="0" marL="114300" rtl="0" algn="l">
              <a:lnSpc>
                <a:spcPct val="70000"/>
              </a:lnSpc>
              <a:spcBef>
                <a:spcPts val="1000"/>
              </a:spcBef>
              <a:spcAft>
                <a:spcPts val="0"/>
              </a:spcAft>
              <a:buSzPts val="1800"/>
              <a:buNone/>
            </a:pPr>
            <a:r>
              <a:rPr lang="en-AU" sz="2590"/>
              <a:t>School and the justice system didn’t help him to do it either.</a:t>
            </a:r>
            <a:endParaRPr/>
          </a:p>
          <a:p>
            <a:pPr indent="0" lvl="0" marL="114300" rtl="0" algn="l">
              <a:lnSpc>
                <a:spcPct val="70000"/>
              </a:lnSpc>
              <a:spcBef>
                <a:spcPts val="1000"/>
              </a:spcBef>
              <a:spcAft>
                <a:spcPts val="0"/>
              </a:spcAft>
              <a:buSzPts val="1800"/>
              <a:buNone/>
            </a:pPr>
            <a:r>
              <a:t/>
            </a:r>
            <a:endParaRPr sz="2590"/>
          </a:p>
          <a:p>
            <a:pPr indent="0" lvl="0" marL="114300" rtl="0" algn="l">
              <a:lnSpc>
                <a:spcPct val="70000"/>
              </a:lnSpc>
              <a:spcBef>
                <a:spcPts val="1000"/>
              </a:spcBef>
              <a:spcAft>
                <a:spcPts val="0"/>
              </a:spcAft>
              <a:buSzPts val="1800"/>
              <a:buNone/>
            </a:pPr>
            <a:r>
              <a:rPr lang="en-AU" sz="2590"/>
              <a:t>This leaves a young adult on a pathway to struggling to find work, have healthy relationships and raise happy children.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g6279c76efc_2_209"/>
          <p:cNvSpPr txBox="1"/>
          <p:nvPr>
            <p:ph type="title"/>
          </p:nvPr>
        </p:nvSpPr>
        <p:spPr>
          <a:xfrm>
            <a:off x="507124" y="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AU"/>
              <a:t>Much more could have been done…</a:t>
            </a:r>
            <a:endParaRPr/>
          </a:p>
        </p:txBody>
      </p:sp>
      <p:sp>
        <p:nvSpPr>
          <p:cNvPr id="318" name="Google Shape;318;g6279c76efc_2_209"/>
          <p:cNvSpPr txBox="1"/>
          <p:nvPr>
            <p:ph idx="2" type="body"/>
          </p:nvPr>
        </p:nvSpPr>
        <p:spPr>
          <a:xfrm>
            <a:off x="3626068" y="1166648"/>
            <a:ext cx="7869622" cy="5549462"/>
          </a:xfrm>
          <a:prstGeom prst="rect">
            <a:avLst/>
          </a:prstGeom>
          <a:noFill/>
          <a:ln>
            <a:noFill/>
          </a:ln>
        </p:spPr>
        <p:txBody>
          <a:bodyPr anchorCtr="0" anchor="t" bIns="45700" lIns="91425" spcFirstLastPara="1" rIns="91425" wrap="square" tIns="45700">
            <a:noAutofit/>
          </a:bodyPr>
          <a:lstStyle/>
          <a:p>
            <a:pPr indent="0" lvl="0" marL="114300" rtl="0" algn="l">
              <a:lnSpc>
                <a:spcPct val="80000"/>
              </a:lnSpc>
              <a:spcBef>
                <a:spcPts val="1000"/>
              </a:spcBef>
              <a:spcAft>
                <a:spcPts val="0"/>
              </a:spcAft>
              <a:buSzPts val="1800"/>
              <a:buNone/>
            </a:pPr>
            <a:r>
              <a:rPr lang="en-AU" sz="2590"/>
              <a:t>By systems to shift into the ‘right gear’ for Olly – such as providing extra help at school or support to his family</a:t>
            </a:r>
            <a:endParaRPr/>
          </a:p>
          <a:p>
            <a:pPr indent="0" lvl="0" marL="114300" rtl="0" algn="l">
              <a:lnSpc>
                <a:spcPct val="80000"/>
              </a:lnSpc>
              <a:spcBef>
                <a:spcPts val="1000"/>
              </a:spcBef>
              <a:spcAft>
                <a:spcPts val="0"/>
              </a:spcAft>
              <a:buSzPts val="1800"/>
              <a:buNone/>
            </a:pPr>
            <a:r>
              <a:t/>
            </a:r>
            <a:endParaRPr sz="2590"/>
          </a:p>
          <a:p>
            <a:pPr indent="0" lvl="0" marL="114300" rtl="0" algn="l">
              <a:lnSpc>
                <a:spcPct val="80000"/>
              </a:lnSpc>
              <a:spcBef>
                <a:spcPts val="1000"/>
              </a:spcBef>
              <a:spcAft>
                <a:spcPts val="0"/>
              </a:spcAft>
              <a:buSzPts val="1800"/>
              <a:buNone/>
            </a:pPr>
            <a:r>
              <a:t/>
            </a:r>
            <a:endParaRPr sz="2590"/>
          </a:p>
          <a:p>
            <a:pPr indent="0" lvl="0" marL="114300" rtl="0" algn="l">
              <a:lnSpc>
                <a:spcPct val="80000"/>
              </a:lnSpc>
              <a:spcBef>
                <a:spcPts val="1000"/>
              </a:spcBef>
              <a:spcAft>
                <a:spcPts val="0"/>
              </a:spcAft>
              <a:buSzPts val="1800"/>
              <a:buNone/>
            </a:pPr>
            <a:r>
              <a:t/>
            </a:r>
            <a:endParaRPr sz="2590"/>
          </a:p>
          <a:p>
            <a:pPr indent="0" lvl="0" marL="114300" rtl="0" algn="l">
              <a:lnSpc>
                <a:spcPct val="80000"/>
              </a:lnSpc>
              <a:spcBef>
                <a:spcPts val="1000"/>
              </a:spcBef>
              <a:spcAft>
                <a:spcPts val="0"/>
              </a:spcAft>
              <a:buSzPts val="1800"/>
              <a:buNone/>
            </a:pPr>
            <a:r>
              <a:rPr lang="en-AU" sz="2590"/>
              <a:t>To get Olly help from experts to restore levelness after experiences that left his brain like a ‘wobbly table’</a:t>
            </a:r>
            <a:endParaRPr/>
          </a:p>
          <a:p>
            <a:pPr indent="0" lvl="0" marL="114300" rtl="0" algn="l">
              <a:lnSpc>
                <a:spcPct val="80000"/>
              </a:lnSpc>
              <a:spcBef>
                <a:spcPts val="1000"/>
              </a:spcBef>
              <a:spcAft>
                <a:spcPts val="0"/>
              </a:spcAft>
              <a:buSzPts val="1800"/>
              <a:buNone/>
            </a:pPr>
            <a:r>
              <a:t/>
            </a:r>
            <a:endParaRPr sz="2590"/>
          </a:p>
          <a:p>
            <a:pPr indent="0" lvl="0" marL="114300" rtl="0" algn="l">
              <a:lnSpc>
                <a:spcPct val="80000"/>
              </a:lnSpc>
              <a:spcBef>
                <a:spcPts val="1000"/>
              </a:spcBef>
              <a:spcAft>
                <a:spcPts val="0"/>
              </a:spcAft>
              <a:buSzPts val="1800"/>
              <a:buNone/>
            </a:pPr>
            <a:r>
              <a:t/>
            </a:r>
            <a:endParaRPr sz="2590"/>
          </a:p>
          <a:p>
            <a:pPr indent="0" lvl="0" marL="114300" rtl="0" algn="l">
              <a:lnSpc>
                <a:spcPct val="80000"/>
              </a:lnSpc>
              <a:spcBef>
                <a:spcPts val="1000"/>
              </a:spcBef>
              <a:spcAft>
                <a:spcPts val="0"/>
              </a:spcAft>
              <a:buSzPts val="1800"/>
              <a:buNone/>
            </a:pPr>
            <a:r>
              <a:rPr lang="en-AU" sz="2590"/>
              <a:t>With communities experiencing disadvantage to ensure young people growing up in them get as many ‘positive’ weights on their resilience scales – especially if they’ve got ‘negative’ weights like violence or poverty on them </a:t>
            </a:r>
            <a:endParaRPr/>
          </a:p>
        </p:txBody>
      </p:sp>
      <p:pic>
        <p:nvPicPr>
          <p:cNvPr id="319" name="Google Shape;319;g6279c76efc_2_209"/>
          <p:cNvPicPr preferRelativeResize="0"/>
          <p:nvPr/>
        </p:nvPicPr>
        <p:blipFill rotWithShape="1">
          <a:blip r:embed="rId3">
            <a:alphaModFix/>
          </a:blip>
          <a:srcRect b="0" l="0" r="0" t="0"/>
          <a:stretch/>
        </p:blipFill>
        <p:spPr>
          <a:xfrm>
            <a:off x="1249087" y="1166648"/>
            <a:ext cx="1908909" cy="1671145"/>
          </a:xfrm>
          <a:prstGeom prst="rect">
            <a:avLst/>
          </a:prstGeom>
          <a:noFill/>
          <a:ln>
            <a:noFill/>
          </a:ln>
        </p:spPr>
      </p:pic>
      <p:pic>
        <p:nvPicPr>
          <p:cNvPr id="320" name="Google Shape;320;g6279c76efc_2_209"/>
          <p:cNvPicPr preferRelativeResize="0"/>
          <p:nvPr/>
        </p:nvPicPr>
        <p:blipFill rotWithShape="1">
          <a:blip r:embed="rId4">
            <a:alphaModFix/>
          </a:blip>
          <a:srcRect b="0" l="0" r="0" t="0"/>
          <a:stretch/>
        </p:blipFill>
        <p:spPr>
          <a:xfrm rot="259265">
            <a:off x="1249087" y="3072514"/>
            <a:ext cx="1904015" cy="1375122"/>
          </a:xfrm>
          <a:prstGeom prst="rect">
            <a:avLst/>
          </a:prstGeom>
          <a:noFill/>
          <a:ln>
            <a:noFill/>
          </a:ln>
        </p:spPr>
      </p:pic>
      <p:pic>
        <p:nvPicPr>
          <p:cNvPr id="321" name="Google Shape;321;g6279c76efc_2_209"/>
          <p:cNvPicPr preferRelativeResize="0"/>
          <p:nvPr/>
        </p:nvPicPr>
        <p:blipFill rotWithShape="1">
          <a:blip r:embed="rId5">
            <a:alphaModFix/>
          </a:blip>
          <a:srcRect b="0" l="0" r="0" t="0"/>
          <a:stretch/>
        </p:blipFill>
        <p:spPr>
          <a:xfrm>
            <a:off x="1493862" y="4981739"/>
            <a:ext cx="1414463" cy="14192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g6279c76efc_2_2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Evidence</a:t>
            </a:r>
            <a:endParaRPr/>
          </a:p>
        </p:txBody>
      </p:sp>
      <p:sp>
        <p:nvSpPr>
          <p:cNvPr id="327" name="Google Shape;327;g6279c76efc_2_217"/>
          <p:cNvSpPr txBox="1"/>
          <p:nvPr>
            <p:ph idx="1" type="body"/>
          </p:nvPr>
        </p:nvSpPr>
        <p:spPr>
          <a:xfrm>
            <a:off x="838200" y="1463018"/>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AU" sz="2590"/>
              <a:t>Frameworks Institute: www.frameworksinstitute.org%2Fassets%2Ffiles%2Fjuvenilejusticereform_mm_2015.pdf </a:t>
            </a:r>
            <a:endParaRPr sz="2590"/>
          </a:p>
          <a:p>
            <a:pPr indent="-228600" lvl="0" marL="228600" rtl="0" algn="l">
              <a:lnSpc>
                <a:spcPct val="80000"/>
              </a:lnSpc>
              <a:spcBef>
                <a:spcPts val="1000"/>
              </a:spcBef>
              <a:spcAft>
                <a:spcPts val="0"/>
              </a:spcAft>
              <a:buClr>
                <a:schemeClr val="dk1"/>
              </a:buClr>
              <a:buSzPts val="2800"/>
              <a:buChar char="•"/>
            </a:pPr>
            <a:r>
              <a:rPr lang="en-AU" sz="2590"/>
              <a:t>The same Four Walls: </a:t>
            </a:r>
            <a:r>
              <a:rPr lang="en-AU" sz="2590" u="sng">
                <a:solidFill>
                  <a:schemeClr val="hlink"/>
                </a:solidFill>
                <a:hlinkClick r:id="rId3"/>
              </a:rPr>
              <a:t>https://ccyp.vic.gov.au/assets/Publications-inquiries/The-Same-Four-Walls1.pdf</a:t>
            </a:r>
            <a:endParaRPr sz="2590"/>
          </a:p>
          <a:p>
            <a:pPr indent="-228600" lvl="0" marL="228600" rtl="0" algn="l">
              <a:lnSpc>
                <a:spcPct val="80000"/>
              </a:lnSpc>
              <a:spcBef>
                <a:spcPts val="1000"/>
              </a:spcBef>
              <a:spcAft>
                <a:spcPts val="0"/>
              </a:spcAft>
              <a:buClr>
                <a:schemeClr val="dk1"/>
              </a:buClr>
              <a:buSzPts val="2800"/>
              <a:buChar char="•"/>
            </a:pPr>
            <a:r>
              <a:rPr lang="en-AU" sz="2590" u="sng">
                <a:solidFill>
                  <a:schemeClr val="hlink"/>
                </a:solidFill>
                <a:hlinkClick r:id="rId4"/>
              </a:rPr>
              <a:t>https://ama.com.au/position-statement/health-and-criminal-justice-system-2012</a:t>
            </a:r>
            <a:r>
              <a:rPr lang="en-AU" sz="2590"/>
              <a:t> </a:t>
            </a:r>
            <a:endParaRPr sz="2590"/>
          </a:p>
          <a:p>
            <a:pPr indent="-228600" lvl="0" marL="228600" rtl="0" algn="l">
              <a:lnSpc>
                <a:spcPct val="80000"/>
              </a:lnSpc>
              <a:spcBef>
                <a:spcPts val="1000"/>
              </a:spcBef>
              <a:spcAft>
                <a:spcPts val="0"/>
              </a:spcAft>
              <a:buClr>
                <a:schemeClr val="dk1"/>
              </a:buClr>
              <a:buSzPts val="2800"/>
              <a:buChar char="•"/>
            </a:pPr>
            <a:r>
              <a:rPr lang="en-AU" sz="2590" u="sng">
                <a:solidFill>
                  <a:schemeClr val="hlink"/>
                </a:solidFill>
                <a:hlinkClick r:id="rId5"/>
              </a:rPr>
              <a:t>https://www.aihw.gov.au/reports/youth-justice/young-people-returning-to-youth-justice-1617/contents/table-of-contents</a:t>
            </a:r>
            <a:r>
              <a:rPr lang="en-AU" sz="2590"/>
              <a:t> </a:t>
            </a:r>
            <a:endParaRPr/>
          </a:p>
          <a:p>
            <a:pPr indent="-228600" lvl="0" marL="228600" rtl="0" algn="l">
              <a:lnSpc>
                <a:spcPct val="80000"/>
              </a:lnSpc>
              <a:spcBef>
                <a:spcPts val="1000"/>
              </a:spcBef>
              <a:spcAft>
                <a:spcPts val="0"/>
              </a:spcAft>
              <a:buSzPts val="2800"/>
              <a:buChar char="•"/>
            </a:pPr>
            <a:r>
              <a:rPr lang="en-AU" sz="2590" u="sng">
                <a:solidFill>
                  <a:schemeClr val="hlink"/>
                </a:solidFill>
                <a:hlinkClick r:id="rId6"/>
              </a:rPr>
              <a:t>https://www.parliament.vic.gov.au/publications/research-papers/download/36-research-papers/13806-youth-justice-in-victoria</a:t>
            </a:r>
            <a:r>
              <a:rPr lang="en-AU" sz="2590"/>
              <a:t> </a:t>
            </a:r>
            <a:endParaRPr sz="2590"/>
          </a:p>
          <a:p>
            <a:pPr indent="-50800" lvl="0" marL="228600" rtl="0" algn="l">
              <a:lnSpc>
                <a:spcPct val="80000"/>
              </a:lnSpc>
              <a:spcBef>
                <a:spcPts val="1000"/>
              </a:spcBef>
              <a:spcAft>
                <a:spcPts val="0"/>
              </a:spcAft>
              <a:buClr>
                <a:schemeClr val="dk1"/>
              </a:buClr>
              <a:buSzPts val="2800"/>
              <a:buNone/>
            </a:pPr>
            <a:r>
              <a:t/>
            </a:r>
            <a:endParaRPr sz="259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g6279c76efc_2_2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Icons/images</a:t>
            </a:r>
            <a:endParaRPr/>
          </a:p>
        </p:txBody>
      </p:sp>
      <p:sp>
        <p:nvSpPr>
          <p:cNvPr id="333" name="Google Shape;333;g6279c76efc_2_222"/>
          <p:cNvSpPr txBox="1"/>
          <p:nvPr>
            <p:ph idx="1" type="body"/>
          </p:nvPr>
        </p:nvSpPr>
        <p:spPr>
          <a:xfrm>
            <a:off x="838200" y="1825625"/>
            <a:ext cx="4838400" cy="43515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800"/>
              <a:buChar char="•"/>
            </a:pPr>
            <a:r>
              <a:rPr lang="en-AU" sz="1540" u="sng">
                <a:solidFill>
                  <a:schemeClr val="hlink"/>
                </a:solidFill>
                <a:hlinkClick r:id="rId3"/>
              </a:rPr>
              <a:t>jacob massey</a:t>
            </a:r>
            <a:endParaRPr sz="1540"/>
          </a:p>
          <a:p>
            <a:pPr indent="-228600" lvl="0" marL="228600" rtl="0" algn="l">
              <a:lnSpc>
                <a:spcPct val="70000"/>
              </a:lnSpc>
              <a:spcBef>
                <a:spcPts val="1000"/>
              </a:spcBef>
              <a:spcAft>
                <a:spcPts val="0"/>
              </a:spcAft>
              <a:buClr>
                <a:schemeClr val="dk1"/>
              </a:buClr>
              <a:buSzPts val="2800"/>
              <a:buChar char="•"/>
            </a:pPr>
            <a:r>
              <a:rPr lang="en-AU" sz="1540" u="sng">
                <a:solidFill>
                  <a:schemeClr val="hlink"/>
                </a:solidFill>
                <a:hlinkClick r:id="rId4"/>
              </a:rPr>
              <a:t>Matt Brooks</a:t>
            </a:r>
            <a:endParaRPr sz="1540" u="sng"/>
          </a:p>
          <a:p>
            <a:pPr indent="-228600" lvl="0" marL="228600" rtl="0" algn="l">
              <a:lnSpc>
                <a:spcPct val="70000"/>
              </a:lnSpc>
              <a:spcBef>
                <a:spcPts val="1000"/>
              </a:spcBef>
              <a:spcAft>
                <a:spcPts val="0"/>
              </a:spcAft>
              <a:buClr>
                <a:schemeClr val="dk1"/>
              </a:buClr>
              <a:buSzPts val="2800"/>
              <a:buChar char="•"/>
            </a:pPr>
            <a:r>
              <a:rPr lang="en-AU" sz="1540"/>
              <a:t> </a:t>
            </a:r>
            <a:r>
              <a:rPr lang="en-AU" sz="1540" u="sng">
                <a:solidFill>
                  <a:schemeClr val="hlink"/>
                </a:solidFill>
                <a:hlinkClick r:id="rId5"/>
              </a:rPr>
              <a:t>dDara</a:t>
            </a:r>
            <a:endParaRPr sz="1540"/>
          </a:p>
          <a:p>
            <a:pPr indent="-228600" lvl="0" marL="228600" rtl="0" algn="l">
              <a:lnSpc>
                <a:spcPct val="70000"/>
              </a:lnSpc>
              <a:spcBef>
                <a:spcPts val="1000"/>
              </a:spcBef>
              <a:spcAft>
                <a:spcPts val="0"/>
              </a:spcAft>
              <a:buClr>
                <a:schemeClr val="dk1"/>
              </a:buClr>
              <a:buSzPts val="2800"/>
              <a:buChar char="•"/>
            </a:pPr>
            <a:r>
              <a:rPr lang="en-AU" sz="1540"/>
              <a:t> </a:t>
            </a:r>
            <a:r>
              <a:rPr lang="en-AU" sz="1540" u="sng">
                <a:solidFill>
                  <a:schemeClr val="hlink"/>
                </a:solidFill>
                <a:hlinkClick r:id="rId6"/>
              </a:rPr>
              <a:t>Adrien Coquet</a:t>
            </a:r>
            <a:endParaRPr sz="1540"/>
          </a:p>
          <a:p>
            <a:pPr indent="-228600" lvl="0" marL="228600" rtl="0" algn="l">
              <a:lnSpc>
                <a:spcPct val="70000"/>
              </a:lnSpc>
              <a:spcBef>
                <a:spcPts val="1000"/>
              </a:spcBef>
              <a:spcAft>
                <a:spcPts val="0"/>
              </a:spcAft>
              <a:buClr>
                <a:schemeClr val="dk1"/>
              </a:buClr>
              <a:buSzPts val="2800"/>
              <a:buChar char="•"/>
            </a:pPr>
            <a:r>
              <a:rPr lang="en-AU" sz="1540"/>
              <a:t> </a:t>
            </a:r>
            <a:r>
              <a:rPr lang="en-AU" sz="1540" u="sng">
                <a:solidFill>
                  <a:schemeClr val="hlink"/>
                </a:solidFill>
                <a:hlinkClick r:id="rId7"/>
              </a:rPr>
              <a:t>FORMGUT</a:t>
            </a:r>
            <a:endParaRPr sz="1540" u="sng"/>
          </a:p>
          <a:p>
            <a:pPr indent="-228600" lvl="0" marL="228600" rtl="0" algn="l">
              <a:lnSpc>
                <a:spcPct val="70000"/>
              </a:lnSpc>
              <a:spcBef>
                <a:spcPts val="1000"/>
              </a:spcBef>
              <a:spcAft>
                <a:spcPts val="0"/>
              </a:spcAft>
              <a:buClr>
                <a:schemeClr val="dk1"/>
              </a:buClr>
              <a:buSzPts val="2800"/>
              <a:buChar char="•"/>
            </a:pPr>
            <a:r>
              <a:rPr lang="en-AU" sz="1540" u="sng">
                <a:solidFill>
                  <a:schemeClr val="hlink"/>
                </a:solidFill>
                <a:hlinkClick r:id="rId8"/>
              </a:rPr>
              <a:t>BomSymbols</a:t>
            </a:r>
            <a:endParaRPr sz="1540" u="sng"/>
          </a:p>
          <a:p>
            <a:pPr indent="-228600" lvl="0" marL="228600" rtl="0" algn="l">
              <a:lnSpc>
                <a:spcPct val="70000"/>
              </a:lnSpc>
              <a:spcBef>
                <a:spcPts val="1000"/>
              </a:spcBef>
              <a:spcAft>
                <a:spcPts val="0"/>
              </a:spcAft>
              <a:buClr>
                <a:schemeClr val="dk1"/>
              </a:buClr>
              <a:buSzPts val="2800"/>
              <a:buChar char="•"/>
            </a:pPr>
            <a:r>
              <a:rPr lang="en-AU" sz="1540"/>
              <a:t> </a:t>
            </a:r>
            <a:r>
              <a:rPr lang="en-AU" sz="1540" u="sng">
                <a:solidFill>
                  <a:schemeClr val="hlink"/>
                </a:solidFill>
                <a:hlinkClick r:id="rId9"/>
              </a:rPr>
              <a:t>Massupa Kaewgahya</a:t>
            </a:r>
            <a:endParaRPr sz="1540" u="sng">
              <a:solidFill>
                <a:schemeClr val="hlink"/>
              </a:solidFill>
            </a:endParaRPr>
          </a:p>
          <a:p>
            <a:pPr indent="-228600" lvl="0" marL="228600" rtl="0" algn="l">
              <a:lnSpc>
                <a:spcPct val="70000"/>
              </a:lnSpc>
              <a:spcBef>
                <a:spcPts val="1000"/>
              </a:spcBef>
              <a:spcAft>
                <a:spcPts val="0"/>
              </a:spcAft>
              <a:buClr>
                <a:schemeClr val="dk1"/>
              </a:buClr>
              <a:buSzPts val="2800"/>
              <a:buChar char="•"/>
            </a:pPr>
            <a:r>
              <a:rPr lang="en-AU" sz="1540" u="sng">
                <a:solidFill>
                  <a:schemeClr val="hlink"/>
                </a:solidFill>
              </a:rPr>
              <a:t>Cartoonstock.com</a:t>
            </a:r>
            <a:endParaRPr/>
          </a:p>
          <a:p>
            <a:pPr indent="-228600" lvl="0" marL="228600" rtl="0" algn="l">
              <a:lnSpc>
                <a:spcPct val="70000"/>
              </a:lnSpc>
              <a:spcBef>
                <a:spcPts val="1000"/>
              </a:spcBef>
              <a:spcAft>
                <a:spcPts val="0"/>
              </a:spcAft>
              <a:buSzPts val="2800"/>
              <a:buChar char="•"/>
            </a:pPr>
            <a:r>
              <a:rPr lang="en-AU" sz="1540" u="sng">
                <a:solidFill>
                  <a:schemeClr val="hlink"/>
                </a:solidFill>
                <a:hlinkClick r:id="rId10"/>
              </a:rPr>
              <a:t>Gan Khoon Lay</a:t>
            </a:r>
            <a:endParaRPr sz="1540"/>
          </a:p>
          <a:p>
            <a:pPr indent="-228600" lvl="0" marL="228600" rtl="0" algn="l">
              <a:lnSpc>
                <a:spcPct val="70000"/>
              </a:lnSpc>
              <a:spcBef>
                <a:spcPts val="1000"/>
              </a:spcBef>
              <a:spcAft>
                <a:spcPts val="0"/>
              </a:spcAft>
              <a:buSzPts val="2800"/>
              <a:buChar char="•"/>
            </a:pPr>
            <a:r>
              <a:rPr lang="en-AU" sz="1540" u="sng">
                <a:solidFill>
                  <a:schemeClr val="hlink"/>
                </a:solidFill>
                <a:hlinkClick r:id="rId11"/>
              </a:rPr>
              <a:t>StoneHub</a:t>
            </a:r>
            <a:r>
              <a:rPr lang="en-AU" sz="1540" u="sng"/>
              <a:t> and </a:t>
            </a:r>
            <a:r>
              <a:rPr lang="en-AU" sz="1540" u="sng">
                <a:solidFill>
                  <a:schemeClr val="hlink"/>
                </a:solidFill>
                <a:hlinkClick r:id="rId12"/>
              </a:rPr>
              <a:t>Nikita Kozin</a:t>
            </a:r>
            <a:r>
              <a:rPr lang="en-AU" sz="1540" u="sng"/>
              <a:t> and </a:t>
            </a:r>
            <a:r>
              <a:rPr lang="en-AU" sz="1540" u="sng">
                <a:solidFill>
                  <a:schemeClr val="hlink"/>
                </a:solidFill>
                <a:hlinkClick r:id="rId13"/>
              </a:rPr>
              <a:t>Luis Prado</a:t>
            </a:r>
            <a:endParaRPr sz="1540" u="sng"/>
          </a:p>
          <a:p>
            <a:pPr indent="-228600" lvl="0" marL="228600" rtl="0" algn="l">
              <a:lnSpc>
                <a:spcPct val="70000"/>
              </a:lnSpc>
              <a:spcBef>
                <a:spcPts val="1000"/>
              </a:spcBef>
              <a:spcAft>
                <a:spcPts val="0"/>
              </a:spcAft>
              <a:buSzPts val="2800"/>
              <a:buChar char="•"/>
            </a:pPr>
            <a:r>
              <a:rPr lang="en-AU" sz="1540" u="sng">
                <a:solidFill>
                  <a:schemeClr val="hlink"/>
                </a:solidFill>
                <a:hlinkClick r:id="rId14"/>
              </a:rPr>
              <a:t>Andrey Maleev</a:t>
            </a:r>
            <a:r>
              <a:rPr lang="en-AU" sz="1540"/>
              <a:t> and </a:t>
            </a:r>
            <a:r>
              <a:rPr lang="en-AU" sz="1540" u="sng">
                <a:solidFill>
                  <a:schemeClr val="hlink"/>
                </a:solidFill>
                <a:hlinkClick r:id="rId15"/>
              </a:rPr>
              <a:t>vectoriconset10</a:t>
            </a:r>
            <a:r>
              <a:rPr lang="en-AU" sz="1540"/>
              <a:t> </a:t>
            </a:r>
            <a:endParaRPr/>
          </a:p>
          <a:p>
            <a:pPr indent="-228600" lvl="0" marL="228600" rtl="0" algn="l">
              <a:lnSpc>
                <a:spcPct val="70000"/>
              </a:lnSpc>
              <a:spcBef>
                <a:spcPts val="1000"/>
              </a:spcBef>
              <a:spcAft>
                <a:spcPts val="0"/>
              </a:spcAft>
              <a:buSzPts val="2800"/>
              <a:buChar char="•"/>
            </a:pPr>
            <a:r>
              <a:rPr lang="en-AU" sz="1540" u="sng">
                <a:solidFill>
                  <a:schemeClr val="hlink"/>
                </a:solidFill>
                <a:hlinkClick r:id="rId16"/>
              </a:rPr>
              <a:t>Adrien Coquet</a:t>
            </a:r>
            <a:endParaRPr sz="1540" u="sng"/>
          </a:p>
          <a:p>
            <a:pPr indent="-228600" lvl="0" marL="228600" rtl="0" algn="l">
              <a:lnSpc>
                <a:spcPct val="70000"/>
              </a:lnSpc>
              <a:spcBef>
                <a:spcPts val="1000"/>
              </a:spcBef>
              <a:spcAft>
                <a:spcPts val="0"/>
              </a:spcAft>
              <a:buSzPts val="2800"/>
              <a:buChar char="•"/>
            </a:pPr>
            <a:r>
              <a:rPr lang="en-AU" sz="1540" u="sng">
                <a:solidFill>
                  <a:schemeClr val="hlink"/>
                </a:solidFill>
                <a:hlinkClick r:id="rId17"/>
              </a:rPr>
              <a:t>Priyanka</a:t>
            </a:r>
            <a:endParaRPr sz="1540" u="sng"/>
          </a:p>
          <a:p>
            <a:pPr indent="-228600" lvl="0" marL="228600" rtl="0" algn="l">
              <a:lnSpc>
                <a:spcPct val="70000"/>
              </a:lnSpc>
              <a:spcBef>
                <a:spcPts val="1000"/>
              </a:spcBef>
              <a:spcAft>
                <a:spcPts val="0"/>
              </a:spcAft>
              <a:buSzPts val="2800"/>
              <a:buChar char="•"/>
            </a:pPr>
            <a:r>
              <a:rPr lang="en-AU" sz="1540" u="sng">
                <a:solidFill>
                  <a:schemeClr val="hlink"/>
                </a:solidFill>
                <a:hlinkClick r:id="rId18"/>
              </a:rPr>
              <a:t>Pedro Santos</a:t>
            </a:r>
            <a:r>
              <a:rPr lang="en-AU" sz="1540" u="sng"/>
              <a:t> and </a:t>
            </a:r>
            <a:r>
              <a:rPr lang="en-AU" sz="1540" u="sng">
                <a:solidFill>
                  <a:schemeClr val="hlink"/>
                </a:solidFill>
                <a:hlinkClick r:id="rId19"/>
              </a:rPr>
              <a:t>Creative Stall </a:t>
            </a:r>
            <a:r>
              <a:rPr lang="en-AU" sz="1540"/>
              <a:t>and </a:t>
            </a:r>
            <a:r>
              <a:rPr lang="en-AU" sz="1540" u="sng">
                <a:solidFill>
                  <a:schemeClr val="hlink"/>
                </a:solidFill>
                <a:hlinkClick r:id="rId20"/>
              </a:rPr>
              <a:t>Maxim Kulikov</a:t>
            </a:r>
            <a:endParaRPr sz="1540"/>
          </a:p>
          <a:p>
            <a:pPr indent="-50800" lvl="0" marL="228600" rtl="0" algn="l">
              <a:lnSpc>
                <a:spcPct val="70000"/>
              </a:lnSpc>
              <a:spcBef>
                <a:spcPts val="1000"/>
              </a:spcBef>
              <a:spcAft>
                <a:spcPts val="0"/>
              </a:spcAft>
              <a:buClr>
                <a:schemeClr val="dk1"/>
              </a:buClr>
              <a:buSzPts val="2800"/>
              <a:buNone/>
            </a:pPr>
            <a:r>
              <a:t/>
            </a:r>
            <a:endParaRPr sz="1540"/>
          </a:p>
        </p:txBody>
      </p:sp>
      <p:sp>
        <p:nvSpPr>
          <p:cNvPr id="334" name="Google Shape;334;g6279c76efc_2_222"/>
          <p:cNvSpPr txBox="1"/>
          <p:nvPr/>
        </p:nvSpPr>
        <p:spPr>
          <a:xfrm>
            <a:off x="7594425" y="1825625"/>
            <a:ext cx="3429300" cy="103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g6279c76efc_2_2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AU"/>
              <a:t>Datasets</a:t>
            </a:r>
            <a:endParaRPr/>
          </a:p>
        </p:txBody>
      </p:sp>
      <p:sp>
        <p:nvSpPr>
          <p:cNvPr id="340" name="Google Shape;340;g6279c76efc_2_2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AU" sz="1400"/>
              <a:t>Youth offending Victoria</a:t>
            </a:r>
            <a:endParaRPr sz="1400"/>
          </a:p>
          <a:p>
            <a:pPr indent="0" lvl="0" marL="0" rtl="0" algn="l">
              <a:lnSpc>
                <a:spcPct val="90000"/>
              </a:lnSpc>
              <a:spcBef>
                <a:spcPts val="1000"/>
              </a:spcBef>
              <a:spcAft>
                <a:spcPts val="0"/>
              </a:spcAft>
              <a:buSzPts val="1800"/>
              <a:buNone/>
            </a:pPr>
            <a:r>
              <a:rPr lang="en-AU" sz="1400" u="sng">
                <a:solidFill>
                  <a:schemeClr val="hlink"/>
                </a:solidFill>
                <a:hlinkClick r:id="rId3"/>
              </a:rPr>
              <a:t>https://www.crimestatistics.vic.gov.au/crime-statisticslatest-crime-data/download-data</a:t>
            </a:r>
            <a:r>
              <a:rPr lang="en-AU" sz="1400"/>
              <a:t> </a:t>
            </a:r>
            <a:r>
              <a:rPr lang="en-AU" sz="1400">
                <a:solidFill>
                  <a:schemeClr val="hlink"/>
                </a:solidFill>
                <a:highlight>
                  <a:srgbClr val="F6F6F6"/>
                </a:highlight>
                <a:uFill>
                  <a:noFill/>
                </a:uFill>
                <a:hlinkClick r:id="rId4"/>
              </a:rPr>
              <a:t>Data Tables - Spotlight: Youth Offending in Victoria - year ending March 2019 (XLSX, 219.61 KB)</a:t>
            </a:r>
            <a:endParaRPr sz="1400">
              <a:solidFill>
                <a:srgbClr val="CE3429"/>
              </a:solidFill>
              <a:highlight>
                <a:srgbClr val="F6F6F6"/>
              </a:highlight>
            </a:endParaRPr>
          </a:p>
          <a:p>
            <a:pPr indent="0" lvl="0" marL="0" rtl="0" algn="l">
              <a:lnSpc>
                <a:spcPct val="90000"/>
              </a:lnSpc>
              <a:spcBef>
                <a:spcPts val="1000"/>
              </a:spcBef>
              <a:spcAft>
                <a:spcPts val="0"/>
              </a:spcAft>
              <a:buSzPts val="1800"/>
              <a:buNone/>
            </a:pPr>
            <a:r>
              <a:rPr lang="en-AU" sz="1400">
                <a:solidFill>
                  <a:srgbClr val="000000"/>
                </a:solidFill>
                <a:highlight>
                  <a:srgbClr val="F6F6F6"/>
                </a:highlight>
              </a:rPr>
              <a:t>Youth detention  population data</a:t>
            </a:r>
            <a:endParaRPr sz="1400">
              <a:solidFill>
                <a:srgbClr val="000000"/>
              </a:solidFill>
              <a:highlight>
                <a:srgbClr val="F6F6F6"/>
              </a:highlight>
            </a:endParaRPr>
          </a:p>
          <a:p>
            <a:pPr indent="0" lvl="0" marL="0" rtl="0" algn="l">
              <a:lnSpc>
                <a:spcPct val="90000"/>
              </a:lnSpc>
              <a:spcBef>
                <a:spcPts val="1000"/>
              </a:spcBef>
              <a:spcAft>
                <a:spcPts val="0"/>
              </a:spcAft>
              <a:buSzPts val="1800"/>
              <a:buNone/>
            </a:pPr>
            <a:r>
              <a:rPr lang="en-AU" sz="1100" u="sng">
                <a:solidFill>
                  <a:schemeClr val="hlink"/>
                </a:solidFill>
                <a:latin typeface="Arial"/>
                <a:ea typeface="Arial"/>
                <a:cs typeface="Arial"/>
                <a:sym typeface="Arial"/>
                <a:hlinkClick r:id="rId5"/>
              </a:rPr>
              <a:t>https://www.aihw.gov.au/reports/juv/128/youth-detention-population-in-australia-2018/contents/table-of-contents</a:t>
            </a:r>
            <a:endParaRPr sz="1400">
              <a:solidFill>
                <a:srgbClr val="000000"/>
              </a:solidFill>
              <a:highlight>
                <a:srgbClr val="F6F6F6"/>
              </a:highlight>
            </a:endParaRPr>
          </a:p>
          <a:p>
            <a:pPr indent="0" lvl="0" marL="0" rtl="0" algn="l">
              <a:lnSpc>
                <a:spcPct val="90000"/>
              </a:lnSpc>
              <a:spcBef>
                <a:spcPts val="1000"/>
              </a:spcBef>
              <a:spcAft>
                <a:spcPts val="0"/>
              </a:spcAft>
              <a:buSzPts val="1800"/>
              <a:buNone/>
            </a:pPr>
            <a:r>
              <a:rPr lang="en-AU" sz="1400"/>
              <a:t>SEIFA data</a:t>
            </a:r>
            <a:endParaRPr sz="1400"/>
          </a:p>
          <a:p>
            <a:pPr indent="0" lvl="0" marL="0" rtl="0" algn="l">
              <a:lnSpc>
                <a:spcPct val="90000"/>
              </a:lnSpc>
              <a:spcBef>
                <a:spcPts val="1000"/>
              </a:spcBef>
              <a:spcAft>
                <a:spcPts val="0"/>
              </a:spcAft>
              <a:buSzPts val="1800"/>
              <a:buNone/>
            </a:pPr>
            <a:r>
              <a:rPr lang="en-AU" sz="1400" u="sng">
                <a:solidFill>
                  <a:schemeClr val="hlink"/>
                </a:solidFill>
                <a:hlinkClick r:id="rId6"/>
              </a:rPr>
              <a:t>https://www.abs.gov.au/websitedbs/censushome.nsf/home/seifa</a:t>
            </a:r>
            <a:endParaRPr sz="1400"/>
          </a:p>
          <a:p>
            <a:pPr indent="0" lvl="0" marL="0" rtl="0" algn="l">
              <a:lnSpc>
                <a:spcPct val="90000"/>
              </a:lnSpc>
              <a:spcBef>
                <a:spcPts val="1000"/>
              </a:spcBef>
              <a:spcAft>
                <a:spcPts val="0"/>
              </a:spcAft>
              <a:buSzPts val="1800"/>
              <a:buNone/>
            </a:pPr>
            <a:r>
              <a:rPr lang="en-AU" sz="1400"/>
              <a:t>Youth justice snapshot survey</a:t>
            </a:r>
            <a:endParaRPr sz="1400"/>
          </a:p>
          <a:p>
            <a:pPr indent="0" lvl="0" marL="0" rtl="0" algn="l">
              <a:lnSpc>
                <a:spcPct val="80000"/>
              </a:lnSpc>
              <a:spcBef>
                <a:spcPts val="1000"/>
              </a:spcBef>
              <a:spcAft>
                <a:spcPts val="0"/>
              </a:spcAft>
              <a:buNone/>
            </a:pPr>
            <a:r>
              <a:rPr lang="en-AU" sz="1400" u="sng">
                <a:solidFill>
                  <a:schemeClr val="hlink"/>
                </a:solidFill>
                <a:hlinkClick r:id="rId7"/>
              </a:rPr>
              <a:t>https://ccyp.vic.gov.au/assets/Publications-inquiries/The-Same-Four-Walls1.pdf</a:t>
            </a:r>
            <a:endParaRPr sz="1400"/>
          </a:p>
          <a:p>
            <a:pPr indent="0" lvl="0" marL="0" rtl="0" algn="l">
              <a:lnSpc>
                <a:spcPct val="90000"/>
              </a:lnSpc>
              <a:spcBef>
                <a:spcPts val="1000"/>
              </a:spcBef>
              <a:spcAft>
                <a:spcPts val="0"/>
              </a:spcAft>
              <a:buSzPts val="1800"/>
              <a:buNone/>
            </a:pPr>
            <a:r>
              <a:rPr lang="en-AU" sz="1400"/>
              <a:t>LGA shape files</a:t>
            </a:r>
            <a:endParaRPr sz="1400"/>
          </a:p>
          <a:p>
            <a:pPr indent="0" lvl="0" marL="0" rtl="0" algn="l">
              <a:lnSpc>
                <a:spcPct val="90000"/>
              </a:lnSpc>
              <a:spcBef>
                <a:spcPts val="1000"/>
              </a:spcBef>
              <a:spcAft>
                <a:spcPts val="0"/>
              </a:spcAft>
              <a:buSzPts val="1800"/>
              <a:buNone/>
            </a:pPr>
            <a:r>
              <a:rPr lang="en-AU" sz="1400" u="sng">
                <a:solidFill>
                  <a:schemeClr val="hlink"/>
                </a:solidFill>
                <a:latin typeface="Arial"/>
                <a:ea typeface="Arial"/>
                <a:cs typeface="Arial"/>
                <a:sym typeface="Arial"/>
                <a:hlinkClick r:id="rId8"/>
              </a:rPr>
              <a:t>https://www.abs.gov.au/AUSSTATS/abs@.nsf/DetailsPage/1270.0.55.003July%202016?OpenDocument</a:t>
            </a:r>
            <a:endParaRPr sz="1400"/>
          </a:p>
          <a:p>
            <a:pPr indent="0" lvl="0" marL="0" rtl="0" algn="l">
              <a:lnSpc>
                <a:spcPct val="90000"/>
              </a:lnSpc>
              <a:spcBef>
                <a:spcPts val="1000"/>
              </a:spcBef>
              <a:spcAft>
                <a:spcPts val="0"/>
              </a:spcAft>
              <a:buSzPts val="1800"/>
              <a:buNone/>
            </a:pPr>
            <a:r>
              <a:rPr lang="en-AU" sz="1400"/>
              <a:t>To choose name of archetype</a:t>
            </a:r>
            <a:endParaRPr sz="1400"/>
          </a:p>
          <a:p>
            <a:pPr indent="0" lvl="0" marL="0" rtl="0" algn="l">
              <a:lnSpc>
                <a:spcPct val="90000"/>
              </a:lnSpc>
              <a:spcBef>
                <a:spcPts val="1000"/>
              </a:spcBef>
              <a:spcAft>
                <a:spcPts val="0"/>
              </a:spcAft>
              <a:buSzPts val="1800"/>
              <a:buNone/>
            </a:pPr>
            <a:r>
              <a:rPr lang="en-AU" sz="1400" u="sng">
                <a:solidFill>
                  <a:schemeClr val="hlink"/>
                </a:solidFill>
                <a:hlinkClick r:id="rId9"/>
              </a:rPr>
              <a:t>https://www.bdm.vic.gov.au/sites/default/files/embridge_cache/emshare/original/public/2019/01/e5/81409f4b0/Top%20100%20Baby%20names%202018.xlsx</a:t>
            </a:r>
            <a:r>
              <a:rPr lang="en-AU" sz="1400"/>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6279c76efc_2_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But for the most part, we grew out of bad decisions into responsible adults</a:t>
            </a:r>
            <a:endParaRPr/>
          </a:p>
        </p:txBody>
      </p:sp>
      <p:pic>
        <p:nvPicPr>
          <p:cNvPr id="164" name="Google Shape;164;g6279c76efc_2_78"/>
          <p:cNvPicPr preferRelativeResize="0"/>
          <p:nvPr>
            <p:ph idx="1" type="body"/>
          </p:nvPr>
        </p:nvPicPr>
        <p:blipFill rotWithShape="1">
          <a:blip r:embed="rId3">
            <a:alphaModFix/>
          </a:blip>
          <a:srcRect b="0" l="0" r="0" t="0"/>
          <a:stretch/>
        </p:blipFill>
        <p:spPr>
          <a:xfrm>
            <a:off x="838200" y="2250167"/>
            <a:ext cx="3589979" cy="3530146"/>
          </a:xfrm>
          <a:prstGeom prst="rect">
            <a:avLst/>
          </a:prstGeom>
          <a:noFill/>
          <a:ln>
            <a:noFill/>
          </a:ln>
        </p:spPr>
      </p:pic>
      <p:pic>
        <p:nvPicPr>
          <p:cNvPr id="165" name="Google Shape;165;g6279c76efc_2_78"/>
          <p:cNvPicPr preferRelativeResize="0"/>
          <p:nvPr>
            <p:ph idx="2" type="body"/>
          </p:nvPr>
        </p:nvPicPr>
        <p:blipFill rotWithShape="1">
          <a:blip r:embed="rId4">
            <a:alphaModFix/>
          </a:blip>
          <a:srcRect b="0" l="0" r="0" t="0"/>
          <a:stretch/>
        </p:blipFill>
        <p:spPr>
          <a:xfrm>
            <a:off x="6172200" y="1878533"/>
            <a:ext cx="5181600" cy="42455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6279c76efc_2_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So when young people get theirs really wrong</a:t>
            </a:r>
            <a:endParaRPr/>
          </a:p>
        </p:txBody>
      </p:sp>
      <p:pic>
        <p:nvPicPr>
          <p:cNvPr id="171" name="Google Shape;171;g6279c76efc_2_84"/>
          <p:cNvPicPr preferRelativeResize="0"/>
          <p:nvPr>
            <p:ph idx="1" type="body"/>
          </p:nvPr>
        </p:nvPicPr>
        <p:blipFill rotWithShape="1">
          <a:blip r:embed="rId3">
            <a:alphaModFix/>
          </a:blip>
          <a:srcRect b="0" l="0" r="0" t="0"/>
          <a:stretch/>
        </p:blipFill>
        <p:spPr>
          <a:xfrm>
            <a:off x="4048622" y="1901825"/>
            <a:ext cx="3920584"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6279c76efc_2_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Our systems needs to try and help them turn things around – for their sake….</a:t>
            </a:r>
            <a:endParaRPr/>
          </a:p>
        </p:txBody>
      </p:sp>
      <p:sp>
        <p:nvSpPr>
          <p:cNvPr id="177" name="Google Shape;177;g6279c76efc_2_89"/>
          <p:cNvSpPr/>
          <p:nvPr/>
        </p:nvSpPr>
        <p:spPr>
          <a:xfrm>
            <a:off x="7162800" y="2076854"/>
            <a:ext cx="4332514" cy="37856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AU" sz="2400" u="none" cap="none" strike="noStrike">
                <a:solidFill>
                  <a:schemeClr val="dk1"/>
                </a:solidFill>
                <a:latin typeface="Calibri"/>
                <a:ea typeface="Calibri"/>
                <a:cs typeface="Calibri"/>
                <a:sym typeface="Calibri"/>
              </a:rPr>
              <a:t>The Australian Medical Association has found that detention increases children’s risk of: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AU" sz="2400" u="none" cap="none" strike="noStrike">
                <a:solidFill>
                  <a:schemeClr val="dk1"/>
                </a:solidFill>
                <a:latin typeface="Calibri"/>
                <a:ea typeface="Calibri"/>
                <a:cs typeface="Calibri"/>
                <a:sym typeface="Calibri"/>
              </a:rPr>
              <a:t>Depression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AU" sz="2400" u="none" cap="none" strike="noStrike">
                <a:solidFill>
                  <a:schemeClr val="dk1"/>
                </a:solidFill>
                <a:latin typeface="Calibri"/>
                <a:ea typeface="Calibri"/>
                <a:cs typeface="Calibri"/>
                <a:sym typeface="Calibri"/>
              </a:rPr>
              <a:t>Suicide and self harm</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AU" sz="2400" u="none" cap="none" strike="noStrike">
                <a:solidFill>
                  <a:schemeClr val="dk1"/>
                </a:solidFill>
                <a:latin typeface="Calibri"/>
                <a:ea typeface="Calibri"/>
                <a:cs typeface="Calibri"/>
                <a:sym typeface="Calibri"/>
              </a:rPr>
              <a:t>Poor emotional development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AU" sz="2400" u="none" cap="none" strike="noStrike">
                <a:solidFill>
                  <a:schemeClr val="dk1"/>
                </a:solidFill>
                <a:latin typeface="Calibri"/>
                <a:ea typeface="Calibri"/>
                <a:cs typeface="Calibri"/>
                <a:sym typeface="Calibri"/>
              </a:rPr>
              <a:t>Poor education outcomes, and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AU" sz="2400" u="none" cap="none" strike="noStrike">
                <a:solidFill>
                  <a:schemeClr val="dk1"/>
                </a:solidFill>
                <a:latin typeface="Calibri"/>
                <a:ea typeface="Calibri"/>
                <a:cs typeface="Calibri"/>
                <a:sym typeface="Calibri"/>
              </a:rPr>
              <a:t>Further fractures family relationships</a:t>
            </a:r>
            <a:endParaRPr b="0" i="0" sz="2400" u="none" cap="none" strike="noStrike">
              <a:solidFill>
                <a:schemeClr val="dk1"/>
              </a:solidFill>
              <a:latin typeface="Calibri"/>
              <a:ea typeface="Calibri"/>
              <a:cs typeface="Calibri"/>
              <a:sym typeface="Calibri"/>
            </a:endParaRPr>
          </a:p>
        </p:txBody>
      </p:sp>
      <p:pic>
        <p:nvPicPr>
          <p:cNvPr id="178" name="Google Shape;178;g6279c76efc_2_89"/>
          <p:cNvPicPr preferRelativeResize="0"/>
          <p:nvPr/>
        </p:nvPicPr>
        <p:blipFill rotWithShape="1">
          <a:blip r:embed="rId3">
            <a:alphaModFix/>
          </a:blip>
          <a:srcRect b="0" l="0" r="0" t="0"/>
          <a:stretch/>
        </p:blipFill>
        <p:spPr>
          <a:xfrm>
            <a:off x="2238539" y="1881953"/>
            <a:ext cx="3295158" cy="41754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6279c76efc_2_95"/>
          <p:cNvSpPr txBox="1"/>
          <p:nvPr>
            <p:ph type="title"/>
          </p:nvPr>
        </p:nvSpPr>
        <p:spPr>
          <a:xfrm>
            <a:off x="511628" y="408667"/>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Our community’s safety…. </a:t>
            </a:r>
            <a:endParaRPr/>
          </a:p>
        </p:txBody>
      </p:sp>
      <p:pic>
        <p:nvPicPr>
          <p:cNvPr descr="image003" id="184" name="Google Shape;184;g6279c76efc_2_95"/>
          <p:cNvPicPr preferRelativeResize="0"/>
          <p:nvPr/>
        </p:nvPicPr>
        <p:blipFill rotWithShape="1">
          <a:blip r:embed="rId3">
            <a:alphaModFix/>
          </a:blip>
          <a:srcRect b="0" l="56603" r="30614" t="68945"/>
          <a:stretch/>
        </p:blipFill>
        <p:spPr>
          <a:xfrm>
            <a:off x="383407" y="1883227"/>
            <a:ext cx="3393936" cy="3547186"/>
          </a:xfrm>
          <a:prstGeom prst="rect">
            <a:avLst/>
          </a:prstGeom>
          <a:noFill/>
          <a:ln>
            <a:noFill/>
          </a:ln>
        </p:spPr>
      </p:pic>
      <p:sp>
        <p:nvSpPr>
          <p:cNvPr id="185" name="Google Shape;185;g6279c76efc_2_95"/>
          <p:cNvSpPr txBox="1"/>
          <p:nvPr/>
        </p:nvSpPr>
        <p:spPr>
          <a:xfrm>
            <a:off x="4256313" y="2579602"/>
            <a:ext cx="6150429"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AU" sz="3200" u="none" cap="none" strike="noStrike">
                <a:solidFill>
                  <a:schemeClr val="dk1"/>
                </a:solidFill>
                <a:latin typeface="Calibri"/>
                <a:ea typeface="Calibri"/>
                <a:cs typeface="Calibri"/>
                <a:sym typeface="Calibri"/>
              </a:rPr>
              <a:t>80% of young people released from detention return within 12 months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6279c76efc_2_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AU"/>
              <a:t>And to save us money in the long run </a:t>
            </a:r>
            <a:endParaRPr/>
          </a:p>
        </p:txBody>
      </p:sp>
      <p:pic>
        <p:nvPicPr>
          <p:cNvPr descr="image003" id="191" name="Google Shape;191;g6279c76efc_2_101"/>
          <p:cNvPicPr preferRelativeResize="0"/>
          <p:nvPr/>
        </p:nvPicPr>
        <p:blipFill rotWithShape="1">
          <a:blip r:embed="rId3">
            <a:alphaModFix/>
          </a:blip>
          <a:srcRect b="0" l="57337" r="0" t="39471"/>
          <a:stretch/>
        </p:blipFill>
        <p:spPr>
          <a:xfrm>
            <a:off x="2269957" y="2096359"/>
            <a:ext cx="6561221" cy="40044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g6279c76efc_2_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AU" sz="3959"/>
              <a:t>We make dumb decisions when we’re young as we have a second spurt of brain development</a:t>
            </a:r>
            <a:endParaRPr/>
          </a:p>
        </p:txBody>
      </p:sp>
      <p:pic>
        <p:nvPicPr>
          <p:cNvPr id="197" name="Google Shape;197;g6279c76efc_2_106"/>
          <p:cNvPicPr preferRelativeResize="0"/>
          <p:nvPr>
            <p:ph idx="1" type="body"/>
          </p:nvPr>
        </p:nvPicPr>
        <p:blipFill rotWithShape="1">
          <a:blip r:embed="rId3">
            <a:alphaModFix/>
          </a:blip>
          <a:srcRect b="0" l="0" r="0" t="0"/>
          <a:stretch/>
        </p:blipFill>
        <p:spPr>
          <a:xfrm>
            <a:off x="4029763" y="1897815"/>
            <a:ext cx="3731421" cy="4351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6279c76efc_2_1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3" name="Google Shape;203;g6279c76efc_2_1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lang="en-AU" sz="3600"/>
              <a:t>Our experiences during our first growth spurt as babies and our second as teens provide a foundation for the rest of our lives and how we grow into healthy adults and responsible citizens</a:t>
            </a:r>
            <a:endParaRPr sz="3600"/>
          </a:p>
        </p:txBody>
      </p:sp>
      <p:pic>
        <p:nvPicPr>
          <p:cNvPr id="204" name="Google Shape;204;g6279c76efc_2_111"/>
          <p:cNvPicPr preferRelativeResize="0"/>
          <p:nvPr>
            <p:ph idx="2" type="body"/>
          </p:nvPr>
        </p:nvPicPr>
        <p:blipFill rotWithShape="1">
          <a:blip r:embed="rId3">
            <a:alphaModFix/>
          </a:blip>
          <a:srcRect b="0" l="0" r="0" t="0"/>
          <a:stretch/>
        </p:blipFill>
        <p:spPr>
          <a:xfrm>
            <a:off x="6364929" y="1825625"/>
            <a:ext cx="4796141" cy="4351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2019-09-07T04:54:07Z</dcterms:created>
  <dc:creator>Bostock, Morgyn</dc:creator>
</cp:coreProperties>
</file>