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9" r:id="rId21"/>
    <p:sldId id="278" r:id="rId22"/>
    <p:sldId id="280" r:id="rId23"/>
    <p:sldId id="281" r:id="rId24"/>
    <p:sldId id="282" r:id="rId25"/>
    <p:sldId id="284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1CEEA-3319-4578-B479-D3349AD7D22E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avatpoint.com/jstl-core-param-tag" TargetMode="External"/><Relationship Id="rId3" Type="http://schemas.openxmlformats.org/officeDocument/2006/relationships/hyperlink" Target="http://www.javatpoint.com/jstl-core-set-tag" TargetMode="External"/><Relationship Id="rId7" Type="http://schemas.openxmlformats.org/officeDocument/2006/relationships/hyperlink" Target="http://www.javatpoint.com/jstl-core-forEach-tag" TargetMode="External"/><Relationship Id="rId2" Type="http://schemas.openxmlformats.org/officeDocument/2006/relationships/hyperlink" Target="http://www.javatpoint.com/jstl-core-out-ta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avatpoint.com/jstl-core-choose-when-otherwise-tag" TargetMode="External"/><Relationship Id="rId5" Type="http://schemas.openxmlformats.org/officeDocument/2006/relationships/hyperlink" Target="http://www.javatpoint.com/jstl-core-if-tag" TargetMode="External"/><Relationship Id="rId4" Type="http://schemas.openxmlformats.org/officeDocument/2006/relationships/hyperlink" Target="http://www.javatpoint.com/jstl-core-remove-tag" TargetMode="External"/><Relationship Id="rId9" Type="http://schemas.openxmlformats.org/officeDocument/2006/relationships/hyperlink" Target="http://www.javatpoint.com/jstl-core-redirect-ta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Java Standard Tag Library (JSTL)</a:t>
            </a:r>
            <a:br>
              <a:rPr lang="en-IN" sz="3600" dirty="0" smtClean="0"/>
            </a:br>
            <a:r>
              <a:rPr lang="en-IN" sz="3600" dirty="0" smtClean="0"/>
              <a:t>various scopes, Database connectivity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Created 2 JSPs</a:t>
            </a:r>
          </a:p>
          <a:p>
            <a:r>
              <a:rPr lang="en-US" dirty="0" smtClean="0"/>
              <a:t>On First JSP, local variable 'name‘ has been created using JSTL Core tag c:set. </a:t>
            </a:r>
          </a:p>
          <a:p>
            <a:pPr lvl="1"/>
            <a:r>
              <a:rPr lang="en-US" dirty="0" smtClean="0"/>
              <a:t>This variable has a value '</a:t>
            </a:r>
            <a:r>
              <a:rPr lang="en-US" dirty="0" err="1" smtClean="0"/>
              <a:t>Dinesh</a:t>
            </a:r>
            <a:r>
              <a:rPr lang="en-US" dirty="0" smtClean="0"/>
              <a:t>' and assigned 'Page' scope using scope attribute of c:set tag. </a:t>
            </a:r>
          </a:p>
          <a:p>
            <a:pPr lvl="1"/>
            <a:r>
              <a:rPr lang="en-US" dirty="0" smtClean="0"/>
              <a:t>Provided a link on the same JSP that points to another JSP.</a:t>
            </a:r>
          </a:p>
          <a:p>
            <a:pPr lvl="1"/>
            <a:r>
              <a:rPr lang="en-US" dirty="0" smtClean="0"/>
              <a:t>When first JSP is executed, it prints the variable name successfully and also provided link on the browser</a:t>
            </a:r>
          </a:p>
          <a:p>
            <a:r>
              <a:rPr lang="en-US" dirty="0" smtClean="0"/>
              <a:t>On Second JSP, tried to print the same variable from the first page</a:t>
            </a:r>
          </a:p>
          <a:p>
            <a:pPr lvl="1"/>
            <a:r>
              <a:rPr lang="en-US" dirty="0" smtClean="0"/>
              <a:t>It did not print the variable value defined in first JSP</a:t>
            </a:r>
          </a:p>
          <a:p>
            <a:pPr>
              <a:buNone/>
            </a:pPr>
            <a:r>
              <a:rPr lang="en-US" dirty="0" smtClean="0"/>
              <a:t>This example result of 2 JSPs confirms that, if a variable has Page Scope, it is accessible in only that page and not on any other page.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Page Scope - Example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Scope makes variable available to the developer for the current request only</a:t>
            </a:r>
          </a:p>
          <a:p>
            <a:r>
              <a:rPr lang="en-US" dirty="0" smtClean="0"/>
              <a:t>Once the current request is over, then the variables having request scope will not be accessible on next request</a:t>
            </a:r>
          </a:p>
          <a:p>
            <a:r>
              <a:rPr lang="en-US" dirty="0" smtClean="0"/>
              <a:t>Single request may include multiple pages using forward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Request Scope Example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 prefix="c" %&gt; </a:t>
            </a:r>
          </a:p>
          <a:p>
            <a:pPr>
              <a:buNone/>
            </a:pPr>
            <a:r>
              <a:rPr lang="en-US" dirty="0" smtClean="0"/>
              <a:t>&lt;html&gt; </a:t>
            </a:r>
          </a:p>
          <a:p>
            <a:pPr>
              <a:buNone/>
            </a:pPr>
            <a:r>
              <a:rPr lang="en-US" dirty="0" smtClean="0"/>
              <a:t>	&lt;head&gt; </a:t>
            </a:r>
          </a:p>
          <a:p>
            <a:pPr>
              <a:buNone/>
            </a:pPr>
            <a:r>
              <a:rPr lang="en-US" dirty="0" smtClean="0"/>
              <a:t>		&lt;title&gt;JSP Request Scope Example&lt;/title&gt; </a:t>
            </a:r>
          </a:p>
          <a:p>
            <a:pPr>
              <a:buNone/>
            </a:pPr>
            <a:r>
              <a:rPr lang="en-US" dirty="0" smtClean="0"/>
              <a:t>	&lt;/head&gt; </a:t>
            </a:r>
          </a:p>
          <a:p>
            <a:pPr>
              <a:buNone/>
            </a:pPr>
            <a:r>
              <a:rPr lang="en-US" dirty="0" smtClean="0"/>
              <a:t>&lt;body&gt; </a:t>
            </a:r>
          </a:p>
          <a:p>
            <a:pPr>
              <a:buNone/>
            </a:pPr>
            <a:r>
              <a:rPr lang="en-US" dirty="0" smtClean="0"/>
              <a:t>&lt;c:set </a:t>
            </a:r>
            <a:r>
              <a:rPr lang="en-US" dirty="0" err="1" smtClean="0"/>
              <a:t>var</a:t>
            </a:r>
            <a:r>
              <a:rPr lang="en-US" dirty="0" smtClean="0"/>
              <a:t>="name" value="</a:t>
            </a:r>
            <a:r>
              <a:rPr lang="en-US" dirty="0" err="1" smtClean="0"/>
              <a:t>Dinesh</a:t>
            </a:r>
            <a:r>
              <a:rPr lang="en-US" dirty="0" smtClean="0"/>
              <a:t>" scope=“request" /&gt; </a:t>
            </a:r>
          </a:p>
          <a:p>
            <a:pPr>
              <a:buNone/>
            </a:pPr>
            <a:r>
              <a:rPr lang="en-US" dirty="0" smtClean="0"/>
              <a:t>Local Variable : &lt;c:out value="${name}" /&gt; 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b="1" dirty="0" err="1" smtClean="0"/>
              <a:t>jsp:forward</a:t>
            </a:r>
            <a:r>
              <a:rPr lang="en-US" dirty="0" smtClean="0"/>
              <a:t> page="test.jsp"&gt;Test Page&lt;/a&gt; &lt;/body&gt; &lt;/html&gt;</a:t>
            </a:r>
          </a:p>
          <a:p>
            <a:pPr>
              <a:buNone/>
            </a:pPr>
            <a:r>
              <a:rPr lang="en-US" b="1" dirty="0" smtClean="0"/>
              <a:t>Output :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Local Variable: </a:t>
            </a:r>
            <a:r>
              <a:rPr lang="en-US" dirty="0" err="1" smtClean="0"/>
              <a:t>Dinesh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u="sng" dirty="0" smtClean="0">
                <a:solidFill>
                  <a:srgbClr val="0070C0"/>
                </a:solidFill>
              </a:rPr>
              <a:t>Test Page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Request Scope 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08721"/>
            <a:ext cx="8147248" cy="54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test.jsp</a:t>
            </a:r>
          </a:p>
          <a:p>
            <a:pPr>
              <a:buNone/>
            </a:pPr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 prefix="c" %&gt; </a:t>
            </a:r>
          </a:p>
          <a:p>
            <a:pPr>
              <a:buNone/>
            </a:pPr>
            <a:r>
              <a:rPr lang="en-US" dirty="0" smtClean="0"/>
              <a:t>&lt;html&gt; </a:t>
            </a:r>
          </a:p>
          <a:p>
            <a:pPr>
              <a:buNone/>
            </a:pPr>
            <a:r>
              <a:rPr lang="en-US" dirty="0" smtClean="0"/>
              <a:t>&lt;head&gt; </a:t>
            </a:r>
          </a:p>
          <a:p>
            <a:pPr>
              <a:buNone/>
            </a:pPr>
            <a:r>
              <a:rPr lang="en-US" dirty="0" smtClean="0"/>
              <a:t>&lt;title&gt;JSP Request Scope Example&lt;/title&gt; </a:t>
            </a:r>
          </a:p>
          <a:p>
            <a:pPr>
              <a:buNone/>
            </a:pPr>
            <a:r>
              <a:rPr lang="en-US" dirty="0" smtClean="0"/>
              <a:t>&lt;/head&gt; </a:t>
            </a:r>
          </a:p>
          <a:p>
            <a:pPr>
              <a:buNone/>
            </a:pPr>
            <a:r>
              <a:rPr lang="en-US" dirty="0" smtClean="0"/>
              <a:t>&lt;body&gt; Variable From previous page : &lt;c:out value="${name}" /&gt; </a:t>
            </a:r>
          </a:p>
          <a:p>
            <a:pPr>
              <a:buNone/>
            </a:pPr>
            <a:r>
              <a:rPr lang="en-US" dirty="0" smtClean="0"/>
              <a:t>&lt;/body&gt; </a:t>
            </a:r>
          </a:p>
          <a:p>
            <a:pPr>
              <a:buNone/>
            </a:pPr>
            <a:r>
              <a:rPr lang="en-US" dirty="0" smtClean="0"/>
              <a:t>&lt;/html&gt; </a:t>
            </a:r>
          </a:p>
          <a:p>
            <a:pPr>
              <a:buNone/>
            </a:pPr>
            <a:r>
              <a:rPr lang="en-US" b="1" dirty="0" smtClean="0"/>
              <a:t>Output: </a:t>
            </a:r>
            <a:r>
              <a:rPr lang="en-US" dirty="0" smtClean="0"/>
              <a:t>Variable from previous page: </a:t>
            </a:r>
            <a:r>
              <a:rPr lang="en-US" dirty="0" err="1" smtClean="0"/>
              <a:t>Dinesh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31232" y="4797152"/>
            <a:ext cx="69127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This example result of 2 JSPs confirms that, if a variable has Request Scope, it is accessible in current request and on any page as long as request remains same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Scope makes variable available to the developer for the current session only</a:t>
            </a:r>
          </a:p>
          <a:p>
            <a:r>
              <a:rPr lang="en-US" dirty="0" smtClean="0"/>
              <a:t>Once the current session is over or timed out, then the variables having session scope will not be accessible on next session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Session Scope Example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 prefix="c" %&gt; </a:t>
            </a:r>
          </a:p>
          <a:p>
            <a:pPr>
              <a:buNone/>
            </a:pPr>
            <a:r>
              <a:rPr lang="en-US" dirty="0" smtClean="0"/>
              <a:t>&lt;html&gt; </a:t>
            </a:r>
          </a:p>
          <a:p>
            <a:pPr>
              <a:buNone/>
            </a:pPr>
            <a:r>
              <a:rPr lang="en-US" dirty="0" smtClean="0"/>
              <a:t>	&lt;head&gt; </a:t>
            </a:r>
          </a:p>
          <a:p>
            <a:pPr>
              <a:buNone/>
            </a:pPr>
            <a:r>
              <a:rPr lang="en-US" dirty="0" smtClean="0"/>
              <a:t>		&lt;title&gt;JSP Session Scope Example&lt;/title&gt; </a:t>
            </a:r>
          </a:p>
          <a:p>
            <a:pPr>
              <a:buNone/>
            </a:pPr>
            <a:r>
              <a:rPr lang="en-US" dirty="0" smtClean="0"/>
              <a:t>	&lt;/head&gt; </a:t>
            </a:r>
          </a:p>
          <a:p>
            <a:pPr>
              <a:buNone/>
            </a:pPr>
            <a:r>
              <a:rPr lang="en-US" dirty="0" smtClean="0"/>
              <a:t>&lt;body&gt; </a:t>
            </a:r>
          </a:p>
          <a:p>
            <a:pPr>
              <a:buNone/>
            </a:pPr>
            <a:r>
              <a:rPr lang="en-US" dirty="0" smtClean="0"/>
              <a:t>&lt;c:set </a:t>
            </a:r>
            <a:r>
              <a:rPr lang="en-US" dirty="0" err="1" smtClean="0"/>
              <a:t>var</a:t>
            </a:r>
            <a:r>
              <a:rPr lang="en-US" dirty="0" smtClean="0"/>
              <a:t>="name" value="</a:t>
            </a:r>
            <a:r>
              <a:rPr lang="en-US" dirty="0" err="1" smtClean="0"/>
              <a:t>Dinesh</a:t>
            </a:r>
            <a:r>
              <a:rPr lang="en-US" dirty="0" smtClean="0"/>
              <a:t>" scope=“session" /&gt; </a:t>
            </a:r>
          </a:p>
          <a:p>
            <a:pPr>
              <a:buNone/>
            </a:pPr>
            <a:r>
              <a:rPr lang="en-US" dirty="0" smtClean="0"/>
              <a:t>Local Variable : &lt;c:out value="${name}" /&gt; </a:t>
            </a:r>
          </a:p>
          <a:p>
            <a:pPr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="test.jsp"&gt;Test Page&lt;/a&gt; &lt;/body&gt; &lt;/html&gt;</a:t>
            </a:r>
          </a:p>
          <a:p>
            <a:pPr>
              <a:buNone/>
            </a:pPr>
            <a:r>
              <a:rPr lang="en-US" b="1" dirty="0" smtClean="0"/>
              <a:t>Output :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Local Variable: </a:t>
            </a:r>
            <a:r>
              <a:rPr lang="en-US" dirty="0" err="1" smtClean="0"/>
              <a:t>Dinesh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u="sng" dirty="0" smtClean="0">
                <a:solidFill>
                  <a:srgbClr val="0070C0"/>
                </a:solidFill>
              </a:rPr>
              <a:t>Test Page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Session Scope 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08721"/>
            <a:ext cx="8147248" cy="54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test.jsp</a:t>
            </a:r>
          </a:p>
          <a:p>
            <a:pPr>
              <a:buNone/>
            </a:pPr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 prefix="c" %&gt; </a:t>
            </a:r>
          </a:p>
          <a:p>
            <a:pPr>
              <a:buNone/>
            </a:pPr>
            <a:r>
              <a:rPr lang="en-US" dirty="0" smtClean="0"/>
              <a:t>&lt;html&gt; </a:t>
            </a:r>
          </a:p>
          <a:p>
            <a:pPr>
              <a:buNone/>
            </a:pPr>
            <a:r>
              <a:rPr lang="en-US" dirty="0" smtClean="0"/>
              <a:t>&lt;head&gt; </a:t>
            </a:r>
          </a:p>
          <a:p>
            <a:pPr>
              <a:buNone/>
            </a:pPr>
            <a:r>
              <a:rPr lang="en-US" dirty="0" smtClean="0"/>
              <a:t>&lt;title&gt;JSP Session Scope Example&lt;/title&gt; </a:t>
            </a:r>
          </a:p>
          <a:p>
            <a:pPr>
              <a:buNone/>
            </a:pPr>
            <a:r>
              <a:rPr lang="en-US" dirty="0" smtClean="0"/>
              <a:t>&lt;/head&gt; </a:t>
            </a:r>
          </a:p>
          <a:p>
            <a:pPr>
              <a:buNone/>
            </a:pPr>
            <a:r>
              <a:rPr lang="en-US" dirty="0" smtClean="0"/>
              <a:t>&lt;body&gt; Variable From previous page : &lt;c:out value="${name}" /&gt; </a:t>
            </a:r>
          </a:p>
          <a:p>
            <a:pPr>
              <a:buNone/>
            </a:pPr>
            <a:r>
              <a:rPr lang="en-US" dirty="0" smtClean="0"/>
              <a:t>&lt;/body&gt; </a:t>
            </a:r>
          </a:p>
          <a:p>
            <a:pPr>
              <a:buNone/>
            </a:pPr>
            <a:r>
              <a:rPr lang="en-US" dirty="0" smtClean="0"/>
              <a:t>&lt;/html&gt; </a:t>
            </a:r>
          </a:p>
          <a:p>
            <a:pPr>
              <a:buNone/>
            </a:pPr>
            <a:r>
              <a:rPr lang="en-US" b="1" dirty="0" smtClean="0"/>
              <a:t>Output: </a:t>
            </a:r>
            <a:r>
              <a:rPr lang="en-US" dirty="0" smtClean="0"/>
              <a:t>Variable from previous page: </a:t>
            </a:r>
            <a:r>
              <a:rPr lang="en-US" dirty="0" err="1" smtClean="0"/>
              <a:t>Dinesh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31232" y="4797152"/>
            <a:ext cx="69127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This example result of 2 JSPs confirms that, if a variable has Session Scope, it is accessible in only that session. During the current session, variable can be accessed from any JSPs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Scope makes variable available to the developer for the full application</a:t>
            </a:r>
          </a:p>
          <a:p>
            <a:r>
              <a:rPr lang="en-US" dirty="0" smtClean="0"/>
              <a:t>It remains available till application is running on server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Scope Example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 prefix="c" %&gt; </a:t>
            </a:r>
          </a:p>
          <a:p>
            <a:pPr>
              <a:buNone/>
            </a:pPr>
            <a:r>
              <a:rPr lang="en-US" dirty="0" smtClean="0"/>
              <a:t>&lt;html&gt; </a:t>
            </a:r>
          </a:p>
          <a:p>
            <a:pPr>
              <a:buNone/>
            </a:pPr>
            <a:r>
              <a:rPr lang="en-US" dirty="0" smtClean="0"/>
              <a:t>	&lt;head&gt; </a:t>
            </a:r>
          </a:p>
          <a:p>
            <a:pPr>
              <a:buNone/>
            </a:pPr>
            <a:r>
              <a:rPr lang="en-US" dirty="0" smtClean="0"/>
              <a:t>		&lt;title&gt;JSP Application Scope Example&lt;/title&gt; </a:t>
            </a:r>
          </a:p>
          <a:p>
            <a:pPr>
              <a:buNone/>
            </a:pPr>
            <a:r>
              <a:rPr lang="en-US" dirty="0" smtClean="0"/>
              <a:t>	&lt;/head&gt; </a:t>
            </a:r>
          </a:p>
          <a:p>
            <a:pPr>
              <a:buNone/>
            </a:pPr>
            <a:r>
              <a:rPr lang="en-US" dirty="0" smtClean="0"/>
              <a:t>&lt;body&gt; </a:t>
            </a:r>
          </a:p>
          <a:p>
            <a:pPr>
              <a:buNone/>
            </a:pPr>
            <a:r>
              <a:rPr lang="en-US" dirty="0" smtClean="0"/>
              <a:t>&lt;c:set </a:t>
            </a:r>
            <a:r>
              <a:rPr lang="en-US" dirty="0" err="1" smtClean="0"/>
              <a:t>var</a:t>
            </a:r>
            <a:r>
              <a:rPr lang="en-US" dirty="0" smtClean="0"/>
              <a:t>="name" value="</a:t>
            </a:r>
            <a:r>
              <a:rPr lang="en-US" dirty="0" err="1" smtClean="0"/>
              <a:t>Dinesh</a:t>
            </a:r>
            <a:r>
              <a:rPr lang="en-US" dirty="0" smtClean="0"/>
              <a:t>" scope=“application" /&gt; </a:t>
            </a:r>
          </a:p>
          <a:p>
            <a:pPr>
              <a:buNone/>
            </a:pPr>
            <a:r>
              <a:rPr lang="en-US" dirty="0" smtClean="0"/>
              <a:t>Local Variable : &lt;c:out value="${name}" /&gt; </a:t>
            </a:r>
          </a:p>
          <a:p>
            <a:pPr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="test.jsp"&gt;Test Page&lt;/a&gt; &lt;/body&gt; &lt;/html&gt;</a:t>
            </a:r>
          </a:p>
          <a:p>
            <a:pPr>
              <a:buNone/>
            </a:pPr>
            <a:r>
              <a:rPr lang="en-US" b="1" dirty="0" smtClean="0"/>
              <a:t>Output :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Local Variable: </a:t>
            </a:r>
            <a:r>
              <a:rPr lang="en-US" dirty="0" err="1" smtClean="0"/>
              <a:t>Dinesh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u="sng" dirty="0" smtClean="0">
                <a:solidFill>
                  <a:srgbClr val="0070C0"/>
                </a:solidFill>
              </a:rPr>
              <a:t>Test Page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Scope 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08721"/>
            <a:ext cx="8147248" cy="54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test.jsp</a:t>
            </a:r>
          </a:p>
          <a:p>
            <a:pPr>
              <a:buNone/>
            </a:pPr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 prefix="c" %&gt; </a:t>
            </a:r>
          </a:p>
          <a:p>
            <a:pPr>
              <a:buNone/>
            </a:pPr>
            <a:r>
              <a:rPr lang="en-US" dirty="0" smtClean="0"/>
              <a:t>&lt;html&gt; </a:t>
            </a:r>
          </a:p>
          <a:p>
            <a:pPr>
              <a:buNone/>
            </a:pPr>
            <a:r>
              <a:rPr lang="en-US" dirty="0" smtClean="0"/>
              <a:t>&lt;head&gt; </a:t>
            </a:r>
          </a:p>
          <a:p>
            <a:pPr>
              <a:buNone/>
            </a:pPr>
            <a:r>
              <a:rPr lang="en-US" dirty="0" smtClean="0"/>
              <a:t>&lt;title&gt;JSP Application Scope Example&lt;/title&gt; </a:t>
            </a:r>
          </a:p>
          <a:p>
            <a:pPr>
              <a:buNone/>
            </a:pPr>
            <a:r>
              <a:rPr lang="en-US" dirty="0" smtClean="0"/>
              <a:t>&lt;/head&gt; </a:t>
            </a:r>
          </a:p>
          <a:p>
            <a:pPr>
              <a:buNone/>
            </a:pPr>
            <a:r>
              <a:rPr lang="en-US" dirty="0" smtClean="0"/>
              <a:t>&lt;body&gt; Variable From previous page : &lt;c:out value="${name}" /&gt; </a:t>
            </a:r>
          </a:p>
          <a:p>
            <a:pPr>
              <a:buNone/>
            </a:pPr>
            <a:r>
              <a:rPr lang="en-US" dirty="0" smtClean="0"/>
              <a:t>&lt;/body&gt; </a:t>
            </a:r>
          </a:p>
          <a:p>
            <a:pPr>
              <a:buNone/>
            </a:pPr>
            <a:r>
              <a:rPr lang="en-US" dirty="0" smtClean="0"/>
              <a:t>&lt;/html&gt; </a:t>
            </a:r>
          </a:p>
          <a:p>
            <a:pPr>
              <a:buNone/>
            </a:pPr>
            <a:r>
              <a:rPr lang="en-US" b="1" dirty="0" smtClean="0"/>
              <a:t>Output: </a:t>
            </a:r>
            <a:r>
              <a:rPr lang="en-US" dirty="0" smtClean="0"/>
              <a:t>Variable from previous page: </a:t>
            </a:r>
            <a:r>
              <a:rPr lang="en-US" dirty="0" err="1" smtClean="0"/>
              <a:t>Dinesh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31232" y="4797152"/>
            <a:ext cx="69127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This example result of 2 JSPs confirms that, if a variable has Application Scope, it remains accessible in any JSP during the full application as long as it is running on server.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076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JSTL Core Tag List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2" y="1243674"/>
          <a:ext cx="8643998" cy="4565720"/>
        </p:xfrm>
        <a:graphic>
          <a:graphicData uri="http://schemas.openxmlformats.org/drawingml/2006/table">
            <a:tbl>
              <a:tblPr/>
              <a:tblGrid>
                <a:gridCol w="2070958"/>
                <a:gridCol w="6573040"/>
              </a:tblGrid>
              <a:tr h="26404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+mn-lt"/>
                        </a:rPr>
                        <a:t>Tags</a:t>
                      </a: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50F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F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F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50F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F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F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9383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u="none" strike="noStrike" dirty="0">
                          <a:solidFill>
                            <a:srgbClr val="008000"/>
                          </a:solidFill>
                          <a:latin typeface="+mn-lt"/>
                          <a:hlinkClick r:id="rId2"/>
                        </a:rPr>
                        <a:t>c:out</a:t>
                      </a:r>
                      <a:endParaRPr lang="en-IN" sz="1800" b="0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It </a:t>
                      </a:r>
                      <a:r>
                        <a:rPr lang="en-IN" sz="1800" b="1" i="0" dirty="0">
                          <a:solidFill>
                            <a:srgbClr val="C00000"/>
                          </a:solidFill>
                          <a:latin typeface="+mn-lt"/>
                        </a:rPr>
                        <a:t>display the result of an </a:t>
                      </a:r>
                      <a:r>
                        <a:rPr lang="en-IN" sz="1800" b="1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expression</a:t>
                      </a:r>
                      <a:endParaRPr lang="en-IN" sz="1800" b="0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383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u="none" strike="noStrike" dirty="0">
                          <a:solidFill>
                            <a:srgbClr val="008000"/>
                          </a:solidFill>
                          <a:latin typeface="+mn-lt"/>
                          <a:hlinkClick r:id="rId3"/>
                        </a:rPr>
                        <a:t>c:set</a:t>
                      </a:r>
                      <a:endParaRPr lang="en-IN" sz="1800" b="0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It </a:t>
                      </a:r>
                      <a:r>
                        <a:rPr lang="en-IN" sz="1800" b="1" i="0" dirty="0">
                          <a:solidFill>
                            <a:srgbClr val="C00000"/>
                          </a:solidFill>
                          <a:latin typeface="+mn-lt"/>
                        </a:rPr>
                        <a:t>sets the result of an expression </a:t>
                      </a:r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under evaluation in a 'scope' variable.</a:t>
                      </a: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383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u="none" strike="noStrike" dirty="0">
                          <a:solidFill>
                            <a:srgbClr val="008000"/>
                          </a:solidFill>
                          <a:latin typeface="+mn-lt"/>
                          <a:hlinkClick r:id="rId4"/>
                        </a:rPr>
                        <a:t>c:remove</a:t>
                      </a:r>
                      <a:endParaRPr lang="en-IN" sz="1800" b="0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It is </a:t>
                      </a:r>
                      <a:r>
                        <a:rPr lang="en-IN" sz="1800" b="1" i="0" dirty="0">
                          <a:solidFill>
                            <a:srgbClr val="C00000"/>
                          </a:solidFill>
                          <a:latin typeface="+mn-lt"/>
                        </a:rPr>
                        <a:t>used for removing the specified </a:t>
                      </a:r>
                      <a:r>
                        <a:rPr lang="en-IN" sz="1800" b="1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variable </a:t>
                      </a:r>
                      <a:r>
                        <a:rPr lang="en-IN" sz="1800" b="1" i="0" dirty="0">
                          <a:solidFill>
                            <a:srgbClr val="C00000"/>
                          </a:solidFill>
                          <a:latin typeface="+mn-lt"/>
                        </a:rPr>
                        <a:t>from a particular scope.</a:t>
                      </a: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9383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u="none" strike="noStrike" dirty="0">
                          <a:solidFill>
                            <a:srgbClr val="008000"/>
                          </a:solidFill>
                          <a:latin typeface="+mn-lt"/>
                          <a:hlinkClick r:id="rId5"/>
                        </a:rPr>
                        <a:t>c:if</a:t>
                      </a:r>
                      <a:endParaRPr lang="en-IN" sz="1800" b="0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It is </a:t>
                      </a:r>
                      <a:r>
                        <a:rPr lang="en-IN" sz="1800" b="1" i="0" dirty="0">
                          <a:solidFill>
                            <a:srgbClr val="C00000"/>
                          </a:solidFill>
                          <a:latin typeface="+mn-lt"/>
                        </a:rPr>
                        <a:t>conditional tag used for testing the condition </a:t>
                      </a:r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and display the body content only if the expression evaluates is true.</a:t>
                      </a: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9383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u="none" strike="noStrike">
                          <a:solidFill>
                            <a:srgbClr val="008000"/>
                          </a:solidFill>
                          <a:latin typeface="+mn-lt"/>
                          <a:hlinkClick r:id="rId6"/>
                        </a:rPr>
                        <a:t>c:choose, c:when, c:otherwise</a:t>
                      </a:r>
                      <a:endParaRPr lang="en-IN" sz="1800" b="0" i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It is the simple conditional tag that includes its body content if the evaluated condition is true.</a:t>
                      </a: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383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u="none" strike="noStrike">
                          <a:solidFill>
                            <a:srgbClr val="008000"/>
                          </a:solidFill>
                          <a:latin typeface="+mn-lt"/>
                          <a:hlinkClick r:id="rId7"/>
                        </a:rPr>
                        <a:t>c:forEach</a:t>
                      </a:r>
                      <a:endParaRPr lang="en-IN" sz="1800" b="0" i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It is the </a:t>
                      </a:r>
                      <a:r>
                        <a:rPr lang="en-IN" sz="1800" b="1" i="0" dirty="0">
                          <a:solidFill>
                            <a:srgbClr val="C00000"/>
                          </a:solidFill>
                          <a:latin typeface="+mn-lt"/>
                        </a:rPr>
                        <a:t>basic iteration tag</a:t>
                      </a:r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. It repeats the nested body content for fixed number of times or over collection.</a:t>
                      </a: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26404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u="none" strike="noStrike" dirty="0">
                          <a:solidFill>
                            <a:srgbClr val="008000"/>
                          </a:solidFill>
                          <a:latin typeface="+mn-lt"/>
                          <a:hlinkClick r:id="rId8"/>
                        </a:rPr>
                        <a:t>c:param</a:t>
                      </a:r>
                      <a:endParaRPr lang="en-IN" sz="1800" b="0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It adds a parameter in a containing 'import' tag's URL.</a:t>
                      </a: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9383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u="none" strike="noStrike">
                          <a:solidFill>
                            <a:srgbClr val="008000"/>
                          </a:solidFill>
                          <a:latin typeface="+mn-lt"/>
                          <a:hlinkClick r:id="rId9"/>
                        </a:rPr>
                        <a:t>c:redirect</a:t>
                      </a:r>
                      <a:endParaRPr lang="en-IN" sz="1800" b="0" i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It redirects the browser to a new URL and supports the context-relative URLs.</a:t>
                      </a: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&lt;c:remove&gt;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Index.jsp</a:t>
            </a:r>
          </a:p>
          <a:p>
            <a:pPr>
              <a:buNone/>
            </a:pPr>
            <a:r>
              <a:rPr lang="en-US" b="1" dirty="0" smtClean="0"/>
              <a:t>&lt;</a:t>
            </a:r>
            <a:r>
              <a:rPr lang="en-US" dirty="0" smtClean="0"/>
              <a:t>%@ </a:t>
            </a:r>
            <a:r>
              <a:rPr lang="en-US" dirty="0" err="1" smtClean="0"/>
              <a:t>taglib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 prefix="c" %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&lt;html&gt;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&lt;title&gt;</a:t>
            </a:r>
            <a:r>
              <a:rPr lang="en-US" dirty="0" smtClean="0"/>
              <a:t>Core Tag Example</a:t>
            </a:r>
            <a:r>
              <a:rPr lang="en-US" b="1" dirty="0" smtClean="0"/>
              <a:t>&lt;/title&gt;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&lt;c:set</a:t>
            </a:r>
            <a:r>
              <a:rPr lang="en-US" dirty="0" smtClean="0"/>
              <a:t> </a:t>
            </a:r>
            <a:r>
              <a:rPr lang="en-US" dirty="0" err="1" smtClean="0"/>
              <a:t>var</a:t>
            </a:r>
            <a:r>
              <a:rPr lang="en-US" dirty="0" smtClean="0"/>
              <a:t>="income" scope="session" value="${4000*4}"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&lt;p&gt;</a:t>
            </a:r>
            <a:r>
              <a:rPr lang="en-US" dirty="0" smtClean="0"/>
              <a:t>Before Remove Value is: </a:t>
            </a:r>
            <a:r>
              <a:rPr lang="en-US" b="1" dirty="0" smtClean="0"/>
              <a:t>&lt;c:out</a:t>
            </a:r>
            <a:r>
              <a:rPr lang="en-US" dirty="0" smtClean="0"/>
              <a:t> value="${income}"</a:t>
            </a:r>
            <a:r>
              <a:rPr lang="en-US" b="1" dirty="0" smtClean="0"/>
              <a:t>/&gt;&lt;/p&gt;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&lt;c:remove</a:t>
            </a:r>
            <a:r>
              <a:rPr lang="en-US" dirty="0" smtClean="0"/>
              <a:t> </a:t>
            </a:r>
            <a:r>
              <a:rPr lang="en-US" dirty="0" err="1" smtClean="0"/>
              <a:t>var</a:t>
            </a:r>
            <a:r>
              <a:rPr lang="en-US" dirty="0" smtClean="0"/>
              <a:t>="income"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&lt;p&gt;</a:t>
            </a:r>
            <a:r>
              <a:rPr lang="en-US" dirty="0" smtClean="0"/>
              <a:t>After Remove Value is: </a:t>
            </a:r>
            <a:r>
              <a:rPr lang="en-US" b="1" dirty="0" smtClean="0"/>
              <a:t>&lt;c:out</a:t>
            </a:r>
            <a:r>
              <a:rPr lang="en-US" dirty="0" smtClean="0"/>
              <a:t> value="${income}"</a:t>
            </a:r>
            <a:r>
              <a:rPr lang="en-US" b="1" dirty="0" smtClean="0"/>
              <a:t>/&gt;&lt;/p&gt;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&lt;/html&gt;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Output:</a:t>
            </a:r>
          </a:p>
          <a:p>
            <a:pPr>
              <a:buNone/>
            </a:pPr>
            <a:r>
              <a:rPr lang="en-US" dirty="0" smtClean="0"/>
              <a:t>Before Remove Value is: 16000  </a:t>
            </a:r>
          </a:p>
          <a:p>
            <a:pPr>
              <a:buNone/>
            </a:pPr>
            <a:r>
              <a:rPr lang="en-US" dirty="0" smtClean="0"/>
              <a:t>After Remove Value is:  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&lt;c:if&gt;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686800" cy="583264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&lt;</a:t>
            </a:r>
            <a:r>
              <a:rPr lang="en-US" dirty="0" smtClean="0"/>
              <a:t>%@ </a:t>
            </a:r>
            <a:r>
              <a:rPr lang="en-US" dirty="0" err="1" smtClean="0"/>
              <a:t>taglib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 prefix="c" %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&lt;html&gt;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&lt;title&gt;</a:t>
            </a:r>
            <a:r>
              <a:rPr lang="en-US" dirty="0" smtClean="0"/>
              <a:t>Core Tag Example</a:t>
            </a:r>
            <a:r>
              <a:rPr lang="en-US" b="1" dirty="0" smtClean="0"/>
              <a:t>&lt;/title&gt;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&lt;c:set</a:t>
            </a:r>
            <a:r>
              <a:rPr lang="en-US" dirty="0" smtClean="0"/>
              <a:t> </a:t>
            </a:r>
            <a:r>
              <a:rPr lang="en-US" dirty="0" err="1" smtClean="0"/>
              <a:t>var</a:t>
            </a:r>
            <a:r>
              <a:rPr lang="en-US" dirty="0" smtClean="0"/>
              <a:t>="income" scope="session" value="${4000*4}"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&lt;c:if</a:t>
            </a:r>
            <a:r>
              <a:rPr lang="en-US" dirty="0" smtClean="0"/>
              <a:t> test="${income &gt; 8000}"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b="1" dirty="0" smtClean="0"/>
              <a:t>&lt;p&gt;</a:t>
            </a:r>
            <a:r>
              <a:rPr lang="en-US" dirty="0" smtClean="0"/>
              <a:t>My income is: </a:t>
            </a:r>
            <a:r>
              <a:rPr lang="en-US" b="1" dirty="0" smtClean="0"/>
              <a:t>&lt;c:out</a:t>
            </a:r>
            <a:r>
              <a:rPr lang="en-US" dirty="0" smtClean="0"/>
              <a:t> value="${income}"</a:t>
            </a:r>
            <a:r>
              <a:rPr lang="en-US" b="1" dirty="0" smtClean="0"/>
              <a:t>/&gt;&lt;p&gt;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&lt;/c:if&gt;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&lt;/html&gt;</a:t>
            </a:r>
            <a:r>
              <a:rPr lang="en-US" dirty="0" smtClean="0"/>
              <a:t>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&lt;c:forEach&gt;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61662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Index.jsp</a:t>
            </a:r>
          </a:p>
          <a:p>
            <a:pPr>
              <a:buNone/>
            </a:pPr>
            <a:r>
              <a:rPr lang="en-US" b="1" dirty="0" smtClean="0"/>
              <a:t>&lt;</a:t>
            </a:r>
            <a:r>
              <a:rPr lang="en-US" dirty="0" smtClean="0"/>
              <a:t>%@ </a:t>
            </a:r>
            <a:r>
              <a:rPr lang="en-US" dirty="0" err="1" smtClean="0"/>
              <a:t>taglib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 prefix="c"%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&lt;html&gt;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&lt;title&gt;</a:t>
            </a:r>
            <a:r>
              <a:rPr lang="en-US" dirty="0" smtClean="0"/>
              <a:t>Core Tag Example</a:t>
            </a:r>
            <a:r>
              <a:rPr lang="en-US" b="1" dirty="0" smtClean="0"/>
              <a:t>&lt;/title&gt;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&lt;c:forEach</a:t>
            </a:r>
            <a:r>
              <a:rPr lang="en-US" dirty="0" smtClean="0"/>
              <a:t> </a:t>
            </a:r>
            <a:r>
              <a:rPr lang="en-US" dirty="0" err="1" smtClean="0"/>
              <a:t>var</a:t>
            </a:r>
            <a:r>
              <a:rPr lang="en-US" dirty="0" smtClean="0"/>
              <a:t>="j" begin="1" end="3"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 Item </a:t>
            </a:r>
            <a:r>
              <a:rPr lang="en-US" b="1" dirty="0" smtClean="0"/>
              <a:t>&lt;c:out</a:t>
            </a:r>
            <a:r>
              <a:rPr lang="en-US" dirty="0" smtClean="0"/>
              <a:t> value="${j}"</a:t>
            </a:r>
            <a:r>
              <a:rPr lang="en-US" b="1" dirty="0" smtClean="0"/>
              <a:t>/&gt;&lt;p&gt;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&lt;/c:forEach&gt;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&lt;/html&gt;</a:t>
            </a:r>
          </a:p>
          <a:p>
            <a:pPr>
              <a:buNone/>
            </a:pPr>
            <a:r>
              <a:rPr lang="en-US" b="1" dirty="0" smtClean="0"/>
              <a:t>Output</a:t>
            </a:r>
          </a:p>
          <a:p>
            <a:pPr>
              <a:buNone/>
            </a:pPr>
            <a:r>
              <a:rPr lang="en-US" dirty="0" smtClean="0"/>
              <a:t>Item 1  </a:t>
            </a:r>
          </a:p>
          <a:p>
            <a:pPr>
              <a:buNone/>
            </a:pPr>
            <a:r>
              <a:rPr lang="en-US" dirty="0" smtClean="0"/>
              <a:t>Item 2  </a:t>
            </a:r>
          </a:p>
          <a:p>
            <a:pPr>
              <a:buNone/>
            </a:pPr>
            <a:r>
              <a:rPr lang="en-US" dirty="0" smtClean="0"/>
              <a:t>Item 3 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&lt;c:choose&gt;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5112568" cy="6309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&lt;</a:t>
            </a:r>
            <a:r>
              <a:rPr lang="en-US" sz="2400" dirty="0" smtClean="0"/>
              <a:t>%@ </a:t>
            </a:r>
            <a:r>
              <a:rPr lang="en-US" sz="2400" dirty="0" err="1" smtClean="0"/>
              <a:t>taglib</a:t>
            </a:r>
            <a:r>
              <a:rPr lang="en-US" sz="2400" dirty="0" smtClean="0"/>
              <a:t> </a:t>
            </a:r>
            <a:r>
              <a:rPr lang="en-US" sz="2400" dirty="0" err="1" smtClean="0"/>
              <a:t>uri</a:t>
            </a:r>
            <a:r>
              <a:rPr lang="en-US" sz="2400" dirty="0" smtClean="0"/>
              <a:t>="http://java.sun.com/jsp/jstl/core" prefix="c" %</a:t>
            </a:r>
            <a:r>
              <a:rPr lang="en-US" sz="2400" b="1" dirty="0" smtClean="0"/>
              <a:t>&gt;</a:t>
            </a:r>
            <a:r>
              <a:rPr lang="en-US" sz="2400" dirty="0" smtClean="0"/>
              <a:t>  </a:t>
            </a:r>
          </a:p>
          <a:p>
            <a:pPr>
              <a:buNone/>
            </a:pPr>
            <a:r>
              <a:rPr lang="en-US" sz="2400" b="1" dirty="0" smtClean="0"/>
              <a:t>&lt;html&gt;</a:t>
            </a:r>
            <a:r>
              <a:rPr lang="en-US" sz="2400" dirty="0" smtClean="0"/>
              <a:t>  </a:t>
            </a:r>
          </a:p>
          <a:p>
            <a:pPr>
              <a:buNone/>
            </a:pPr>
            <a:r>
              <a:rPr lang="en-US" sz="2400" b="1" dirty="0" smtClean="0"/>
              <a:t>&lt;head&gt;</a:t>
            </a:r>
            <a:r>
              <a:rPr lang="en-US" sz="2400" dirty="0" smtClean="0"/>
              <a:t>  </a:t>
            </a:r>
          </a:p>
          <a:p>
            <a:pPr>
              <a:buNone/>
            </a:pPr>
            <a:r>
              <a:rPr lang="en-US" sz="2400" b="1" dirty="0" smtClean="0"/>
              <a:t>&lt;title&gt;</a:t>
            </a:r>
            <a:r>
              <a:rPr lang="en-US" sz="2400" dirty="0" smtClean="0"/>
              <a:t>Core Tag Example</a:t>
            </a:r>
            <a:r>
              <a:rPr lang="en-US" sz="2400" b="1" dirty="0" smtClean="0"/>
              <a:t>&lt;/title&gt;</a:t>
            </a:r>
            <a:r>
              <a:rPr lang="en-US" sz="2400" dirty="0" smtClean="0"/>
              <a:t>  </a:t>
            </a:r>
          </a:p>
          <a:p>
            <a:pPr>
              <a:buNone/>
            </a:pPr>
            <a:r>
              <a:rPr lang="en-US" sz="2400" b="1" dirty="0" smtClean="0"/>
              <a:t>&lt;/head&gt;</a:t>
            </a:r>
            <a:r>
              <a:rPr lang="en-US" sz="2400" dirty="0" smtClean="0"/>
              <a:t>  </a:t>
            </a:r>
          </a:p>
          <a:p>
            <a:pPr>
              <a:buNone/>
            </a:pPr>
            <a:r>
              <a:rPr lang="en-US" sz="2400" b="1" dirty="0" smtClean="0"/>
              <a:t>&lt;body&gt;</a:t>
            </a:r>
            <a:r>
              <a:rPr lang="en-US" sz="2400" dirty="0" smtClean="0"/>
              <a:t>  </a:t>
            </a:r>
          </a:p>
          <a:p>
            <a:pPr>
              <a:buNone/>
            </a:pPr>
            <a:r>
              <a:rPr lang="en-US" sz="2400" b="1" dirty="0" smtClean="0"/>
              <a:t>&lt;c:set</a:t>
            </a:r>
            <a:r>
              <a:rPr lang="en-US" sz="2400" dirty="0" smtClean="0"/>
              <a:t> </a:t>
            </a:r>
            <a:r>
              <a:rPr lang="en-US" sz="2400" dirty="0" err="1" smtClean="0"/>
              <a:t>var</a:t>
            </a:r>
            <a:r>
              <a:rPr lang="en-US" sz="2400" dirty="0" smtClean="0"/>
              <a:t>="income" scope="session" value="${4000*4}"</a:t>
            </a:r>
            <a:r>
              <a:rPr lang="en-US" sz="2400" b="1" dirty="0" smtClean="0"/>
              <a:t>/&gt;</a:t>
            </a:r>
            <a:r>
              <a:rPr lang="en-US" sz="2400" dirty="0" smtClean="0"/>
              <a:t>  </a:t>
            </a:r>
          </a:p>
          <a:p>
            <a:pPr>
              <a:buNone/>
            </a:pPr>
            <a:r>
              <a:rPr lang="en-US" sz="2400" b="1" dirty="0" smtClean="0"/>
              <a:t>&lt;p&gt;</a:t>
            </a:r>
            <a:r>
              <a:rPr lang="en-US" sz="2400" dirty="0" smtClean="0"/>
              <a:t>Your income is : </a:t>
            </a:r>
            <a:r>
              <a:rPr lang="en-US" sz="2400" b="1" dirty="0" smtClean="0"/>
              <a:t>&lt;c:out</a:t>
            </a:r>
            <a:r>
              <a:rPr lang="en-US" sz="2400" dirty="0" smtClean="0"/>
              <a:t> value="${income}"</a:t>
            </a:r>
            <a:r>
              <a:rPr lang="en-US" sz="2400" b="1" dirty="0" smtClean="0"/>
              <a:t>/&gt;&lt;/p&gt;</a:t>
            </a:r>
            <a:r>
              <a:rPr lang="en-US" sz="2400" dirty="0" smtClean="0"/>
              <a:t>  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373216"/>
            <a:ext cx="35283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Output:</a:t>
            </a:r>
          </a:p>
          <a:p>
            <a:r>
              <a:rPr lang="en-US" sz="2000" dirty="0" smtClean="0"/>
              <a:t>Your income is : 16000  </a:t>
            </a:r>
          </a:p>
          <a:p>
            <a:r>
              <a:rPr lang="en-US" sz="2000" dirty="0" smtClean="0"/>
              <a:t>Income is very good  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48064" y="836712"/>
            <a:ext cx="4608512" cy="6309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&lt;c:choose&gt;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&lt;c:when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test="${income &lt;= 1000}"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Income is not good.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&lt;/c:when&gt;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&lt;c:when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test="${income &gt; 10000}"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Income is very good.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&lt;/c:when&gt;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&lt;c:otherwise&gt;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Income is undetermined...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&lt;/c:otherwise&gt;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&lt;/c:choose&gt;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&lt;c:redirect&gt;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&lt; c:redirect &gt; tag redirects the browser to a new URL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Index.jsp</a:t>
            </a:r>
          </a:p>
          <a:p>
            <a:pPr>
              <a:buNone/>
            </a:pPr>
            <a:r>
              <a:rPr lang="en-US" b="1" dirty="0" smtClean="0"/>
              <a:t>&lt;</a:t>
            </a:r>
            <a:r>
              <a:rPr lang="en-US" dirty="0" smtClean="0"/>
              <a:t>%@ </a:t>
            </a:r>
            <a:r>
              <a:rPr lang="en-US" dirty="0" err="1" smtClean="0"/>
              <a:t>taglib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 prefix="c" %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&lt;html&gt;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&lt;title&gt;</a:t>
            </a:r>
            <a:r>
              <a:rPr lang="en-US" dirty="0" smtClean="0"/>
              <a:t>Core Tag Example</a:t>
            </a:r>
            <a:r>
              <a:rPr lang="en-US" b="1" dirty="0" smtClean="0"/>
              <a:t>&lt;/title&gt;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b="1" dirty="0" smtClean="0"/>
              <a:t>&lt;c:set</a:t>
            </a:r>
            <a:r>
              <a:rPr lang="en-US" dirty="0" smtClean="0"/>
              <a:t> </a:t>
            </a:r>
            <a:r>
              <a:rPr lang="en-US" dirty="0" err="1" smtClean="0"/>
              <a:t>var</a:t>
            </a:r>
            <a:r>
              <a:rPr lang="en-US" dirty="0" smtClean="0"/>
              <a:t>="</a:t>
            </a:r>
            <a:r>
              <a:rPr lang="en-US" dirty="0" err="1" smtClean="0"/>
              <a:t>url</a:t>
            </a:r>
            <a:r>
              <a:rPr lang="en-US" dirty="0" smtClean="0"/>
              <a:t>" value="0" scope="request"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b="1" dirty="0" smtClean="0"/>
              <a:t>&lt;c:if</a:t>
            </a:r>
            <a:r>
              <a:rPr lang="en-US" dirty="0" smtClean="0"/>
              <a:t> test="${</a:t>
            </a:r>
            <a:r>
              <a:rPr lang="en-US" dirty="0" err="1" smtClean="0"/>
              <a:t>url</a:t>
            </a:r>
            <a:r>
              <a:rPr lang="en-US" dirty="0" smtClean="0"/>
              <a:t>&lt;1}"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   </a:t>
            </a:r>
            <a:r>
              <a:rPr lang="en-US" b="1" dirty="0" smtClean="0"/>
              <a:t>&lt;c:redirect</a:t>
            </a:r>
            <a:r>
              <a:rPr lang="en-US" dirty="0" smtClean="0"/>
              <a:t> </a:t>
            </a:r>
            <a:r>
              <a:rPr lang="en-US" dirty="0" err="1" smtClean="0"/>
              <a:t>url</a:t>
            </a:r>
            <a:r>
              <a:rPr lang="en-US" dirty="0" smtClean="0"/>
              <a:t>="http://javatpoint.com"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b="1" dirty="0" smtClean="0"/>
              <a:t>&lt;/c:if&gt;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b="1" dirty="0" smtClean="0"/>
              <a:t>&lt;c:if</a:t>
            </a:r>
            <a:r>
              <a:rPr lang="en-US" dirty="0" smtClean="0"/>
              <a:t> test="${</a:t>
            </a:r>
            <a:r>
              <a:rPr lang="en-US" dirty="0" err="1" smtClean="0"/>
              <a:t>url</a:t>
            </a:r>
            <a:r>
              <a:rPr lang="en-US" dirty="0" smtClean="0"/>
              <a:t>&gt;1}"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   </a:t>
            </a:r>
            <a:r>
              <a:rPr lang="en-US" b="1" dirty="0" smtClean="0"/>
              <a:t>&lt;c:redirect</a:t>
            </a:r>
            <a:r>
              <a:rPr lang="en-US" dirty="0" smtClean="0"/>
              <a:t> </a:t>
            </a:r>
            <a:r>
              <a:rPr lang="en-US" dirty="0" err="1" smtClean="0"/>
              <a:t>url</a:t>
            </a:r>
            <a:r>
              <a:rPr lang="en-US" dirty="0" smtClean="0"/>
              <a:t>="http://facebook.com"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b="1" dirty="0" smtClean="0"/>
              <a:t>&lt;/c:if&gt;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&lt;/html&gt;</a:t>
            </a:r>
            <a:r>
              <a:rPr lang="en-US" dirty="0" smtClean="0"/>
              <a:t>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016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5148064" cy="5949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&lt;%@ page import="java.io.*,</a:t>
            </a:r>
            <a:r>
              <a:rPr lang="en-US" sz="1800" dirty="0" err="1" smtClean="0"/>
              <a:t>java.util</a:t>
            </a:r>
            <a:r>
              <a:rPr lang="en-US" sz="1800" dirty="0" smtClean="0"/>
              <a:t>.*,java.sql.*"%&gt;</a:t>
            </a:r>
          </a:p>
          <a:p>
            <a:pPr>
              <a:buNone/>
            </a:pPr>
            <a:r>
              <a:rPr lang="en-US" sz="1800" dirty="0" smtClean="0"/>
              <a:t>&lt;%@ page import="</a:t>
            </a:r>
            <a:r>
              <a:rPr lang="en-US" sz="1800" dirty="0" err="1" smtClean="0"/>
              <a:t>javax.servlet.http</a:t>
            </a:r>
            <a:r>
              <a:rPr lang="en-US" sz="1800" dirty="0" smtClean="0"/>
              <a:t>.*,</a:t>
            </a:r>
            <a:r>
              <a:rPr lang="en-US" sz="1800" dirty="0" err="1" smtClean="0"/>
              <a:t>javax.servlet</a:t>
            </a:r>
            <a:r>
              <a:rPr lang="en-US" sz="1800" dirty="0" smtClean="0"/>
              <a:t>.*" %&gt;</a:t>
            </a:r>
          </a:p>
          <a:p>
            <a:pPr>
              <a:buNone/>
            </a:pPr>
            <a:r>
              <a:rPr lang="en-US" sz="1800" dirty="0" smtClean="0"/>
              <a:t>&lt;%@ </a:t>
            </a:r>
            <a:r>
              <a:rPr lang="en-US" sz="1800" dirty="0" err="1" smtClean="0"/>
              <a:t>taglib</a:t>
            </a:r>
            <a:r>
              <a:rPr lang="en-US" sz="1800" dirty="0" smtClean="0"/>
              <a:t> </a:t>
            </a:r>
            <a:r>
              <a:rPr lang="en-US" sz="1800" dirty="0" err="1" smtClean="0"/>
              <a:t>uri</a:t>
            </a:r>
            <a:r>
              <a:rPr lang="en-US" sz="1800" dirty="0" smtClean="0"/>
              <a:t>="http://java.sun.com/jsp/jstl/core" prefix="c"%&gt;</a:t>
            </a:r>
          </a:p>
          <a:p>
            <a:pPr>
              <a:buNone/>
            </a:pPr>
            <a:r>
              <a:rPr lang="en-US" sz="1800" dirty="0" smtClean="0"/>
              <a:t>&lt;%@ </a:t>
            </a:r>
            <a:r>
              <a:rPr lang="en-US" sz="1800" dirty="0" err="1" smtClean="0"/>
              <a:t>taglib</a:t>
            </a:r>
            <a:r>
              <a:rPr lang="en-US" sz="1800" dirty="0" smtClean="0"/>
              <a:t> </a:t>
            </a:r>
            <a:r>
              <a:rPr lang="en-US" sz="1800" dirty="0" err="1" smtClean="0"/>
              <a:t>uri</a:t>
            </a:r>
            <a:r>
              <a:rPr lang="en-US" sz="1800" dirty="0" smtClean="0"/>
              <a:t>="http://java.sun.com/jsp/jstl/sql" prefix="</a:t>
            </a:r>
            <a:r>
              <a:rPr lang="en-US" sz="1800" dirty="0" err="1" smtClean="0"/>
              <a:t>sql</a:t>
            </a:r>
            <a:r>
              <a:rPr lang="en-US" sz="1800" dirty="0" smtClean="0"/>
              <a:t>"%&gt; </a:t>
            </a:r>
          </a:p>
          <a:p>
            <a:pPr>
              <a:buNone/>
            </a:pPr>
            <a:r>
              <a:rPr lang="en-US" sz="1800" dirty="0" smtClean="0"/>
              <a:t>&lt;html&gt;&lt;head&gt;</a:t>
            </a:r>
          </a:p>
          <a:p>
            <a:pPr>
              <a:buNone/>
            </a:pPr>
            <a:r>
              <a:rPr lang="en-US" sz="1800" dirty="0" smtClean="0"/>
              <a:t>&lt;title&gt;SELECT Operation&lt;/title&gt;&lt;/head&gt;</a:t>
            </a:r>
          </a:p>
          <a:p>
            <a:pPr>
              <a:buNone/>
            </a:pPr>
            <a:r>
              <a:rPr lang="en-US" sz="1800" dirty="0" smtClean="0"/>
              <a:t>&lt;body&gt; 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sql:setDataSource</a:t>
            </a:r>
            <a:r>
              <a:rPr lang="en-US" sz="1800" dirty="0" smtClean="0"/>
              <a:t> </a:t>
            </a:r>
            <a:r>
              <a:rPr lang="en-US" sz="1800" dirty="0" err="1" smtClean="0"/>
              <a:t>var</a:t>
            </a:r>
            <a:r>
              <a:rPr lang="en-US" sz="1800" dirty="0" smtClean="0"/>
              <a:t>="snapshot" driver="</a:t>
            </a:r>
            <a:r>
              <a:rPr lang="en-US" sz="1800" dirty="0" err="1" smtClean="0"/>
              <a:t>com.mysql.jdbc.Driver</a:t>
            </a:r>
            <a:r>
              <a:rPr lang="en-US" sz="1800" dirty="0" smtClean="0"/>
              <a:t>"</a:t>
            </a:r>
          </a:p>
          <a:p>
            <a:pPr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url</a:t>
            </a:r>
            <a:r>
              <a:rPr lang="en-US" sz="1800" dirty="0" smtClean="0"/>
              <a:t>="</a:t>
            </a:r>
            <a:r>
              <a:rPr lang="en-US" sz="1800" dirty="0" err="1" smtClean="0"/>
              <a:t>jdbc:mysql</a:t>
            </a:r>
            <a:r>
              <a:rPr lang="en-US" sz="1800" dirty="0" smtClean="0"/>
              <a:t>://</a:t>
            </a:r>
            <a:r>
              <a:rPr lang="en-US" sz="1800" dirty="0" err="1" smtClean="0"/>
              <a:t>localhost</a:t>
            </a:r>
            <a:r>
              <a:rPr lang="en-US" sz="1800" dirty="0" smtClean="0"/>
              <a:t>/TEST"</a:t>
            </a:r>
          </a:p>
          <a:p>
            <a:pPr>
              <a:buNone/>
            </a:pPr>
            <a:r>
              <a:rPr lang="en-US" sz="1800" dirty="0" smtClean="0"/>
              <a:t>     user="root"  password="</a:t>
            </a:r>
            <a:r>
              <a:rPr lang="en-US" sz="1800" dirty="0" err="1" smtClean="0"/>
              <a:t>ssn</a:t>
            </a:r>
            <a:r>
              <a:rPr lang="en-US" sz="1800" dirty="0" smtClean="0"/>
              <a:t>"/&gt; 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sql:query</a:t>
            </a:r>
            <a:r>
              <a:rPr lang="en-US" sz="1800" dirty="0" smtClean="0"/>
              <a:t> </a:t>
            </a:r>
            <a:r>
              <a:rPr lang="en-US" sz="1800" dirty="0" err="1" smtClean="0"/>
              <a:t>dataSource</a:t>
            </a:r>
            <a:r>
              <a:rPr lang="en-US" sz="1800" dirty="0" smtClean="0"/>
              <a:t>="${snapshot}" </a:t>
            </a:r>
            <a:r>
              <a:rPr lang="en-US" sz="1800" dirty="0" err="1" smtClean="0"/>
              <a:t>var</a:t>
            </a:r>
            <a:r>
              <a:rPr lang="en-US" sz="1800" dirty="0" smtClean="0"/>
              <a:t>="result"&gt;</a:t>
            </a:r>
          </a:p>
          <a:p>
            <a:pPr>
              <a:buNone/>
            </a:pPr>
            <a:r>
              <a:rPr lang="en-US" sz="1800" dirty="0" smtClean="0"/>
              <a:t>SELECT * from Employees;</a:t>
            </a:r>
          </a:p>
          <a:p>
            <a:pPr>
              <a:buNone/>
            </a:pPr>
            <a:r>
              <a:rPr lang="en-US" sz="1800" dirty="0" smtClean="0"/>
              <a:t>&lt;/</a:t>
            </a:r>
            <a:r>
              <a:rPr lang="en-US" sz="1800" dirty="0" err="1" smtClean="0"/>
              <a:t>sql:query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96544" y="1124744"/>
            <a:ext cx="4427984" cy="54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&lt;table border="1" width="100%"&gt;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  &lt;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ID&lt;/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&lt;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&gt;First Name&lt;/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&lt;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&gt;Last Name&lt;/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&lt;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&gt;Age&lt;/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&lt;c:forEach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="row" items="${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result.rows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}"&gt;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&lt;td&gt;&lt;c:out value="${row.id}"/&gt;&lt;/td&gt;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&lt;td&gt;&lt;c:out value="${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row.first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}"/&gt;&lt;/td&gt;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&lt;td&gt;&lt;c:out value="${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row.last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}"/&gt;&lt;/td&gt;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&lt;td&gt;&lt;c:out value="${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row.age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}"/&gt;&lt;/td&gt;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&lt;/c:forEach&gt; &lt;/table&gt; &lt;/body&gt; &lt;/html&gt;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Snapshots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820891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JSTL Core &lt;c:out&gt; Tag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&lt;c:out&gt; </a:t>
            </a:r>
          </a:p>
          <a:p>
            <a:pPr lvl="1"/>
            <a:r>
              <a:rPr lang="en-US" dirty="0" smtClean="0"/>
              <a:t>It will display the result of an expression	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Example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Index.jsp</a:t>
            </a:r>
          </a:p>
          <a:p>
            <a:pPr>
              <a:buNone/>
            </a:pPr>
            <a:r>
              <a:rPr lang="en-US" b="1" dirty="0" smtClean="0"/>
              <a:t>&lt;</a:t>
            </a:r>
            <a:r>
              <a:rPr lang="en-US" dirty="0" smtClean="0"/>
              <a:t>%@ </a:t>
            </a:r>
            <a:r>
              <a:rPr lang="en-US" dirty="0" err="1" smtClean="0"/>
              <a:t>taglib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 prefix="c" %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&lt;html&gt;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&lt;title&gt;</a:t>
            </a:r>
            <a:r>
              <a:rPr lang="en-US" dirty="0" smtClean="0"/>
              <a:t>Tag Example</a:t>
            </a:r>
            <a:r>
              <a:rPr lang="en-US" b="1" dirty="0" smtClean="0"/>
              <a:t>&lt;/title&gt;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&lt;c:out</a:t>
            </a:r>
            <a:r>
              <a:rPr lang="en-US" dirty="0" smtClean="0"/>
              <a:t> value="${'Welcome to </a:t>
            </a:r>
            <a:r>
              <a:rPr lang="en-US" dirty="0" err="1" smtClean="0"/>
              <a:t>javaTpoint</a:t>
            </a:r>
            <a:r>
              <a:rPr lang="en-US" dirty="0" smtClean="0"/>
              <a:t>'}"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&lt;/html&gt;</a:t>
            </a:r>
            <a:r>
              <a:rPr lang="en-US" dirty="0" smtClean="0"/>
              <a:t> 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How to run JSP program if it has JSTL tags?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98415"/>
            <a:ext cx="39147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JSTL Core Tags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780928"/>
            <a:ext cx="4333875" cy="2808312"/>
          </a:xfrm>
          <a:prstGeom prst="rect">
            <a:avLst/>
          </a:prstGeom>
          <a:noFill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15841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Copy the files jstl.jar and standard.jar in WEB-INF/lib</a:t>
            </a:r>
          </a:p>
          <a:p>
            <a:r>
              <a:rPr lang="en-US" dirty="0" smtClean="0"/>
              <a:t>Create a new folder </a:t>
            </a:r>
            <a:r>
              <a:rPr lang="en-US" dirty="0" err="1" smtClean="0"/>
              <a:t>JSTLTags</a:t>
            </a:r>
            <a:r>
              <a:rPr lang="en-US" dirty="0" smtClean="0"/>
              <a:t> and copy WEB-INF and the index.jsp</a:t>
            </a:r>
          </a:p>
          <a:p>
            <a:r>
              <a:rPr lang="en-US" dirty="0" smtClean="0"/>
              <a:t>Navigate to http://localhost:8080/JSTLTags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0486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&lt;c:set&gt;</a:t>
            </a:r>
          </a:p>
          <a:p>
            <a:pPr lvl="1"/>
            <a:r>
              <a:rPr lang="en-US" dirty="0" smtClean="0"/>
              <a:t>Used to set the result of an expression evaluated in a 'scope‘</a:t>
            </a:r>
          </a:p>
          <a:p>
            <a:pPr lvl="1"/>
            <a:r>
              <a:rPr lang="en-US" dirty="0" smtClean="0"/>
              <a:t>&lt;c:set&gt; tag is helpful because it evaluates the expression 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</a:p>
          <a:p>
            <a:pPr>
              <a:buNone/>
            </a:pPr>
            <a:r>
              <a:rPr lang="en-US" b="1" dirty="0" smtClean="0"/>
              <a:t>&lt;</a:t>
            </a:r>
            <a:r>
              <a:rPr lang="en-US" dirty="0" smtClean="0"/>
              <a:t>%@ </a:t>
            </a:r>
            <a:r>
              <a:rPr lang="en-US" dirty="0" err="1" smtClean="0"/>
              <a:t>taglib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 prefix="c" %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&lt;html&gt;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&lt;title&gt;</a:t>
            </a:r>
            <a:r>
              <a:rPr lang="en-US" dirty="0" smtClean="0"/>
              <a:t>Core Tag Example</a:t>
            </a:r>
            <a:r>
              <a:rPr lang="en-US" b="1" dirty="0" smtClean="0"/>
              <a:t>&lt;/title&gt;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&lt;c:set</a:t>
            </a:r>
            <a:r>
              <a:rPr lang="en-US" dirty="0" smtClean="0"/>
              <a:t> </a:t>
            </a:r>
            <a:r>
              <a:rPr lang="en-US" dirty="0" err="1" smtClean="0"/>
              <a:t>var</a:t>
            </a:r>
            <a:r>
              <a:rPr lang="en-US" dirty="0" smtClean="0"/>
              <a:t>="Income" scope="session" value="${4000*4}"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&lt;c:out</a:t>
            </a:r>
            <a:r>
              <a:rPr lang="en-US" dirty="0" smtClean="0"/>
              <a:t> value="${Income}"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&lt;/html&gt;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Output:</a:t>
            </a:r>
            <a:r>
              <a:rPr lang="en-US" dirty="0" smtClean="0"/>
              <a:t> 16000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JSTL Core &lt;c:set&gt; Tag</a:t>
            </a:r>
            <a:br>
              <a:rPr lang="en-US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JSP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4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Scope of a variable</a:t>
            </a:r>
          </a:p>
          <a:p>
            <a:pPr lvl="1"/>
            <a:r>
              <a:rPr lang="en-US" dirty="0" smtClean="0"/>
              <a:t>Decides the accessibility of an object or variable</a:t>
            </a:r>
          </a:p>
          <a:p>
            <a:r>
              <a:rPr lang="en-US" dirty="0" smtClean="0"/>
              <a:t>For example, some variables are accessible within for loop, if-else block or within specific method or class or package</a:t>
            </a:r>
          </a:p>
          <a:p>
            <a:r>
              <a:rPr lang="en-US" dirty="0" smtClean="0"/>
              <a:t>JSP provides 4 scopes to a variable.</a:t>
            </a:r>
          </a:p>
          <a:p>
            <a:r>
              <a:rPr lang="en-US" dirty="0" smtClean="0"/>
              <a:t>Developer can assign any one of them to a variable</a:t>
            </a:r>
          </a:p>
          <a:p>
            <a:pPr lvl="1"/>
            <a:r>
              <a:rPr lang="en-US" dirty="0" smtClean="0"/>
              <a:t>Page Scope</a:t>
            </a:r>
          </a:p>
          <a:p>
            <a:pPr lvl="1"/>
            <a:r>
              <a:rPr lang="en-US" dirty="0" smtClean="0"/>
              <a:t>Request Scope</a:t>
            </a:r>
          </a:p>
          <a:p>
            <a:pPr lvl="1"/>
            <a:r>
              <a:rPr lang="en-US" dirty="0" smtClean="0"/>
              <a:t>Session Scope</a:t>
            </a:r>
          </a:p>
          <a:p>
            <a:pPr lvl="1"/>
            <a:r>
              <a:rPr lang="en-US" dirty="0" smtClean="0"/>
              <a:t>Application Scope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Scope makes variable available to the developer for the current page only</a:t>
            </a:r>
          </a:p>
          <a:p>
            <a:r>
              <a:rPr lang="en-US" dirty="0" smtClean="0"/>
              <a:t>Variable will not be available in next page</a:t>
            </a:r>
          </a:p>
          <a:p>
            <a:pPr lvl="1"/>
            <a:r>
              <a:rPr lang="en-US" dirty="0" smtClean="0"/>
              <a:t>When current page is closed by user </a:t>
            </a:r>
          </a:p>
          <a:p>
            <a:pPr lvl="1"/>
            <a:r>
              <a:rPr lang="en-US" dirty="0" smtClean="0"/>
              <a:t>Forwarded internally by application </a:t>
            </a:r>
          </a:p>
          <a:p>
            <a:pPr lvl="1"/>
            <a:r>
              <a:rPr lang="en-US" dirty="0" smtClean="0"/>
              <a:t>Redirected by application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Page Scope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 prefix="c" %&gt; </a:t>
            </a:r>
          </a:p>
          <a:p>
            <a:pPr>
              <a:buNone/>
            </a:pPr>
            <a:r>
              <a:rPr lang="en-US" dirty="0" smtClean="0"/>
              <a:t>&lt;html&gt; </a:t>
            </a:r>
          </a:p>
          <a:p>
            <a:pPr>
              <a:buNone/>
            </a:pPr>
            <a:r>
              <a:rPr lang="en-US" dirty="0" smtClean="0"/>
              <a:t>	&lt;head&gt; </a:t>
            </a:r>
          </a:p>
          <a:p>
            <a:pPr>
              <a:buNone/>
            </a:pPr>
            <a:r>
              <a:rPr lang="en-US" dirty="0" smtClean="0"/>
              <a:t>		&lt;title&gt;JSP Page Scope Example&lt;/title&gt; </a:t>
            </a:r>
          </a:p>
          <a:p>
            <a:pPr>
              <a:buNone/>
            </a:pPr>
            <a:r>
              <a:rPr lang="en-US" dirty="0" smtClean="0"/>
              <a:t>	&lt;/head&gt; </a:t>
            </a:r>
          </a:p>
          <a:p>
            <a:pPr>
              <a:buNone/>
            </a:pPr>
            <a:r>
              <a:rPr lang="en-US" dirty="0" smtClean="0"/>
              <a:t>&lt;body&gt; </a:t>
            </a:r>
          </a:p>
          <a:p>
            <a:pPr>
              <a:buNone/>
            </a:pPr>
            <a:r>
              <a:rPr lang="en-US" dirty="0" smtClean="0"/>
              <a:t>&lt;c:set </a:t>
            </a:r>
            <a:r>
              <a:rPr lang="en-US" dirty="0" err="1" smtClean="0"/>
              <a:t>var</a:t>
            </a:r>
            <a:r>
              <a:rPr lang="en-US" dirty="0" smtClean="0"/>
              <a:t>="name" value="</a:t>
            </a:r>
            <a:r>
              <a:rPr lang="en-US" dirty="0" err="1" smtClean="0"/>
              <a:t>Dinesh</a:t>
            </a:r>
            <a:r>
              <a:rPr lang="en-US" dirty="0" smtClean="0"/>
              <a:t>" scope="page" /&gt; </a:t>
            </a:r>
          </a:p>
          <a:p>
            <a:pPr>
              <a:buNone/>
            </a:pPr>
            <a:r>
              <a:rPr lang="en-US" dirty="0" smtClean="0"/>
              <a:t>Local Variable : &lt;c:out value="${name}" /&gt; </a:t>
            </a:r>
          </a:p>
          <a:p>
            <a:pPr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="test.jsp"&gt;Test Page&lt;/a&gt; &lt;/body&gt; &lt;/html&gt;</a:t>
            </a:r>
          </a:p>
          <a:p>
            <a:pPr>
              <a:buNone/>
            </a:pPr>
            <a:r>
              <a:rPr lang="en-US" b="1" dirty="0" smtClean="0"/>
              <a:t>Output :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Local Variable: </a:t>
            </a:r>
            <a:r>
              <a:rPr lang="en-US" dirty="0" err="1" smtClean="0"/>
              <a:t>Dinesh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u="sng" dirty="0" smtClean="0">
                <a:solidFill>
                  <a:srgbClr val="0070C0"/>
                </a:solidFill>
              </a:rPr>
              <a:t>Test Page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147248" cy="528945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test.jsp</a:t>
            </a:r>
          </a:p>
          <a:p>
            <a:pPr>
              <a:buNone/>
            </a:pPr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 prefix="c" %&gt; </a:t>
            </a:r>
          </a:p>
          <a:p>
            <a:pPr>
              <a:buNone/>
            </a:pPr>
            <a:r>
              <a:rPr lang="en-US" dirty="0" smtClean="0"/>
              <a:t>&lt;html&gt; </a:t>
            </a:r>
          </a:p>
          <a:p>
            <a:pPr>
              <a:buNone/>
            </a:pPr>
            <a:r>
              <a:rPr lang="en-US" dirty="0" smtClean="0"/>
              <a:t>&lt;head&gt; </a:t>
            </a:r>
          </a:p>
          <a:p>
            <a:pPr>
              <a:buNone/>
            </a:pPr>
            <a:r>
              <a:rPr lang="en-US" dirty="0" smtClean="0"/>
              <a:t>&lt;title&gt;JSP Page Scope Example&lt;/title&gt; </a:t>
            </a:r>
          </a:p>
          <a:p>
            <a:pPr>
              <a:buNone/>
            </a:pPr>
            <a:r>
              <a:rPr lang="en-US" dirty="0" smtClean="0"/>
              <a:t>&lt;/head&gt; </a:t>
            </a:r>
          </a:p>
          <a:p>
            <a:pPr>
              <a:buNone/>
            </a:pPr>
            <a:r>
              <a:rPr lang="en-US" dirty="0" smtClean="0"/>
              <a:t>&lt;body&gt; Variable From previous page : &lt;c:out value="${name}" /&gt; </a:t>
            </a:r>
          </a:p>
          <a:p>
            <a:pPr>
              <a:buNone/>
            </a:pPr>
            <a:r>
              <a:rPr lang="en-US" dirty="0" smtClean="0"/>
              <a:t>&lt;/body&gt; </a:t>
            </a:r>
          </a:p>
          <a:p>
            <a:pPr>
              <a:buNone/>
            </a:pPr>
            <a:r>
              <a:rPr lang="en-US" dirty="0" smtClean="0"/>
              <a:t>&lt;/html&gt; </a:t>
            </a:r>
          </a:p>
          <a:p>
            <a:pPr>
              <a:buNone/>
            </a:pPr>
            <a:r>
              <a:rPr lang="en-US" b="1" dirty="0" smtClean="0"/>
              <a:t>Output: </a:t>
            </a:r>
            <a:r>
              <a:rPr lang="en-US" dirty="0" smtClean="0"/>
              <a:t>Variable from previous page: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Page Scope - Example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1229</Words>
  <Application>Microsoft Office PowerPoint</Application>
  <PresentationFormat>On-screen Show (4:3)</PresentationFormat>
  <Paragraphs>302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Java Standard Tag Library (JSTL) various scopes, Database connectivity</vt:lpstr>
      <vt:lpstr>JSTL Core Tag List</vt:lpstr>
      <vt:lpstr> JSTL Core &lt;c:out&gt; Tag </vt:lpstr>
      <vt:lpstr>How to run JSP program if it has JSTL tags?</vt:lpstr>
      <vt:lpstr> JSTL Core &lt;c:set&gt; Tag </vt:lpstr>
      <vt:lpstr>JSP Scopes</vt:lpstr>
      <vt:lpstr>Page Scope</vt:lpstr>
      <vt:lpstr>Page Scope - Example</vt:lpstr>
      <vt:lpstr>Page Scope - Example</vt:lpstr>
      <vt:lpstr>Page Scope - Example</vt:lpstr>
      <vt:lpstr>Request Scope</vt:lpstr>
      <vt:lpstr>Request Scope Example</vt:lpstr>
      <vt:lpstr>Request Scope Example</vt:lpstr>
      <vt:lpstr>Session Scope</vt:lpstr>
      <vt:lpstr>Session Scope Example</vt:lpstr>
      <vt:lpstr>Session Scope Example</vt:lpstr>
      <vt:lpstr>Application Scope</vt:lpstr>
      <vt:lpstr>Application Scope Example</vt:lpstr>
      <vt:lpstr>Application Scope Example</vt:lpstr>
      <vt:lpstr>&lt;c:remove&gt; tag</vt:lpstr>
      <vt:lpstr>&lt;c:if&gt; tag</vt:lpstr>
      <vt:lpstr>&lt;c:forEach&gt; tag</vt:lpstr>
      <vt:lpstr>&lt;c:choose&gt;</vt:lpstr>
      <vt:lpstr>&lt;c:redirect&gt; tag</vt:lpstr>
      <vt:lpstr>Database Connectivity</vt:lpstr>
      <vt:lpstr>Output Snapshots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Standard Tag Library (JSTL)</dc:title>
  <dc:creator>staff</dc:creator>
  <cp:lastModifiedBy>bharathi</cp:lastModifiedBy>
  <cp:revision>44</cp:revision>
  <dcterms:created xsi:type="dcterms:W3CDTF">2016-09-01T07:38:49Z</dcterms:created>
  <dcterms:modified xsi:type="dcterms:W3CDTF">2017-05-03T09:17:19Z</dcterms:modified>
</cp:coreProperties>
</file>