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3" r:id="rId25"/>
    <p:sldId id="27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9900"/>
    <a:srgbClr val="FF0000"/>
    <a:srgbClr val="FFFF00"/>
    <a:srgbClr val="008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B908A-E4E7-49AA-B53B-4D63C0F30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11D4E-A3CD-4ACB-9D30-6570E6F55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4B601-679B-4D00-A487-AD8995D41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60C69-0E5B-4112-823C-9EAF9B693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F3E9E-858C-4A78-8F41-1C64BB46D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CFE0-FF2B-492F-BE8D-7B2597B0A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C4DD7-7373-4F7C-B84B-BF3530B50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3A155-191A-4797-B8E8-54628116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2F3FA-FC31-486C-B1F1-ABFDD8F3C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11B70-D506-4789-8F5D-D713DA963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D7730-3AFC-42CF-900D-F9A31EE75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9AB5C38-DED0-465D-8B8D-87F749450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XML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Properly Nested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XML, all elements must be properly nested within each other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8" y="2971800"/>
            <a:ext cx="77676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Root element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documents must contain one element that is the parent of all other elements. This element is called the root element.</a:t>
            </a:r>
          </a:p>
          <a:p>
            <a:pPr eaLnBrk="1" hangingPunct="1"/>
            <a:endParaRPr 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113" y="3581400"/>
            <a:ext cx="6327775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Attribute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 values “Quoted”</a:t>
            </a:r>
          </a:p>
          <a:p>
            <a:pPr eaLnBrk="1" hangingPunct="1"/>
            <a:r>
              <a:rPr lang="en-US" smtClean="0"/>
              <a:t>• In XML the attribute value must always be quoted.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475" y="3581400"/>
            <a:ext cx="585946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4000" smtClean="0"/>
              <a:t>6. Entity Reference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2400" smtClean="0"/>
              <a:t>This will generate an XML error:</a:t>
            </a:r>
          </a:p>
          <a:p>
            <a:pPr eaLnBrk="1" hangingPunct="1"/>
            <a:r>
              <a:rPr lang="en-US" sz="2400" smtClean="0"/>
              <a:t>&lt;message&gt;if salary </a:t>
            </a:r>
            <a:r>
              <a:rPr lang="en-US" sz="2400" b="1" smtClean="0"/>
              <a:t>&lt; </a:t>
            </a:r>
            <a:r>
              <a:rPr lang="en-US" sz="2400" smtClean="0"/>
              <a:t>1000 then&lt;/message&gt;</a:t>
            </a:r>
          </a:p>
          <a:p>
            <a:pPr eaLnBrk="1" hangingPunct="1"/>
            <a:r>
              <a:rPr lang="en-US" sz="2400" smtClean="0"/>
              <a:t>To avoid this error, replace the "&lt;" character with an entity reference:</a:t>
            </a:r>
          </a:p>
          <a:p>
            <a:pPr eaLnBrk="1" hangingPunct="1"/>
            <a:r>
              <a:rPr lang="en-US" sz="2400" smtClean="0"/>
              <a:t>&lt;message&gt;if salary </a:t>
            </a:r>
            <a:r>
              <a:rPr lang="en-US" sz="2400" b="1" smtClean="0"/>
              <a:t>&amp;lt; </a:t>
            </a:r>
            <a:r>
              <a:rPr lang="en-US" sz="2400" smtClean="0"/>
              <a:t>1000 then&lt;/message&gt;</a:t>
            </a:r>
          </a:p>
          <a:p>
            <a:pPr eaLnBrk="1" hangingPunct="1"/>
            <a:r>
              <a:rPr lang="en-US" sz="2400" smtClean="0"/>
              <a:t>There are 5 predefined entity references in XML</a:t>
            </a:r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6675" y="3962400"/>
            <a:ext cx="64706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4000" smtClean="0"/>
              <a:t>XML Tree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2400" smtClean="0"/>
              <a:t>The first line is the XML declaration. It defines the XML version (1.0) and the encoding used.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363" y="1982788"/>
            <a:ext cx="7407275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Elements/Attributes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 rigid rule that decide when to use elements/attributes. </a:t>
            </a:r>
          </a:p>
          <a:p>
            <a:pPr eaLnBrk="1" hangingPunct="1"/>
            <a:r>
              <a:rPr lang="en-US" sz="2800" smtClean="0"/>
              <a:t>It is recommended not to use attributes for the following reasons</a:t>
            </a:r>
          </a:p>
          <a:p>
            <a:pPr lvl="1" eaLnBrk="1" hangingPunct="1"/>
            <a:r>
              <a:rPr lang="en-US" sz="2400" smtClean="0"/>
              <a:t>It cannot contain multiple values</a:t>
            </a:r>
          </a:p>
          <a:p>
            <a:pPr lvl="1" eaLnBrk="1" hangingPunct="1"/>
            <a:r>
              <a:rPr lang="en-US" sz="2400" smtClean="0"/>
              <a:t>Cannot be easily extendible</a:t>
            </a:r>
          </a:p>
          <a:p>
            <a:pPr lvl="1" eaLnBrk="1" hangingPunct="1"/>
            <a:r>
              <a:rPr lang="en-US" sz="2400" smtClean="0"/>
              <a:t>Cannot represent logical structure</a:t>
            </a:r>
          </a:p>
          <a:p>
            <a:pPr lvl="1" eaLnBrk="1" hangingPunct="1"/>
            <a:r>
              <a:rPr lang="en-US" sz="2400" smtClean="0"/>
              <a:t>Not easy to check against DTD</a:t>
            </a:r>
          </a:p>
          <a:p>
            <a:pPr lvl="1" eaLnBrk="1" hangingPunct="1"/>
            <a:r>
              <a:rPr lang="en-US" sz="2400" smtClean="0"/>
              <a:t>Too many attributes reduce the readability of XML document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Namespace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document is developed to be used by many applications</a:t>
            </a:r>
          </a:p>
          <a:p>
            <a:pPr eaLnBrk="1" hangingPunct="1"/>
            <a:r>
              <a:rPr lang="en-US" smtClean="0"/>
              <a:t>Element and attributes are selected by developers</a:t>
            </a:r>
          </a:p>
          <a:p>
            <a:pPr eaLnBrk="1" hangingPunct="1"/>
            <a:r>
              <a:rPr lang="en-US" smtClean="0"/>
              <a:t>Name conflicts may occur when more than one XML documents are merged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/>
          <a:lstStyle/>
          <a:p>
            <a:pPr eaLnBrk="1" hangingPunct="1"/>
            <a:r>
              <a:rPr lang="en-US" sz="4000" smtClean="0"/>
              <a:t>						…contd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Client.xml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3300"/>
                </a:solidFill>
              </a:rPr>
              <a:t>&lt;table&gt;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3300"/>
                </a:solidFill>
              </a:rPr>
              <a:t>	&lt;tr&gt;&lt;td&gt;javascript&lt;/td&gt;&lt;td&gt;vbscript&lt;/td&gt;&lt;/tr&gt;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3300"/>
                </a:solidFill>
              </a:rPr>
              <a:t>&lt;/table&gt;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Server.xml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3300"/>
                </a:solidFill>
              </a:rPr>
              <a:t>&lt;table&gt;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3300"/>
                </a:solidFill>
              </a:rPr>
              <a:t>	&lt;row&gt;&lt;col&gt;javascript&lt;/col&gt;&lt;col&gt;vbscript&lt;/col&gt;&lt;/tr&gt;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3300"/>
                </a:solidFill>
              </a:rPr>
              <a:t>&lt;/table&gt;</a:t>
            </a:r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client.xml &amp; server.xml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&lt;technology&gt;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 &lt;table&gt;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	&lt;tr&gt;&lt;td&gt;javascript&lt;/td&gt;&lt;td&gt;vbscript&lt;/td&gt;&lt;/tr&gt;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 &lt;/table&gt;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 &lt;table&gt;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	&lt;row&gt;&lt;col&gt;javascript&lt;/col&gt;&lt;col&gt;vbscript&lt;/col&gt;&lt;/tr&gt;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 &lt;/table&gt;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&lt;/technology&gt;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Two elements have different content and meaning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Querying a parser for the server side technologies fails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/>
              <a:t>Solution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XML namespace provides a flexible solution to distinguish between element names in the XML document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 suggests to use prefix, Server uses prefix “s”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Client uses prefix “c”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&lt;c:table&gt;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	&lt;c:tr&gt;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       &lt;c:td&gt;javascript&lt;/c:td&gt;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       &lt;c:td&gt;vbscript&lt;/c:td&gt;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     &lt;/c:tr&gt;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3300"/>
                </a:solidFill>
              </a:rPr>
              <a:t>&lt;/c:table&gt;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Who guarantees that the prefixes used by different developer will be unique?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XML?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XML stands for eXtensible Markup Language.</a:t>
            </a:r>
          </a:p>
          <a:p>
            <a:pPr eaLnBrk="1" hangingPunct="1"/>
            <a:r>
              <a:rPr lang="en-US" sz="2800" smtClean="0"/>
              <a:t>XML is a markup language much like a HTML.</a:t>
            </a:r>
          </a:p>
          <a:p>
            <a:pPr eaLnBrk="1" hangingPunct="1"/>
            <a:r>
              <a:rPr lang="en-US" sz="2800" smtClean="0"/>
              <a:t>XML was </a:t>
            </a:r>
            <a:r>
              <a:rPr lang="en-US" sz="2800" smtClean="0">
                <a:solidFill>
                  <a:srgbClr val="FF3300"/>
                </a:solidFill>
              </a:rPr>
              <a:t>designed to carry data, not to display data.</a:t>
            </a:r>
          </a:p>
          <a:p>
            <a:pPr eaLnBrk="1" hangingPunct="1"/>
            <a:r>
              <a:rPr lang="en-US" sz="2800" smtClean="0"/>
              <a:t>XML </a:t>
            </a:r>
            <a:r>
              <a:rPr lang="en-US" sz="2800" smtClean="0">
                <a:solidFill>
                  <a:srgbClr val="FF3300"/>
                </a:solidFill>
              </a:rPr>
              <a:t>tags are not predefined</a:t>
            </a:r>
            <a:r>
              <a:rPr lang="en-US" sz="2800" smtClean="0"/>
              <a:t>. We must define our own tags.</a:t>
            </a:r>
          </a:p>
          <a:p>
            <a:pPr eaLnBrk="1" hangingPunct="1"/>
            <a:r>
              <a:rPr lang="en-US" sz="2800" smtClean="0"/>
              <a:t>XML is designed to be self-descriptive.</a:t>
            </a:r>
          </a:p>
          <a:p>
            <a:pPr eaLnBrk="1" hangingPunct="1"/>
            <a:r>
              <a:rPr lang="en-US" sz="2800" smtClean="0"/>
              <a:t>XML is a W3C Recommendation.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/>
              <a:t>						…contd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pPr eaLnBrk="1" hangingPunct="1"/>
            <a:r>
              <a:rPr lang="en-US" sz="2800" smtClean="0"/>
              <a:t>Developers can use their own URL as prefix to every element they use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&lt;</a:t>
            </a:r>
            <a:r>
              <a:rPr lang="en-US" sz="2800" smtClean="0">
                <a:solidFill>
                  <a:srgbClr val="008000"/>
                </a:solidFill>
              </a:rPr>
              <a:t>{http://it.site.justl.ac/client}</a:t>
            </a:r>
            <a:r>
              <a:rPr lang="en-US" sz="2800" smtClean="0">
                <a:solidFill>
                  <a:srgbClr val="FF3300"/>
                </a:solidFill>
              </a:rPr>
              <a:t>table&gt;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	&lt;</a:t>
            </a:r>
            <a:r>
              <a:rPr lang="en-US" sz="2800" smtClean="0">
                <a:solidFill>
                  <a:srgbClr val="008000"/>
                </a:solidFill>
              </a:rPr>
              <a:t>{http://it.site.justl.ac/client}</a:t>
            </a:r>
            <a:r>
              <a:rPr lang="en-US" sz="2800" smtClean="0">
                <a:solidFill>
                  <a:srgbClr val="FF3300"/>
                </a:solidFill>
              </a:rPr>
              <a:t>tr&gt;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	  </a:t>
            </a:r>
            <a:r>
              <a:rPr lang="en-US" sz="2000" smtClean="0">
                <a:solidFill>
                  <a:srgbClr val="FF3300"/>
                </a:solidFill>
              </a:rPr>
              <a:t>&lt;</a:t>
            </a:r>
            <a:r>
              <a:rPr lang="en-US" sz="2000" smtClean="0">
                <a:solidFill>
                  <a:srgbClr val="008000"/>
                </a:solidFill>
              </a:rPr>
              <a:t>{http://it.site.justl.ac/client}</a:t>
            </a:r>
            <a:r>
              <a:rPr lang="en-US" sz="2000" smtClean="0">
                <a:solidFill>
                  <a:srgbClr val="FF3300"/>
                </a:solidFill>
              </a:rPr>
              <a:t>td&gt;javascript&lt;/</a:t>
            </a:r>
            <a:r>
              <a:rPr lang="en-US" sz="2000" smtClean="0">
                <a:solidFill>
                  <a:srgbClr val="008000"/>
                </a:solidFill>
              </a:rPr>
              <a:t>{http://it.site.justl.ac/client}</a:t>
            </a:r>
            <a:r>
              <a:rPr lang="en-US" sz="2000" smtClean="0">
                <a:solidFill>
                  <a:srgbClr val="FF3300"/>
                </a:solidFill>
              </a:rPr>
              <a:t>td&gt;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	  </a:t>
            </a:r>
            <a:r>
              <a:rPr lang="en-US" sz="2000" smtClean="0">
                <a:solidFill>
                  <a:srgbClr val="FF3300"/>
                </a:solidFill>
              </a:rPr>
              <a:t>&lt;</a:t>
            </a:r>
            <a:r>
              <a:rPr lang="en-US" sz="2000" smtClean="0">
                <a:solidFill>
                  <a:srgbClr val="008000"/>
                </a:solidFill>
              </a:rPr>
              <a:t>{http://it.site.justl.ac/client}</a:t>
            </a:r>
            <a:r>
              <a:rPr lang="en-US" sz="2000" smtClean="0">
                <a:solidFill>
                  <a:srgbClr val="FF3300"/>
                </a:solidFill>
              </a:rPr>
              <a:t>td&gt;vbscript&lt;/</a:t>
            </a:r>
            <a:r>
              <a:rPr lang="en-US" sz="2000" smtClean="0">
                <a:solidFill>
                  <a:srgbClr val="008000"/>
                </a:solidFill>
              </a:rPr>
              <a:t>{http://it.site.justl.ac/client}</a:t>
            </a:r>
            <a:r>
              <a:rPr lang="en-US" sz="2000" smtClean="0">
                <a:solidFill>
                  <a:srgbClr val="FF3300"/>
                </a:solidFill>
              </a:rPr>
              <a:t>td&gt;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   &lt;/</a:t>
            </a:r>
            <a:r>
              <a:rPr lang="en-US" sz="2800" smtClean="0">
                <a:solidFill>
                  <a:srgbClr val="008000"/>
                </a:solidFill>
              </a:rPr>
              <a:t>{http://it.site.justl.ac/client}</a:t>
            </a:r>
            <a:r>
              <a:rPr lang="en-US" sz="2800" smtClean="0">
                <a:solidFill>
                  <a:srgbClr val="FF3300"/>
                </a:solidFill>
              </a:rPr>
              <a:t>tr&gt;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&lt;/</a:t>
            </a:r>
            <a:r>
              <a:rPr lang="en-US" sz="2800" smtClean="0">
                <a:solidFill>
                  <a:srgbClr val="008000"/>
                </a:solidFill>
              </a:rPr>
              <a:t>{http://it.site.justl.ac/client}</a:t>
            </a:r>
            <a:r>
              <a:rPr lang="en-US" sz="2800" smtClean="0">
                <a:solidFill>
                  <a:srgbClr val="FF3300"/>
                </a:solidFill>
              </a:rPr>
              <a:t>table&gt;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Binding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How to make an association with prefix and the URL?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is done in the starting tag using reserved attribute xmlns.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&lt;c:table xmlns c:</a:t>
            </a:r>
            <a:r>
              <a:rPr lang="en-US" sz="2800" smtClean="0">
                <a:solidFill>
                  <a:srgbClr val="008000"/>
                </a:solidFill>
              </a:rPr>
              <a:t>“http://it.site.justl.ac/client"</a:t>
            </a:r>
            <a:r>
              <a:rPr lang="en-US" sz="2800" smtClean="0">
                <a:solidFill>
                  <a:srgbClr val="FF33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	&lt;c:tr&gt;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       &lt;c:td&gt;javascript&lt;/c:td&gt;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       &lt;c:td&gt;vbscript&lt;/c:td&gt;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     &lt;/c:tr&gt;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3300"/>
                </a:solidFill>
              </a:rPr>
              <a:t>&lt;/c:table&gt;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/>
              <a:t>Example 1</a:t>
            </a:r>
          </a:p>
        </p:txBody>
      </p:sp>
      <p:pic>
        <p:nvPicPr>
          <p:cNvPr id="2355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219200"/>
            <a:ext cx="8229600" cy="4522788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8" y="1941513"/>
            <a:ext cx="8415337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1604963"/>
            <a:ext cx="8667750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Namespace rules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Namespace for the element is defined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All the descendent elements inherits the same namespace and associated prefix is used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Common practice is to define the namespace in the root of the element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Namespace defined explicitly in an element overrides the namespace obtained from its parent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Vs. HTML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and HTML is designed with different goals</a:t>
            </a:r>
          </a:p>
          <a:p>
            <a:pPr eaLnBrk="1" hangingPunct="1"/>
            <a:r>
              <a:rPr lang="en-US" smtClean="0"/>
              <a:t>XML was designed to transport and store data, </a:t>
            </a:r>
            <a:r>
              <a:rPr lang="en-US" smtClean="0">
                <a:solidFill>
                  <a:srgbClr val="FF3300"/>
                </a:solidFill>
              </a:rPr>
              <a:t>with focus on what data is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HTML was designed to display data, </a:t>
            </a:r>
            <a:r>
              <a:rPr lang="en-US" smtClean="0">
                <a:solidFill>
                  <a:srgbClr val="FF3300"/>
                </a:solidFill>
              </a:rPr>
              <a:t>with focus on how data looks.</a:t>
            </a:r>
          </a:p>
          <a:p>
            <a:pPr eaLnBrk="1" hangingPunct="1"/>
            <a:r>
              <a:rPr lang="en-US" smtClean="0"/>
              <a:t>HTML is about displaying information, while XML is about carrying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– Just tags?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is a combination of tags and content in which the </a:t>
            </a:r>
            <a:r>
              <a:rPr lang="en-US" smtClean="0">
                <a:solidFill>
                  <a:srgbClr val="FF3300"/>
                </a:solidFill>
              </a:rPr>
              <a:t>tags add meaning to the content.</a:t>
            </a:r>
          </a:p>
          <a:p>
            <a:pPr eaLnBrk="1" hangingPunct="1"/>
            <a:endParaRPr lang="en-US" smtClean="0">
              <a:solidFill>
                <a:srgbClr val="FF3300"/>
              </a:solidFill>
            </a:endParaRPr>
          </a:p>
          <a:p>
            <a:pPr eaLnBrk="1" hangingPunct="1"/>
            <a:endParaRPr lang="en-US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63" y="3429000"/>
            <a:ext cx="6796087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The XML Advantage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XML files are human-readable unlike binary data formats.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Widespread industry support exists for XML.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Major relational databases now have the native capability to read and generate XML data.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large family of XML support technologies is available for interpretation and transformation of XML data for Web page display.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 display is assumed. Unlike HTML, XML makes no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assumptions about how tags will be rendered in a browser.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There is no built-in data typing. DTDs and XML Schema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provides these support.</a:t>
            </a:r>
            <a:endParaRPr lang="en-US" sz="28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Rules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 can contain only letters, digits and some other special characters</a:t>
            </a:r>
          </a:p>
          <a:p>
            <a:pPr eaLnBrk="1" hangingPunct="1"/>
            <a:r>
              <a:rPr lang="en-US" smtClean="0"/>
              <a:t>Names cannot start with number or punctuation marks</a:t>
            </a:r>
          </a:p>
          <a:p>
            <a:pPr eaLnBrk="1" hangingPunct="1"/>
            <a:r>
              <a:rPr lang="en-US" smtClean="0"/>
              <a:t>Names must contain the string “xml”, “XML” or “Xml”</a:t>
            </a:r>
          </a:p>
          <a:p>
            <a:pPr eaLnBrk="1" hangingPunct="1"/>
            <a:r>
              <a:rPr lang="en-US" smtClean="0"/>
              <a:t>Names cannot contain white spaces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– Syntax Rules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All XML Elements Must Have a Closing Tag</a:t>
            </a:r>
          </a:p>
          <a:p>
            <a:pPr eaLnBrk="1" hangingPunct="1"/>
            <a:r>
              <a:rPr lang="en-US" sz="2800" smtClean="0"/>
              <a:t>XML Tags are Case Sensitive</a:t>
            </a:r>
          </a:p>
          <a:p>
            <a:pPr eaLnBrk="1" hangingPunct="1"/>
            <a:r>
              <a:rPr lang="en-US" sz="2800" smtClean="0"/>
              <a:t>XML Elements Must be Properly Nested</a:t>
            </a:r>
          </a:p>
          <a:p>
            <a:pPr eaLnBrk="1" hangingPunct="1"/>
            <a:r>
              <a:rPr lang="en-US" sz="2800" smtClean="0"/>
              <a:t>XML Documents Must Have a Root Element</a:t>
            </a:r>
          </a:p>
          <a:p>
            <a:pPr eaLnBrk="1" hangingPunct="1"/>
            <a:r>
              <a:rPr lang="en-US" sz="2800" smtClean="0"/>
              <a:t>XML Attribute Values Must be Quoted</a:t>
            </a:r>
          </a:p>
          <a:p>
            <a:pPr eaLnBrk="1" hangingPunct="1"/>
            <a:r>
              <a:rPr lang="en-US" sz="2800" smtClean="0"/>
              <a:t>Entity References</a:t>
            </a:r>
          </a:p>
          <a:p>
            <a:pPr eaLnBrk="1" hangingPunct="1"/>
            <a:r>
              <a:rPr lang="en-US" sz="2800" smtClean="0">
                <a:solidFill>
                  <a:srgbClr val="FF3300"/>
                </a:solidFill>
              </a:rPr>
              <a:t>XML document is said to be well formed if it confirms to the XML syntax rules</a:t>
            </a:r>
          </a:p>
          <a:p>
            <a:pPr eaLnBrk="1" hangingPunct="1"/>
            <a:endParaRPr lang="en-US" sz="280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Closing tag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XML, it is illegal to omit the closing tag. All elements </a:t>
            </a:r>
            <a:r>
              <a:rPr lang="en-US" b="1" smtClean="0"/>
              <a:t>must </a:t>
            </a:r>
            <a:r>
              <a:rPr lang="en-US" smtClean="0"/>
              <a:t>have a closing tag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0" y="3581400"/>
            <a:ext cx="625475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Case Sensitive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tags are case sensitive. With XML, the tag &lt;Letter&gt; is different from the tag &lt;letter&gt;</a:t>
            </a:r>
          </a:p>
          <a:p>
            <a:pPr eaLnBrk="1" hangingPunct="1"/>
            <a:r>
              <a:rPr lang="en-US" smtClean="0"/>
              <a:t>Opening and closing tags must be written with the same case: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4494213"/>
            <a:ext cx="7370763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752</Words>
  <Application>Microsoft Office PowerPoint</Application>
  <PresentationFormat>On-screen Show (4:3)</PresentationFormat>
  <Paragraphs>126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XML</vt:lpstr>
      <vt:lpstr>What is XML?</vt:lpstr>
      <vt:lpstr>XML Vs. HTML</vt:lpstr>
      <vt:lpstr>XML – Just tags?</vt:lpstr>
      <vt:lpstr>The XML Advantage</vt:lpstr>
      <vt:lpstr>Naming Rules</vt:lpstr>
      <vt:lpstr>XML – Syntax Rules</vt:lpstr>
      <vt:lpstr>1. Closing tag</vt:lpstr>
      <vt:lpstr>2. Case Sensitive</vt:lpstr>
      <vt:lpstr>3. Properly Nested</vt:lpstr>
      <vt:lpstr>4. Root element</vt:lpstr>
      <vt:lpstr>5. Attribute</vt:lpstr>
      <vt:lpstr>6. Entity Reference</vt:lpstr>
      <vt:lpstr>XML Tree</vt:lpstr>
      <vt:lpstr>Elements/Attributes</vt:lpstr>
      <vt:lpstr>Namespace</vt:lpstr>
      <vt:lpstr>      …contd</vt:lpstr>
      <vt:lpstr>Merging client.xml &amp; server.xml</vt:lpstr>
      <vt:lpstr>Solution </vt:lpstr>
      <vt:lpstr>      …contd</vt:lpstr>
      <vt:lpstr>Binding</vt:lpstr>
      <vt:lpstr>Example 1</vt:lpstr>
      <vt:lpstr>Example 2</vt:lpstr>
      <vt:lpstr>Example 3</vt:lpstr>
      <vt:lpstr>Namespace rules</vt:lpstr>
    </vt:vector>
  </TitlesOfParts>
  <Company>SSN College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Praba</dc:creator>
  <cp:lastModifiedBy>bharathi</cp:lastModifiedBy>
  <cp:revision>100</cp:revision>
  <dcterms:created xsi:type="dcterms:W3CDTF">2011-03-06T18:39:00Z</dcterms:created>
  <dcterms:modified xsi:type="dcterms:W3CDTF">2017-09-06T02:33:25Z</dcterms:modified>
</cp:coreProperties>
</file>