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9811-8684-4E3C-82A0-2418D40C8C48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FDE-9BE1-47F0-AE46-09715A3C7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9811-8684-4E3C-82A0-2418D40C8C48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FDE-9BE1-47F0-AE46-09715A3C7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9811-8684-4E3C-82A0-2418D40C8C48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FDE-9BE1-47F0-AE46-09715A3C7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9811-8684-4E3C-82A0-2418D40C8C48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FDE-9BE1-47F0-AE46-09715A3C7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9811-8684-4E3C-82A0-2418D40C8C48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FDE-9BE1-47F0-AE46-09715A3C7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9811-8684-4E3C-82A0-2418D40C8C48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FDE-9BE1-47F0-AE46-09715A3C7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9811-8684-4E3C-82A0-2418D40C8C48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FDE-9BE1-47F0-AE46-09715A3C7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9811-8684-4E3C-82A0-2418D40C8C48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FDE-9BE1-47F0-AE46-09715A3C7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9811-8684-4E3C-82A0-2418D40C8C48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FDE-9BE1-47F0-AE46-09715A3C7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9811-8684-4E3C-82A0-2418D40C8C48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FDE-9BE1-47F0-AE46-09715A3C7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9811-8684-4E3C-82A0-2418D40C8C48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FDE-9BE1-47F0-AE46-09715A3C7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9811-8684-4E3C-82A0-2418D40C8C48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3FDE-9BE1-47F0-AE46-09715A3C7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Session Tracking Mechanism – Hidden Form Field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hidden field?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001156" cy="4983179"/>
          </a:xfrm>
        </p:spPr>
        <p:txBody>
          <a:bodyPr>
            <a:normAutofit/>
          </a:bodyPr>
          <a:lstStyle/>
          <a:p>
            <a:r>
              <a:rPr lang="en-IN" b="1" dirty="0" smtClean="0"/>
              <a:t>hidden </a:t>
            </a:r>
            <a:r>
              <a:rPr lang="en-IN" b="1" dirty="0"/>
              <a:t>(invisible) </a:t>
            </a:r>
            <a:r>
              <a:rPr lang="en-IN" b="1" dirty="0" err="1"/>
              <a:t>textfield</a:t>
            </a:r>
            <a:r>
              <a:rPr lang="en-IN" dirty="0"/>
              <a:t> </a:t>
            </a:r>
            <a:endParaRPr lang="en-IN" dirty="0" smtClean="0"/>
          </a:p>
          <a:p>
            <a:pPr lvl="1"/>
            <a:r>
              <a:rPr lang="en-IN" dirty="0" smtClean="0"/>
              <a:t>used </a:t>
            </a:r>
            <a:r>
              <a:rPr lang="en-IN" dirty="0"/>
              <a:t>for maintaining the state of an </a:t>
            </a:r>
            <a:r>
              <a:rPr lang="en-IN" dirty="0" smtClean="0"/>
              <a:t>user</a:t>
            </a:r>
            <a:endParaRPr lang="en-IN" dirty="0"/>
          </a:p>
          <a:p>
            <a:pPr lvl="1"/>
            <a:r>
              <a:rPr lang="en-IN" dirty="0" smtClean="0"/>
              <a:t>Store </a:t>
            </a:r>
            <a:r>
              <a:rPr lang="en-IN" dirty="0"/>
              <a:t>the information in the hidden field and get it from another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This </a:t>
            </a:r>
            <a:r>
              <a:rPr lang="en-IN" dirty="0"/>
              <a:t>approach is better if we have to submit form in all the pages and we don't want to depend on the browser.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sz="2400" b="1" dirty="0" smtClean="0">
                <a:solidFill>
                  <a:srgbClr val="FF0000"/>
                </a:solidFill>
              </a:rPr>
              <a:t>&lt;</a:t>
            </a:r>
            <a:r>
              <a:rPr lang="en-IN" sz="2400" b="1" dirty="0">
                <a:solidFill>
                  <a:srgbClr val="FF0000"/>
                </a:solidFill>
              </a:rPr>
              <a:t>input type="hidden" name="</a:t>
            </a:r>
            <a:r>
              <a:rPr lang="en-IN" sz="2400" b="1" dirty="0" err="1">
                <a:solidFill>
                  <a:srgbClr val="FF0000"/>
                </a:solidFill>
              </a:rPr>
              <a:t>uname</a:t>
            </a:r>
            <a:r>
              <a:rPr lang="en-IN" sz="2400" b="1" dirty="0">
                <a:solidFill>
                  <a:srgbClr val="FF0000"/>
                </a:solidFill>
              </a:rPr>
              <a:t>" value</a:t>
            </a:r>
            <a:r>
              <a:rPr lang="en-IN" sz="2400" b="1" dirty="0" smtClean="0">
                <a:solidFill>
                  <a:srgbClr val="FF0000"/>
                </a:solidFill>
              </a:rPr>
              <a:t>=“</a:t>
            </a:r>
            <a:r>
              <a:rPr lang="en-IN" sz="2400" b="1" dirty="0" err="1" smtClean="0">
                <a:solidFill>
                  <a:srgbClr val="FF0000"/>
                </a:solidFill>
              </a:rPr>
              <a:t>Sharan</a:t>
            </a:r>
            <a:r>
              <a:rPr lang="en-IN" sz="2400" b="1" dirty="0">
                <a:solidFill>
                  <a:srgbClr val="FF0000"/>
                </a:solidFill>
              </a:rPr>
              <a:t> </a:t>
            </a:r>
            <a:r>
              <a:rPr lang="en-IN" sz="2400" b="1" dirty="0" smtClean="0">
                <a:solidFill>
                  <a:srgbClr val="FF0000"/>
                </a:solidFill>
              </a:rPr>
              <a:t>"&gt;</a:t>
            </a:r>
            <a:r>
              <a:rPr lang="en-IN" sz="2400" dirty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&amp;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Advantage of Hidden Form Field</a:t>
            </a:r>
          </a:p>
          <a:p>
            <a:pPr lvl="1"/>
            <a:r>
              <a:rPr lang="en-IN" dirty="0"/>
              <a:t>It will always work whether cookie is disabled or not.</a:t>
            </a:r>
          </a:p>
          <a:p>
            <a:r>
              <a:rPr lang="en-IN" b="1" dirty="0"/>
              <a:t>Disadvantage of Hidden Form Field:</a:t>
            </a:r>
          </a:p>
          <a:p>
            <a:pPr lvl="1"/>
            <a:r>
              <a:rPr lang="en-IN" dirty="0"/>
              <a:t>It is maintained at server </a:t>
            </a:r>
            <a:r>
              <a:rPr lang="en-IN" dirty="0" smtClean="0"/>
              <a:t>side</a:t>
            </a:r>
            <a:endParaRPr lang="en-IN" dirty="0"/>
          </a:p>
          <a:p>
            <a:pPr lvl="1"/>
            <a:r>
              <a:rPr lang="en-IN" dirty="0"/>
              <a:t>Extra form submission is required on each </a:t>
            </a:r>
            <a:r>
              <a:rPr lang="en-IN" dirty="0" smtClean="0"/>
              <a:t>page</a:t>
            </a:r>
            <a:endParaRPr lang="en-IN" dirty="0"/>
          </a:p>
          <a:p>
            <a:pPr lvl="1"/>
            <a:r>
              <a:rPr lang="en-IN" dirty="0"/>
              <a:t>Only textual information can be </a:t>
            </a:r>
            <a:r>
              <a:rPr lang="en-IN" dirty="0" smtClean="0"/>
              <a:t>used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of Hidden Form Field</a:t>
            </a:r>
            <a:endParaRPr lang="en-IN" dirty="0"/>
          </a:p>
        </p:txBody>
      </p:sp>
      <p:pic>
        <p:nvPicPr>
          <p:cNvPr id="1026" name="Picture 2" descr="Hidden Form Field in Servl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8143932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Hidden Form Example – web.xml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4257676" cy="462598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&lt;web-app&gt;  </a:t>
            </a:r>
          </a:p>
          <a:p>
            <a:pPr>
              <a:buNone/>
            </a:pP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&gt;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-name&gt;s1&lt;/</a:t>
            </a:r>
            <a:r>
              <a:rPr lang="en-IN" dirty="0" err="1"/>
              <a:t>servlet</a:t>
            </a:r>
            <a:r>
              <a:rPr lang="en-IN" dirty="0"/>
              <a:t>-name&gt;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-</a:t>
            </a:r>
            <a:r>
              <a:rPr lang="en-IN" b="1" dirty="0"/>
              <a:t>class</a:t>
            </a:r>
            <a:r>
              <a:rPr lang="en-IN" dirty="0"/>
              <a:t>&gt;</a:t>
            </a:r>
            <a:r>
              <a:rPr lang="en-IN" dirty="0" err="1"/>
              <a:t>FirstServlet</a:t>
            </a:r>
            <a:r>
              <a:rPr lang="en-IN" dirty="0"/>
              <a:t>&lt;/</a:t>
            </a:r>
            <a:r>
              <a:rPr lang="en-IN" dirty="0" err="1"/>
              <a:t>servlet</a:t>
            </a:r>
            <a:r>
              <a:rPr lang="en-IN" dirty="0"/>
              <a:t>-</a:t>
            </a:r>
            <a:r>
              <a:rPr lang="en-IN" b="1" dirty="0"/>
              <a:t>class</a:t>
            </a:r>
            <a:r>
              <a:rPr lang="en-IN" dirty="0"/>
              <a:t>&gt;  </a:t>
            </a:r>
          </a:p>
          <a:p>
            <a:pPr>
              <a:buNone/>
            </a:pPr>
            <a:r>
              <a:rPr lang="en-IN" dirty="0"/>
              <a:t>&lt;/</a:t>
            </a:r>
            <a:r>
              <a:rPr lang="en-IN" dirty="0" err="1"/>
              <a:t>servlet</a:t>
            </a:r>
            <a:r>
              <a:rPr lang="en-IN" dirty="0"/>
              <a:t>&gt;  </a:t>
            </a:r>
          </a:p>
          <a:p>
            <a:pPr>
              <a:buNone/>
            </a:pP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-mapping&gt;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-name&gt;s1&lt;/</a:t>
            </a:r>
            <a:r>
              <a:rPr lang="en-IN" dirty="0" err="1"/>
              <a:t>servlet</a:t>
            </a:r>
            <a:r>
              <a:rPr lang="en-IN" dirty="0"/>
              <a:t>-name&gt;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url</a:t>
            </a:r>
            <a:r>
              <a:rPr lang="en-IN" dirty="0"/>
              <a:t>-pattern&gt;/servlet1&lt;/</a:t>
            </a:r>
            <a:r>
              <a:rPr lang="en-IN" dirty="0" err="1"/>
              <a:t>url</a:t>
            </a:r>
            <a:r>
              <a:rPr lang="en-IN" dirty="0"/>
              <a:t>-pattern&gt;  </a:t>
            </a:r>
          </a:p>
          <a:p>
            <a:pPr>
              <a:buNone/>
            </a:pPr>
            <a:r>
              <a:rPr lang="en-IN" dirty="0"/>
              <a:t>&lt;/</a:t>
            </a:r>
            <a:r>
              <a:rPr lang="en-IN" dirty="0" err="1"/>
              <a:t>servlet</a:t>
            </a:r>
            <a:r>
              <a:rPr lang="en-IN" dirty="0"/>
              <a:t>-mapping&gt;  </a:t>
            </a:r>
          </a:p>
          <a:p>
            <a:pPr>
              <a:buNone/>
            </a:pPr>
            <a:r>
              <a:rPr lang="en-IN" dirty="0"/>
              <a:t>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3480" y="1071546"/>
            <a:ext cx="4257676" cy="4992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-name&gt;s2&lt;/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-name&gt;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-mapping&gt;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-name&gt;s2&lt;/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-name&gt;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-pattern&gt;/servlet2&lt;/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-pattern&gt;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-mapping&gt;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&lt;/web-app&gt;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FirstServlet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HttpServlet</a:t>
            </a:r>
            <a:r>
              <a:rPr lang="en-IN" dirty="0"/>
              <a:t> 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doGet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 request, </a:t>
            </a:r>
            <a:r>
              <a:rPr lang="en-IN" dirty="0" err="1"/>
              <a:t>HttpServletResponse</a:t>
            </a:r>
            <a:r>
              <a:rPr lang="en-IN" dirty="0"/>
              <a:t> response){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b="1" dirty="0"/>
              <a:t>try</a:t>
            </a:r>
            <a:r>
              <a:rPr lang="en-IN" dirty="0"/>
              <a:t>{  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response.setContentType</a:t>
            </a:r>
            <a:r>
              <a:rPr lang="en-IN" dirty="0"/>
              <a:t>("text/html");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PrintWriter</a:t>
            </a:r>
            <a:r>
              <a:rPr lang="en-IN" dirty="0"/>
              <a:t> out = </a:t>
            </a:r>
            <a:r>
              <a:rPr lang="en-IN" dirty="0" err="1"/>
              <a:t>response.getWriter</a:t>
            </a:r>
            <a:r>
              <a:rPr lang="en-IN" dirty="0"/>
              <a:t>();            </a:t>
            </a:r>
          </a:p>
          <a:p>
            <a:pPr>
              <a:buNone/>
            </a:pPr>
            <a:r>
              <a:rPr lang="en-IN" dirty="0"/>
              <a:t>        String n=</a:t>
            </a:r>
            <a:r>
              <a:rPr lang="en-IN" dirty="0" err="1"/>
              <a:t>request.getParameter</a:t>
            </a:r>
            <a:r>
              <a:rPr lang="en-IN" dirty="0"/>
              <a:t>("</a:t>
            </a:r>
            <a:r>
              <a:rPr lang="en-IN" dirty="0" err="1"/>
              <a:t>userName</a:t>
            </a:r>
            <a:r>
              <a:rPr lang="en-IN" dirty="0"/>
              <a:t>");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out.print</a:t>
            </a:r>
            <a:r>
              <a:rPr lang="en-IN" dirty="0"/>
              <a:t>("Welcome "+n);            </a:t>
            </a:r>
          </a:p>
          <a:p>
            <a:pPr>
              <a:buNone/>
            </a:pPr>
            <a:r>
              <a:rPr lang="en-IN" dirty="0"/>
              <a:t>        //creating form that have invisible </a:t>
            </a:r>
            <a:r>
              <a:rPr lang="en-IN" dirty="0" err="1"/>
              <a:t>textfield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out.print</a:t>
            </a:r>
            <a:r>
              <a:rPr lang="en-IN" dirty="0"/>
              <a:t>("&lt;form action='servlet2'&gt;");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out.print</a:t>
            </a:r>
            <a:r>
              <a:rPr lang="en-IN" dirty="0"/>
              <a:t>("&lt;input type='hidden' name='</a:t>
            </a:r>
            <a:r>
              <a:rPr lang="en-IN" dirty="0" err="1"/>
              <a:t>uname</a:t>
            </a:r>
            <a:r>
              <a:rPr lang="en-IN" dirty="0"/>
              <a:t>' value='"+n+"'&gt;");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out.print</a:t>
            </a:r>
            <a:r>
              <a:rPr lang="en-IN" dirty="0"/>
              <a:t>("&lt;input type='submit' value='go'&gt;");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out.print</a:t>
            </a:r>
            <a:r>
              <a:rPr lang="en-IN" dirty="0"/>
              <a:t>("&lt;/form&gt;");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out.close</a:t>
            </a:r>
            <a:r>
              <a:rPr lang="en-IN" dirty="0"/>
              <a:t>();    </a:t>
            </a:r>
          </a:p>
          <a:p>
            <a:pPr>
              <a:buNone/>
            </a:pPr>
            <a:r>
              <a:rPr lang="en-IN" dirty="0"/>
              <a:t>                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>
              <a:buNone/>
            </a:pPr>
            <a:r>
              <a:rPr lang="en-IN" dirty="0"/>
              <a:t>    }  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Hidden Form Example – </a:t>
            </a:r>
            <a:r>
              <a:rPr lang="en-IN" dirty="0" err="1" smtClean="0"/>
              <a:t>FirstServlet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import</a:t>
            </a:r>
            <a:r>
              <a:rPr lang="en-IN" dirty="0"/>
              <a:t> java.io.*;  </a:t>
            </a:r>
          </a:p>
          <a:p>
            <a:pPr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javax.servlet</a:t>
            </a:r>
            <a:r>
              <a:rPr lang="en-IN" dirty="0"/>
              <a:t>.*;  </a:t>
            </a:r>
          </a:p>
          <a:p>
            <a:pPr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javax.servlet.http</a:t>
            </a:r>
            <a:r>
              <a:rPr lang="en-IN" dirty="0"/>
              <a:t>.*;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SecondServlet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HttpServlet</a:t>
            </a:r>
            <a:r>
              <a:rPr lang="en-IN" dirty="0"/>
              <a:t> 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doGet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 request, </a:t>
            </a:r>
            <a:r>
              <a:rPr lang="en-IN" dirty="0" err="1"/>
              <a:t>HttpServletResponse</a:t>
            </a:r>
            <a:r>
              <a:rPr lang="en-IN" dirty="0"/>
              <a:t> response)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response.setContentType</a:t>
            </a:r>
            <a:r>
              <a:rPr lang="en-IN" dirty="0"/>
              <a:t>("text/html");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PrintWriter</a:t>
            </a:r>
            <a:r>
              <a:rPr lang="en-IN" dirty="0"/>
              <a:t> out = </a:t>
            </a:r>
            <a:r>
              <a:rPr lang="en-IN" dirty="0" err="1"/>
              <a:t>response.getWriter</a:t>
            </a:r>
            <a:r>
              <a:rPr lang="en-IN" dirty="0"/>
              <a:t>();            </a:t>
            </a:r>
          </a:p>
          <a:p>
            <a:pPr>
              <a:buNone/>
            </a:pPr>
            <a:r>
              <a:rPr lang="en-IN" dirty="0"/>
              <a:t>        //Getting the value from the hidden field  </a:t>
            </a:r>
          </a:p>
          <a:p>
            <a:pPr>
              <a:buNone/>
            </a:pPr>
            <a:r>
              <a:rPr lang="en-IN" dirty="0"/>
              <a:t>        String n=</a:t>
            </a:r>
            <a:r>
              <a:rPr lang="en-IN" dirty="0" err="1"/>
              <a:t>request.getParameter</a:t>
            </a:r>
            <a:r>
              <a:rPr lang="en-IN" dirty="0"/>
              <a:t>("</a:t>
            </a:r>
            <a:r>
              <a:rPr lang="en-IN" dirty="0" err="1"/>
              <a:t>uname</a:t>
            </a:r>
            <a:r>
              <a:rPr lang="en-IN" dirty="0"/>
              <a:t>");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out.print</a:t>
            </a:r>
            <a:r>
              <a:rPr lang="en-IN" dirty="0"/>
              <a:t>("Hello "+n);  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out.close</a:t>
            </a:r>
            <a:r>
              <a:rPr lang="en-IN" dirty="0"/>
              <a:t>();  </a:t>
            </a:r>
          </a:p>
          <a:p>
            <a:pPr>
              <a:buNone/>
            </a:pPr>
            <a:r>
              <a:rPr lang="en-IN" dirty="0"/>
              <a:t>                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>
              <a:buNone/>
            </a:pPr>
            <a:r>
              <a:rPr lang="en-IN" dirty="0"/>
              <a:t>    }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Hidden Form Example – </a:t>
            </a:r>
            <a:r>
              <a:rPr lang="en-IN" dirty="0" err="1" smtClean="0"/>
              <a:t>SecondServlet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24604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Index.html</a:t>
            </a:r>
          </a:p>
          <a:p>
            <a:r>
              <a:rPr lang="en-IN" dirty="0" smtClean="0"/>
              <a:t>&lt;</a:t>
            </a:r>
            <a:r>
              <a:rPr lang="en-IN" dirty="0"/>
              <a:t>form action="servlet1"&gt;  </a:t>
            </a:r>
          </a:p>
          <a:p>
            <a:r>
              <a:rPr lang="en-IN" dirty="0"/>
              <a:t>Name:&lt;input type="text" name="</a:t>
            </a:r>
            <a:r>
              <a:rPr lang="en-IN" dirty="0" err="1"/>
              <a:t>userName</a:t>
            </a:r>
            <a:r>
              <a:rPr lang="en-IN" dirty="0"/>
              <a:t>"/&gt;&lt;</a:t>
            </a:r>
            <a:r>
              <a:rPr lang="en-IN" dirty="0" err="1"/>
              <a:t>br</a:t>
            </a:r>
            <a:r>
              <a:rPr lang="en-IN" dirty="0"/>
              <a:t>/&gt;  </a:t>
            </a:r>
          </a:p>
          <a:p>
            <a:r>
              <a:rPr lang="en-IN" dirty="0"/>
              <a:t>&lt;input type="submit" value="go"/&gt;  </a:t>
            </a:r>
          </a:p>
          <a:p>
            <a:r>
              <a:rPr lang="en-IN" dirty="0"/>
              <a:t>&lt;/form&gt;  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Hidden Form Example – Output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222" y="714356"/>
            <a:ext cx="4143372" cy="28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14752"/>
            <a:ext cx="42386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3776685"/>
            <a:ext cx="42291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95</Words>
  <Application>Microsoft Office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Session Tracking Mechanism – Hidden Form Field</vt:lpstr>
      <vt:lpstr>What is hidden field?</vt:lpstr>
      <vt:lpstr>Advantages &amp; Disadvantages</vt:lpstr>
      <vt:lpstr>Example of Hidden Form Field</vt:lpstr>
      <vt:lpstr>Hidden Form Example – web.xml</vt:lpstr>
      <vt:lpstr>Hidden Form Example – FirstServlet</vt:lpstr>
      <vt:lpstr>Hidden Form Example – SecondServlet</vt:lpstr>
      <vt:lpstr>Hidden Form Example –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Tracking Mechanism – Hidden Form Field</dc:title>
  <dc:creator>staff</dc:creator>
  <cp:lastModifiedBy>staff</cp:lastModifiedBy>
  <cp:revision>6</cp:revision>
  <dcterms:created xsi:type="dcterms:W3CDTF">2016-08-30T10:52:57Z</dcterms:created>
  <dcterms:modified xsi:type="dcterms:W3CDTF">2016-08-31T04:41:50Z</dcterms:modified>
</cp:coreProperties>
</file>