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59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BAC5-B92C-403C-ADAF-B733D8587166}" type="datetimeFigureOut">
              <a:rPr lang="en-US" smtClean="0"/>
              <a:pPr/>
              <a:t>8/3/2017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C86E-28F3-4DDA-AAB1-45EAC90EE26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BAC5-B92C-403C-ADAF-B733D8587166}" type="datetimeFigureOut">
              <a:rPr lang="en-US" smtClean="0"/>
              <a:pPr/>
              <a:t>8/3/2017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C86E-28F3-4DDA-AAB1-45EAC90EE26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BAC5-B92C-403C-ADAF-B733D8587166}" type="datetimeFigureOut">
              <a:rPr lang="en-US" smtClean="0"/>
              <a:pPr/>
              <a:t>8/3/2017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C86E-28F3-4DDA-AAB1-45EAC90EE26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BAC5-B92C-403C-ADAF-B733D8587166}" type="datetimeFigureOut">
              <a:rPr lang="en-US" smtClean="0"/>
              <a:pPr/>
              <a:t>8/3/2017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C86E-28F3-4DDA-AAB1-45EAC90EE26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BAC5-B92C-403C-ADAF-B733D8587166}" type="datetimeFigureOut">
              <a:rPr lang="en-US" smtClean="0"/>
              <a:pPr/>
              <a:t>8/3/2017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C86E-28F3-4DDA-AAB1-45EAC90EE26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BAC5-B92C-403C-ADAF-B733D8587166}" type="datetimeFigureOut">
              <a:rPr lang="en-US" smtClean="0"/>
              <a:pPr/>
              <a:t>8/3/2017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C86E-28F3-4DDA-AAB1-45EAC90EE26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BAC5-B92C-403C-ADAF-B733D8587166}" type="datetimeFigureOut">
              <a:rPr lang="en-US" smtClean="0"/>
              <a:pPr/>
              <a:t>8/3/2017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C86E-28F3-4DDA-AAB1-45EAC90EE26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BAC5-B92C-403C-ADAF-B733D8587166}" type="datetimeFigureOut">
              <a:rPr lang="en-US" smtClean="0"/>
              <a:pPr/>
              <a:t>8/3/2017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C86E-28F3-4DDA-AAB1-45EAC90EE26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BAC5-B92C-403C-ADAF-B733D8587166}" type="datetimeFigureOut">
              <a:rPr lang="en-US" smtClean="0"/>
              <a:pPr/>
              <a:t>8/3/2017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C86E-28F3-4DDA-AAB1-45EAC90EE26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BAC5-B92C-403C-ADAF-B733D8587166}" type="datetimeFigureOut">
              <a:rPr lang="en-US" smtClean="0"/>
              <a:pPr/>
              <a:t>8/3/2017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C86E-28F3-4DDA-AAB1-45EAC90EE26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BAC5-B92C-403C-ADAF-B733D8587166}" type="datetimeFigureOut">
              <a:rPr lang="en-US" smtClean="0"/>
              <a:pPr/>
              <a:t>8/3/2017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C86E-28F3-4DDA-AAB1-45EAC90EE26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EBAC5-B92C-403C-ADAF-B733D8587166}" type="datetimeFigureOut">
              <a:rPr lang="en-US" smtClean="0"/>
              <a:pPr/>
              <a:t>8/3/2017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BC86E-28F3-4DDA-AAB1-45EAC90EE26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browser" TargetMode="External"/><Relationship Id="rId2" Type="http://schemas.openxmlformats.org/officeDocument/2006/relationships/hyperlink" Target="https://en.wikipedia.org/wiki/Bytecod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Java_Virtual_Machine" TargetMode="External"/><Relationship Id="rId4" Type="http://schemas.openxmlformats.org/officeDocument/2006/relationships/hyperlink" Target="https://en.wikipedia.org/wiki/Cod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Applet Programming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685800" y="381000"/>
            <a:ext cx="7772400" cy="6096000"/>
          </a:xfrm>
        </p:spPr>
        <p:txBody>
          <a:bodyPr/>
          <a:lstStyle/>
          <a:p>
            <a:pPr>
              <a:buFontTx/>
              <a:buNone/>
            </a:pPr>
            <a:r>
              <a:rPr lang="en-IN" smtClean="0"/>
              <a:t>public void run()  {</a:t>
            </a:r>
          </a:p>
          <a:p>
            <a:pPr>
              <a:buFontTx/>
              <a:buNone/>
            </a:pPr>
            <a:r>
              <a:rPr lang="en-IN" smtClean="0"/>
              <a:t>      while(true)</a:t>
            </a:r>
          </a:p>
          <a:p>
            <a:pPr>
              <a:buFontTx/>
              <a:buNone/>
            </a:pPr>
            <a:r>
              <a:rPr lang="en-IN" smtClean="0"/>
              <a:t>      {</a:t>
            </a:r>
          </a:p>
          <a:p>
            <a:pPr>
              <a:buFontTx/>
              <a:buNone/>
            </a:pPr>
            <a:r>
              <a:rPr lang="en-IN" smtClean="0"/>
              <a:t>          repaint();</a:t>
            </a:r>
          </a:p>
          <a:p>
            <a:pPr>
              <a:buFontTx/>
              <a:buNone/>
            </a:pPr>
            <a:r>
              <a:rPr lang="en-IN" smtClean="0"/>
              <a:t>          try</a:t>
            </a:r>
          </a:p>
          <a:p>
            <a:pPr>
              <a:buFontTx/>
              <a:buNone/>
            </a:pPr>
            <a:r>
              <a:rPr lang="en-IN" smtClean="0"/>
              <a:t>          {	Thread.sleep(50);                    }</a:t>
            </a:r>
          </a:p>
          <a:p>
            <a:pPr>
              <a:buFontTx/>
              <a:buNone/>
            </a:pPr>
            <a:r>
              <a:rPr lang="en-IN" smtClean="0"/>
              <a:t>          catch(Exception e)</a:t>
            </a:r>
          </a:p>
          <a:p>
            <a:pPr>
              <a:buFontTx/>
              <a:buNone/>
            </a:pPr>
            <a:r>
              <a:rPr lang="en-IN" smtClean="0"/>
              <a:t>          {        }  </a:t>
            </a:r>
          </a:p>
          <a:p>
            <a:pPr>
              <a:buFontTx/>
              <a:buNone/>
            </a:pPr>
            <a:r>
              <a:rPr lang="en-IN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6E096B-61FF-49FB-8FE1-40B3B4BD702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685800" y="304800"/>
            <a:ext cx="7772400" cy="61722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IN" smtClean="0"/>
              <a:t>int width  = getWidth();</a:t>
            </a:r>
          </a:p>
          <a:p>
            <a:pPr>
              <a:buFontTx/>
              <a:buNone/>
            </a:pPr>
            <a:r>
              <a:rPr lang="en-IN" smtClean="0"/>
              <a:t>int height = getHeight();</a:t>
            </a:r>
          </a:p>
          <a:p>
            <a:pPr>
              <a:buFontTx/>
              <a:buNone/>
            </a:pPr>
            <a:r>
              <a:rPr lang="en-IN" smtClean="0"/>
              <a:t> if(x+40&gt;width)     incx=-1;</a:t>
            </a:r>
          </a:p>
          <a:p>
            <a:pPr>
              <a:buFontTx/>
              <a:buNone/>
            </a:pPr>
            <a:r>
              <a:rPr lang="en-IN" smtClean="0"/>
              <a:t> if(x&lt;10)                 incx=1;</a:t>
            </a:r>
          </a:p>
          <a:p>
            <a:pPr>
              <a:buFontTx/>
              <a:buNone/>
            </a:pPr>
            <a:r>
              <a:rPr lang="en-IN" smtClean="0"/>
              <a:t> if(y+40&gt;height)	incy=-1;</a:t>
            </a:r>
          </a:p>
          <a:p>
            <a:pPr>
              <a:buFontTx/>
              <a:buNone/>
            </a:pPr>
            <a:r>
              <a:rPr lang="en-IN" smtClean="0"/>
              <a:t>if(y&lt;10) 	          incy=1;</a:t>
            </a:r>
          </a:p>
          <a:p>
            <a:pPr>
              <a:buFontTx/>
              <a:buNone/>
            </a:pPr>
            <a:r>
              <a:rPr lang="en-IN" smtClean="0"/>
              <a:t>x=x+incx;</a:t>
            </a:r>
          </a:p>
          <a:p>
            <a:pPr>
              <a:buFontTx/>
              <a:buNone/>
            </a:pPr>
            <a:r>
              <a:rPr lang="en-IN" smtClean="0"/>
              <a:t>y=y+incy;</a:t>
            </a:r>
          </a:p>
          <a:p>
            <a:pPr>
              <a:buFontTx/>
              <a:buNone/>
            </a:pPr>
            <a:r>
              <a:rPr lang="en-IN" smtClean="0"/>
              <a:t> } }</a:t>
            </a:r>
          </a:p>
          <a:p>
            <a:pPr>
              <a:buFontTx/>
              <a:buNone/>
            </a:pPr>
            <a:r>
              <a:rPr lang="en-IN" smtClean="0"/>
              <a:t> public void paint(Graphics g)</a:t>
            </a:r>
          </a:p>
          <a:p>
            <a:pPr>
              <a:buFontTx/>
              <a:buNone/>
            </a:pPr>
            <a:r>
              <a:rPr lang="en-IN" smtClean="0"/>
              <a:t>   {   g.drawOval(x,y,20,20);   }</a:t>
            </a:r>
          </a:p>
          <a:p>
            <a:pPr>
              <a:buFontTx/>
              <a:buNone/>
            </a:pPr>
            <a:r>
              <a:rPr lang="en-IN" smtClean="0"/>
              <a:t>}</a:t>
            </a:r>
          </a:p>
          <a:p>
            <a:pPr>
              <a:buFontTx/>
              <a:buNone/>
            </a:pPr>
            <a:endParaRPr lang="en-IN" smtClean="0"/>
          </a:p>
          <a:p>
            <a:pPr>
              <a:buFontTx/>
              <a:buNone/>
            </a:pPr>
            <a:endParaRPr lang="en-IN" smtClean="0"/>
          </a:p>
          <a:p>
            <a:pPr>
              <a:buFontTx/>
              <a:buNone/>
            </a:pPr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9BDA66-EF7E-4FE9-8AD1-BF0DF59395E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268760"/>
            <a:ext cx="3960440" cy="3040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Creation of form using Applet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51520" y="692696"/>
            <a:ext cx="907300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import java.awt.*;</a:t>
            </a:r>
          </a:p>
          <a:p>
            <a:r>
              <a:rPr lang="en-US" sz="2400" dirty="0" smtClean="0"/>
              <a:t>import </a:t>
            </a:r>
            <a:r>
              <a:rPr lang="en-US" sz="2400" dirty="0" err="1" smtClean="0"/>
              <a:t>java.applet</a:t>
            </a:r>
            <a:r>
              <a:rPr lang="en-US" sz="2400" dirty="0" smtClean="0"/>
              <a:t>.*;</a:t>
            </a:r>
          </a:p>
          <a:p>
            <a:r>
              <a:rPr lang="en-US" sz="2400" dirty="0" smtClean="0"/>
              <a:t>public class exapplet1 extends Applet</a:t>
            </a:r>
          </a:p>
          <a:p>
            <a:r>
              <a:rPr lang="en-US" sz="2400" dirty="0" smtClean="0"/>
              <a:t>{   public void init()</a:t>
            </a:r>
          </a:p>
          <a:p>
            <a:r>
              <a:rPr lang="en-US" sz="2400" dirty="0" smtClean="0"/>
              <a:t>    {      Label label1=new Label("Name:");</a:t>
            </a:r>
          </a:p>
          <a:p>
            <a:r>
              <a:rPr lang="en-US" sz="2400" dirty="0" smtClean="0"/>
              <a:t>       //</a:t>
            </a:r>
            <a:r>
              <a:rPr lang="en-US" sz="2400" dirty="0" err="1" smtClean="0"/>
              <a:t>setBounds</a:t>
            </a:r>
            <a:r>
              <a:rPr lang="en-US" sz="2400" dirty="0" smtClean="0"/>
              <a:t>(x, y, width, height)</a:t>
            </a:r>
          </a:p>
          <a:p>
            <a:r>
              <a:rPr lang="en-US" sz="2400" dirty="0" smtClean="0"/>
              <a:t>       label1.setBounds(70,90,90,60);        add(label1);</a:t>
            </a:r>
          </a:p>
          <a:p>
            <a:r>
              <a:rPr lang="en-US" sz="2400" dirty="0" smtClean="0"/>
              <a:t>       </a:t>
            </a:r>
            <a:r>
              <a:rPr lang="en-US" sz="2400" dirty="0" err="1" smtClean="0"/>
              <a:t>TextField</a:t>
            </a:r>
            <a:r>
              <a:rPr lang="en-US" sz="2400" dirty="0" smtClean="0"/>
              <a:t> name=new </a:t>
            </a:r>
            <a:r>
              <a:rPr lang="en-US" sz="2400" dirty="0" err="1" smtClean="0"/>
              <a:t>TextField</a:t>
            </a:r>
            <a:r>
              <a:rPr lang="en-US" sz="2400" dirty="0" smtClean="0"/>
              <a:t>(20);</a:t>
            </a:r>
          </a:p>
          <a:p>
            <a:r>
              <a:rPr lang="en-US" sz="2400" dirty="0" smtClean="0"/>
              <a:t>       </a:t>
            </a:r>
            <a:r>
              <a:rPr lang="en-US" sz="2400" dirty="0" err="1" smtClean="0"/>
              <a:t>name.setBounds</a:t>
            </a:r>
            <a:r>
              <a:rPr lang="en-US" sz="2400" dirty="0" smtClean="0"/>
              <a:t>(90,90,90,60);        add(name);</a:t>
            </a:r>
          </a:p>
          <a:p>
            <a:r>
              <a:rPr lang="en-US" sz="2400" dirty="0" smtClean="0"/>
              <a:t>       </a:t>
            </a:r>
            <a:r>
              <a:rPr lang="en-US" sz="2400" dirty="0" err="1" smtClean="0"/>
              <a:t>CheckboxGroup</a:t>
            </a:r>
            <a:r>
              <a:rPr lang="en-US" sz="2400" dirty="0" smtClean="0"/>
              <a:t> </a:t>
            </a:r>
            <a:r>
              <a:rPr lang="en-US" sz="2400" dirty="0" err="1" smtClean="0"/>
              <a:t>radioGroup</a:t>
            </a:r>
            <a:r>
              <a:rPr lang="en-US" sz="2400" dirty="0" smtClean="0"/>
              <a:t> = new </a:t>
            </a:r>
            <a:r>
              <a:rPr lang="en-US" sz="2400" dirty="0" err="1" smtClean="0"/>
              <a:t>CheckboxGroup</a:t>
            </a:r>
            <a:r>
              <a:rPr lang="en-US" sz="2400" dirty="0" smtClean="0"/>
              <a:t>(); </a:t>
            </a:r>
          </a:p>
          <a:p>
            <a:r>
              <a:rPr lang="en-US" sz="2400" dirty="0" smtClean="0"/>
              <a:t>       Checkbox radio1 = new Checkbox("Radio1", </a:t>
            </a:r>
            <a:r>
              <a:rPr lang="en-US" sz="2400" dirty="0" err="1" smtClean="0"/>
              <a:t>radioGroup,false</a:t>
            </a:r>
            <a:r>
              <a:rPr lang="en-US" sz="2400" dirty="0" smtClean="0"/>
              <a:t>); </a:t>
            </a:r>
          </a:p>
          <a:p>
            <a:r>
              <a:rPr lang="en-US" sz="2400" dirty="0" smtClean="0"/>
              <a:t>       Checkbox radio2 = new Checkbox("Radio2", </a:t>
            </a:r>
            <a:r>
              <a:rPr lang="en-US" sz="2400" dirty="0" err="1" smtClean="0"/>
              <a:t>radioGroup,false</a:t>
            </a:r>
            <a:r>
              <a:rPr lang="en-US" sz="2400" dirty="0" smtClean="0"/>
              <a:t>); </a:t>
            </a:r>
          </a:p>
          <a:p>
            <a:r>
              <a:rPr lang="en-US" sz="2400" dirty="0" smtClean="0"/>
              <a:t>       radio1.setBounds(20,120,100,30); add(radio1); </a:t>
            </a:r>
          </a:p>
          <a:p>
            <a:r>
              <a:rPr lang="en-US" sz="2400" dirty="0" smtClean="0"/>
              <a:t>       radio2.setBounds(140,120,100,30); add(radio2); </a:t>
            </a:r>
          </a:p>
          <a:p>
            <a:r>
              <a:rPr lang="en-US" sz="2400" dirty="0" smtClean="0"/>
              <a:t>       Button ok=new Button("Click Me");</a:t>
            </a:r>
          </a:p>
          <a:p>
            <a:r>
              <a:rPr lang="en-US" sz="2400" dirty="0" smtClean="0"/>
              <a:t>       </a:t>
            </a:r>
            <a:r>
              <a:rPr lang="en-US" sz="2400" dirty="0" err="1" smtClean="0"/>
              <a:t>ok.setBounds</a:t>
            </a:r>
            <a:r>
              <a:rPr lang="en-US" sz="2400" dirty="0" smtClean="0"/>
              <a:t>(170,120,100,30);        add(ok);}}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404664"/>
            <a:ext cx="399593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IN" sz="3200" dirty="0" smtClean="0"/>
              <a:t>What is Applet?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r>
              <a:rPr lang="en-IN" dirty="0"/>
              <a:t>Applet is a special type of program that is embedded in the webpage to generate the dynamic content.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runs inside the browser and works at client side</a:t>
            </a:r>
            <a:r>
              <a:rPr lang="en-IN" dirty="0" smtClean="0"/>
              <a:t>.</a:t>
            </a:r>
          </a:p>
          <a:p>
            <a:r>
              <a:rPr lang="en-IN" dirty="0"/>
              <a:t>What are Java </a:t>
            </a:r>
            <a:r>
              <a:rPr lang="en-IN" b="1" dirty="0"/>
              <a:t>Applets used</a:t>
            </a:r>
            <a:r>
              <a:rPr lang="en-IN" dirty="0"/>
              <a:t> for? Java </a:t>
            </a:r>
            <a:r>
              <a:rPr lang="en-IN" b="1" dirty="0"/>
              <a:t>Applets</a:t>
            </a:r>
            <a:r>
              <a:rPr lang="en-IN" dirty="0"/>
              <a:t> are usually </a:t>
            </a:r>
            <a:r>
              <a:rPr lang="en-IN" b="1" dirty="0"/>
              <a:t>used</a:t>
            </a:r>
            <a:r>
              <a:rPr lang="en-IN" dirty="0"/>
              <a:t> to add small, interactive components or enhancements to a webpage.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r>
              <a:rPr lang="en-IN" sz="3200" dirty="0" smtClean="0"/>
              <a:t>Why to use Applet?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0108"/>
            <a:ext cx="9001156" cy="557216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Web developers are </a:t>
            </a:r>
            <a:r>
              <a:rPr lang="en-IN" dirty="0">
                <a:solidFill>
                  <a:srgbClr val="FF0000"/>
                </a:solidFill>
              </a:rPr>
              <a:t>plagued by the inconsistent browser rendering of HTML and JavaScript</a:t>
            </a:r>
            <a:r>
              <a:rPr lang="en-IN" dirty="0"/>
              <a:t>, yet most continue to use HTML forms to build GUI front-ends</a:t>
            </a:r>
            <a:r>
              <a:rPr lang="en-IN" dirty="0" smtClean="0"/>
              <a:t>.</a:t>
            </a:r>
          </a:p>
          <a:p>
            <a:r>
              <a:rPr lang="en-IN" dirty="0" smtClean="0"/>
              <a:t>Since Java's </a:t>
            </a:r>
            <a:r>
              <a:rPr lang="en-IN" dirty="0" err="1" smtClean="0">
                <a:solidFill>
                  <a:srgbClr val="FF0000"/>
                </a:solidFill>
                <a:hlinkClick r:id="rId2" tooltip="Bytecode"/>
              </a:rPr>
              <a:t>bytecode</a:t>
            </a:r>
            <a:r>
              <a:rPr lang="en-IN" dirty="0" smtClean="0">
                <a:solidFill>
                  <a:srgbClr val="FF0000"/>
                </a:solidFill>
              </a:rPr>
              <a:t> is platform-independent</a:t>
            </a:r>
            <a:r>
              <a:rPr lang="en-IN" dirty="0" smtClean="0"/>
              <a:t>, Java applets can be executed by browsers running under many platforms</a:t>
            </a:r>
          </a:p>
          <a:p>
            <a:r>
              <a:rPr lang="en-IN" dirty="0" smtClean="0"/>
              <a:t>When a Java technology-enabled </a:t>
            </a:r>
            <a:r>
              <a:rPr lang="en-IN" dirty="0" smtClean="0">
                <a:hlinkClick r:id="rId3" tooltip="Web browser"/>
              </a:rPr>
              <a:t>web browser</a:t>
            </a:r>
            <a:r>
              <a:rPr lang="en-IN" dirty="0" smtClean="0"/>
              <a:t> processes a page that contains an applet, the applet's </a:t>
            </a:r>
            <a:r>
              <a:rPr lang="en-IN" dirty="0" smtClean="0">
                <a:hlinkClick r:id="rId4" tooltip="Code"/>
              </a:rPr>
              <a:t>code</a:t>
            </a:r>
            <a:r>
              <a:rPr lang="en-IN" dirty="0" smtClean="0"/>
              <a:t> is executed by the browser's </a:t>
            </a:r>
            <a:r>
              <a:rPr lang="en-IN" dirty="0" smtClean="0">
                <a:hlinkClick r:id="rId5" tooltip="Java Virtual Machine"/>
              </a:rPr>
              <a:t>Java Virtual Machine</a:t>
            </a:r>
            <a:r>
              <a:rPr lang="en-IN" dirty="0" smtClean="0"/>
              <a:t> (JVM).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>
                <a:solidFill>
                  <a:schemeClr val="tx1"/>
                </a:solidFill>
              </a:rPr>
              <a:t>Life cycle of Applet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DD63B-9E13-4D26-B2B0-A344301DAD56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5124" name="Picture 2" descr="http://1.bp.blogspot.com/-QDBt5ZdS1iI/VBUlT6v9BQI/AAAAAAAAAck/I41Fo_YhyUw/s1600/l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769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IN" smtClean="0">
                <a:solidFill>
                  <a:schemeClr val="tx1"/>
                </a:solidFill>
              </a:rPr>
              <a:t>...Contd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4102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IN" smtClean="0"/>
              <a:t>For creating any applet Applet class must be inherited. It provides 4 life cycle methods </a:t>
            </a:r>
          </a:p>
          <a:p>
            <a:pPr eaLnBrk="1" hangingPunct="1"/>
            <a:r>
              <a:rPr lang="en-IN" b="1" smtClean="0">
                <a:solidFill>
                  <a:srgbClr val="C00000"/>
                </a:solidFill>
              </a:rPr>
              <a:t>public void init() </a:t>
            </a:r>
            <a:r>
              <a:rPr lang="en-IN" b="1" smtClean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en-IN" smtClean="0">
                <a:sym typeface="Wingdings" pitchFamily="2" charset="2"/>
              </a:rPr>
              <a:t>To</a:t>
            </a:r>
            <a:r>
              <a:rPr lang="en-IN" smtClean="0"/>
              <a:t> initializ the Applet. It is invoked only once.</a:t>
            </a:r>
          </a:p>
          <a:p>
            <a:pPr eaLnBrk="1" hangingPunct="1"/>
            <a:r>
              <a:rPr lang="en-IN" b="1" smtClean="0">
                <a:solidFill>
                  <a:srgbClr val="C00000"/>
                </a:solidFill>
              </a:rPr>
              <a:t>public void start() </a:t>
            </a:r>
            <a:r>
              <a:rPr lang="en-IN" b="1" smtClean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en-IN" smtClean="0">
                <a:sym typeface="Wingdings" pitchFamily="2" charset="2"/>
              </a:rPr>
              <a:t>Invoked</a:t>
            </a:r>
            <a:r>
              <a:rPr lang="en-IN" smtClean="0"/>
              <a:t> after the init() method or browser is maximized. It is used to start the Applet.</a:t>
            </a:r>
          </a:p>
          <a:p>
            <a:pPr eaLnBrk="1" hangingPunct="1"/>
            <a:r>
              <a:rPr lang="en-IN" b="1" smtClean="0">
                <a:solidFill>
                  <a:srgbClr val="C00000"/>
                </a:solidFill>
              </a:rPr>
              <a:t>public void stop() </a:t>
            </a:r>
            <a:r>
              <a:rPr lang="en-IN" b="1" smtClean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en-IN" smtClean="0">
                <a:sym typeface="Wingdings" pitchFamily="2" charset="2"/>
              </a:rPr>
              <a:t>U</a:t>
            </a:r>
            <a:r>
              <a:rPr lang="en-IN" smtClean="0"/>
              <a:t>sed to stop the Applet. It is invoked when Applet is stop or browser is minimized.</a:t>
            </a:r>
          </a:p>
          <a:p>
            <a:pPr eaLnBrk="1" hangingPunct="1"/>
            <a:r>
              <a:rPr lang="en-IN" b="1" smtClean="0">
                <a:solidFill>
                  <a:srgbClr val="C00000"/>
                </a:solidFill>
              </a:rPr>
              <a:t>public void destroy() </a:t>
            </a:r>
            <a:r>
              <a:rPr lang="en-IN" b="1" smtClean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en-IN" smtClean="0">
                <a:sym typeface="Wingdings" pitchFamily="2" charset="2"/>
              </a:rPr>
              <a:t>U</a:t>
            </a:r>
            <a:r>
              <a:rPr lang="en-IN" smtClean="0"/>
              <a:t>sed to destroy the Applet. It is invoked only once.</a:t>
            </a:r>
          </a:p>
          <a:p>
            <a:pPr eaLnBrk="1" hangingPunct="1"/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1ADE08-3CE7-47F0-8BF1-3EC3133C44F8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sz="3600" dirty="0" smtClean="0"/>
              <a:t>Example for Applet Program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1504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dirty="0" smtClean="0"/>
              <a:t>import java.awt.*;</a:t>
            </a:r>
          </a:p>
          <a:p>
            <a:pPr>
              <a:buNone/>
            </a:pPr>
            <a:r>
              <a:rPr lang="en-IN" dirty="0" smtClean="0"/>
              <a:t>import </a:t>
            </a:r>
            <a:r>
              <a:rPr lang="en-IN" dirty="0" err="1" smtClean="0"/>
              <a:t>java.applet</a:t>
            </a:r>
            <a:r>
              <a:rPr lang="en-IN" dirty="0" smtClean="0"/>
              <a:t>.*;</a:t>
            </a:r>
          </a:p>
          <a:p>
            <a:pPr>
              <a:buNone/>
            </a:pPr>
            <a:r>
              <a:rPr lang="en-IN" dirty="0" smtClean="0"/>
              <a:t>public class </a:t>
            </a:r>
            <a:r>
              <a:rPr lang="en-IN" dirty="0" err="1" smtClean="0"/>
              <a:t>ExApplet</a:t>
            </a:r>
            <a:r>
              <a:rPr lang="en-IN" dirty="0" smtClean="0"/>
              <a:t> extends Applet 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	public void paint(Graphics g) 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{</a:t>
            </a:r>
          </a:p>
          <a:p>
            <a:pPr>
              <a:buNone/>
            </a:pPr>
            <a:r>
              <a:rPr lang="en-IN" dirty="0" smtClean="0"/>
              <a:t>	       </a:t>
            </a:r>
            <a:r>
              <a:rPr lang="en-IN" dirty="0" err="1" smtClean="0"/>
              <a:t>g.drawString</a:t>
            </a:r>
            <a:r>
              <a:rPr lang="en-IN" dirty="0" smtClean="0"/>
              <a:t>("Welcome to Java Programming!", 25, 25 );</a:t>
            </a:r>
          </a:p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               </a:t>
            </a:r>
            <a:r>
              <a:rPr lang="en-IN" b="1" dirty="0" err="1" smtClean="0">
                <a:solidFill>
                  <a:srgbClr val="FF0000"/>
                </a:solidFill>
              </a:rPr>
              <a:t>g.setColor</a:t>
            </a:r>
            <a:r>
              <a:rPr lang="en-IN" b="1" dirty="0" smtClean="0">
                <a:solidFill>
                  <a:srgbClr val="FF0000"/>
                </a:solidFill>
              </a:rPr>
              <a:t>(</a:t>
            </a:r>
            <a:r>
              <a:rPr lang="en-IN" b="1" dirty="0" err="1" smtClean="0">
                <a:solidFill>
                  <a:srgbClr val="FF0000"/>
                </a:solidFill>
              </a:rPr>
              <a:t>Color.red</a:t>
            </a:r>
            <a:r>
              <a:rPr lang="en-IN" b="1" dirty="0" smtClean="0">
                <a:solidFill>
                  <a:srgbClr val="FF0000"/>
                </a:solidFill>
              </a:rPr>
              <a:t>);  </a:t>
            </a:r>
          </a:p>
          <a:p>
            <a:pPr>
              <a:buNone/>
            </a:pPr>
            <a:r>
              <a:rPr lang="en-IN" dirty="0" smtClean="0"/>
              <a:t>               </a:t>
            </a:r>
            <a:r>
              <a:rPr lang="en-IN" dirty="0" err="1" smtClean="0"/>
              <a:t>g.drawString</a:t>
            </a:r>
            <a:r>
              <a:rPr lang="en-IN" dirty="0" smtClean="0"/>
              <a:t>("Welcome",50, 50);  </a:t>
            </a:r>
          </a:p>
          <a:p>
            <a:pPr>
              <a:buNone/>
            </a:pPr>
            <a:r>
              <a:rPr lang="en-IN" i="1" dirty="0" smtClean="0">
                <a:solidFill>
                  <a:srgbClr val="00B0F0"/>
                </a:solidFill>
              </a:rPr>
              <a:t>	</a:t>
            </a:r>
            <a:r>
              <a:rPr lang="en-IN" b="1" i="1" dirty="0" smtClean="0">
                <a:solidFill>
                  <a:srgbClr val="006600"/>
                </a:solidFill>
              </a:rPr>
              <a:t>       //x1,y1,x2,y2</a:t>
            </a:r>
            <a:endParaRPr lang="en-IN" b="1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IN" dirty="0" smtClean="0"/>
              <a:t>               </a:t>
            </a:r>
            <a:r>
              <a:rPr lang="en-IN" dirty="0" err="1" smtClean="0"/>
              <a:t>g.drawLine</a:t>
            </a:r>
            <a:r>
              <a:rPr lang="en-IN" dirty="0" smtClean="0"/>
              <a:t>(20,30,20,300);  </a:t>
            </a:r>
          </a:p>
          <a:p>
            <a:pPr>
              <a:buNone/>
            </a:pPr>
            <a:r>
              <a:rPr lang="en-IN" i="1" dirty="0" smtClean="0">
                <a:solidFill>
                  <a:srgbClr val="006600"/>
                </a:solidFill>
              </a:rPr>
              <a:t>               </a:t>
            </a:r>
            <a:r>
              <a:rPr lang="en-IN" b="1" i="1" dirty="0" smtClean="0">
                <a:solidFill>
                  <a:srgbClr val="006600"/>
                </a:solidFill>
              </a:rPr>
              <a:t>//</a:t>
            </a:r>
            <a:r>
              <a:rPr lang="en-IN" b="1" i="1" dirty="0" err="1" smtClean="0">
                <a:solidFill>
                  <a:srgbClr val="006600"/>
                </a:solidFill>
              </a:rPr>
              <a:t>x,y,width,height</a:t>
            </a:r>
            <a:endParaRPr lang="en-IN" b="1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IN" dirty="0" smtClean="0"/>
              <a:t>               </a:t>
            </a:r>
            <a:r>
              <a:rPr lang="en-IN" dirty="0" err="1" smtClean="0"/>
              <a:t>g.drawRect</a:t>
            </a:r>
            <a:r>
              <a:rPr lang="en-IN" dirty="0" smtClean="0"/>
              <a:t>(70,100,30,30);  </a:t>
            </a:r>
          </a:p>
          <a:p>
            <a:pPr>
              <a:buNone/>
            </a:pPr>
            <a:r>
              <a:rPr lang="en-IN" dirty="0" smtClean="0"/>
              <a:t>               </a:t>
            </a:r>
            <a:r>
              <a:rPr lang="en-IN" dirty="0" err="1" smtClean="0"/>
              <a:t>g.fillRect</a:t>
            </a:r>
            <a:r>
              <a:rPr lang="en-IN" dirty="0" smtClean="0"/>
              <a:t>(170,100,30,30); 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          </a:t>
            </a:r>
            <a:r>
              <a:rPr lang="en-IN" dirty="0" err="1" smtClean="0"/>
              <a:t>g.drawOval</a:t>
            </a:r>
            <a:r>
              <a:rPr lang="en-IN" dirty="0" smtClean="0"/>
              <a:t>(60,60,30,30);  </a:t>
            </a:r>
          </a:p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              </a:t>
            </a:r>
            <a:r>
              <a:rPr lang="en-IN" b="1" dirty="0" err="1" smtClean="0">
                <a:solidFill>
                  <a:srgbClr val="FF0000"/>
                </a:solidFill>
              </a:rPr>
              <a:t>g.setColor</a:t>
            </a:r>
            <a:r>
              <a:rPr lang="en-IN" b="1" dirty="0" smtClean="0">
                <a:solidFill>
                  <a:srgbClr val="FF0000"/>
                </a:solidFill>
              </a:rPr>
              <a:t>(</a:t>
            </a:r>
            <a:r>
              <a:rPr lang="en-IN" b="1" dirty="0" err="1" smtClean="0">
                <a:solidFill>
                  <a:srgbClr val="FF0000"/>
                </a:solidFill>
              </a:rPr>
              <a:t>Color.pink</a:t>
            </a:r>
            <a:r>
              <a:rPr lang="en-IN" b="1" dirty="0" smtClean="0">
                <a:solidFill>
                  <a:srgbClr val="FF0000"/>
                </a:solidFill>
              </a:rPr>
              <a:t>);  </a:t>
            </a:r>
          </a:p>
          <a:p>
            <a:pPr>
              <a:buNone/>
            </a:pPr>
            <a:r>
              <a:rPr lang="en-IN" dirty="0" smtClean="0"/>
              <a:t>              </a:t>
            </a:r>
            <a:r>
              <a:rPr lang="en-IN" dirty="0" err="1" smtClean="0"/>
              <a:t>g.fillOval</a:t>
            </a:r>
            <a:r>
              <a:rPr lang="en-IN" dirty="0" smtClean="0"/>
              <a:t>(80,80,30,30);  </a:t>
            </a:r>
          </a:p>
          <a:p>
            <a:pPr>
              <a:buNone/>
            </a:pPr>
            <a:r>
              <a:rPr lang="en-IN" dirty="0" smtClean="0"/>
              <a:t>	      </a:t>
            </a:r>
            <a:r>
              <a:rPr lang="en-IN" dirty="0" err="1" smtClean="0"/>
              <a:t>g.drawArc</a:t>
            </a:r>
            <a:r>
              <a:rPr lang="en-IN" dirty="0" smtClean="0"/>
              <a:t>(120,120,30,30,30,270);  </a:t>
            </a:r>
          </a:p>
          <a:p>
            <a:pPr>
              <a:buNone/>
            </a:pPr>
            <a:r>
              <a:rPr lang="en-IN" b="1" i="1" dirty="0" smtClean="0">
                <a:solidFill>
                  <a:srgbClr val="006600"/>
                </a:solidFill>
              </a:rPr>
              <a:t>              //</a:t>
            </a:r>
            <a:r>
              <a:rPr lang="en-IN" b="1" i="1" dirty="0" err="1" smtClean="0">
                <a:solidFill>
                  <a:srgbClr val="006600"/>
                </a:solidFill>
              </a:rPr>
              <a:t>fillArc</a:t>
            </a:r>
            <a:r>
              <a:rPr lang="en-IN" b="1" i="1" dirty="0" smtClean="0">
                <a:solidFill>
                  <a:srgbClr val="006600"/>
                </a:solidFill>
              </a:rPr>
              <a:t>(</a:t>
            </a:r>
            <a:r>
              <a:rPr lang="en-IN" b="1" i="1" dirty="0" err="1" smtClean="0">
                <a:solidFill>
                  <a:srgbClr val="006600"/>
                </a:solidFill>
              </a:rPr>
              <a:t>int</a:t>
            </a:r>
            <a:r>
              <a:rPr lang="en-IN" b="1" i="1" dirty="0" smtClean="0">
                <a:solidFill>
                  <a:srgbClr val="006600"/>
                </a:solidFill>
              </a:rPr>
              <a:t> x1,int y1, </a:t>
            </a:r>
            <a:r>
              <a:rPr lang="en-IN" b="1" i="1" dirty="0" err="1" smtClean="0">
                <a:solidFill>
                  <a:srgbClr val="006600"/>
                </a:solidFill>
              </a:rPr>
              <a:t>int</a:t>
            </a:r>
            <a:r>
              <a:rPr lang="en-IN" b="1" i="1" dirty="0" smtClean="0">
                <a:solidFill>
                  <a:srgbClr val="006600"/>
                </a:solidFill>
              </a:rPr>
              <a:t> width, </a:t>
            </a:r>
            <a:r>
              <a:rPr lang="en-IN" b="1" i="1" dirty="0" err="1" smtClean="0">
                <a:solidFill>
                  <a:srgbClr val="006600"/>
                </a:solidFill>
              </a:rPr>
              <a:t>int</a:t>
            </a:r>
            <a:r>
              <a:rPr lang="en-IN" b="1" i="1" dirty="0" smtClean="0">
                <a:solidFill>
                  <a:srgbClr val="006600"/>
                </a:solidFill>
              </a:rPr>
              <a:t> </a:t>
            </a:r>
            <a:r>
              <a:rPr lang="en-IN" b="1" i="1" dirty="0" err="1" smtClean="0">
                <a:solidFill>
                  <a:srgbClr val="006600"/>
                </a:solidFill>
              </a:rPr>
              <a:t>height,int</a:t>
            </a:r>
            <a:r>
              <a:rPr lang="en-IN" b="1" i="1" dirty="0" smtClean="0">
                <a:solidFill>
                  <a:srgbClr val="006600"/>
                </a:solidFill>
              </a:rPr>
              <a:t> </a:t>
            </a:r>
            <a:r>
              <a:rPr lang="en-IN" b="1" i="1" dirty="0" err="1" smtClean="0">
                <a:solidFill>
                  <a:srgbClr val="006600"/>
                </a:solidFill>
              </a:rPr>
              <a:t>startAngle</a:t>
            </a:r>
            <a:r>
              <a:rPr lang="en-IN" b="1" i="1" dirty="0" smtClean="0">
                <a:solidFill>
                  <a:srgbClr val="006600"/>
                </a:solidFill>
              </a:rPr>
              <a:t>, </a:t>
            </a:r>
            <a:r>
              <a:rPr lang="en-IN" b="1" i="1" dirty="0" err="1" smtClean="0">
                <a:solidFill>
                  <a:srgbClr val="006600"/>
                </a:solidFill>
              </a:rPr>
              <a:t>int</a:t>
            </a:r>
            <a:r>
              <a:rPr lang="en-IN" b="1" i="1" dirty="0" smtClean="0">
                <a:solidFill>
                  <a:srgbClr val="006600"/>
                </a:solidFill>
              </a:rPr>
              <a:t> </a:t>
            </a:r>
            <a:r>
              <a:rPr lang="en-IN" b="1" i="1" dirty="0" err="1" smtClean="0">
                <a:solidFill>
                  <a:srgbClr val="006600"/>
                </a:solidFill>
              </a:rPr>
              <a:t>arcAngle</a:t>
            </a:r>
            <a:r>
              <a:rPr lang="en-IN" b="1" i="1" dirty="0" smtClean="0">
                <a:solidFill>
                  <a:srgbClr val="006600"/>
                </a:solidFill>
              </a:rPr>
              <a:t>)</a:t>
            </a:r>
            <a:endParaRPr lang="en-IN" b="1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IN" dirty="0" smtClean="0"/>
              <a:t>              </a:t>
            </a:r>
            <a:r>
              <a:rPr lang="en-IN" dirty="0" err="1" smtClean="0"/>
              <a:t>g.fillArc</a:t>
            </a:r>
            <a:r>
              <a:rPr lang="en-IN" dirty="0" smtClean="0"/>
              <a:t>(150,150,30,30,30,270);  </a:t>
            </a:r>
          </a:p>
          <a:p>
            <a:pPr>
              <a:buNone/>
            </a:pPr>
            <a:r>
              <a:rPr lang="en-IN" dirty="0" smtClean="0"/>
              <a:t>	}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1571612"/>
            <a:ext cx="4214810" cy="3028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IN" sz="3200" dirty="0" smtClean="0"/>
              <a:t>How to execute Applet program?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4346" y="928670"/>
            <a:ext cx="9572692" cy="519749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Modern browsers come with applet capabilities.</a:t>
            </a:r>
          </a:p>
          <a:p>
            <a:pPr>
              <a:buNone/>
            </a:pPr>
            <a:r>
              <a:rPr lang="en-IN" dirty="0" smtClean="0"/>
              <a:t>	&lt;</a:t>
            </a:r>
            <a:r>
              <a:rPr lang="en-IN" dirty="0"/>
              <a:t>html&gt;  </a:t>
            </a:r>
          </a:p>
          <a:p>
            <a:pPr>
              <a:buNone/>
            </a:pPr>
            <a:r>
              <a:rPr lang="en-IN" dirty="0" smtClean="0"/>
              <a:t>	&lt;</a:t>
            </a:r>
            <a:r>
              <a:rPr lang="en-IN" dirty="0"/>
              <a:t>body&gt;  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FF0000"/>
                </a:solidFill>
              </a:rPr>
              <a:t>&lt;</a:t>
            </a:r>
            <a:r>
              <a:rPr lang="en-IN" dirty="0">
                <a:solidFill>
                  <a:srgbClr val="FF0000"/>
                </a:solidFill>
              </a:rPr>
              <a:t>applet code="</a:t>
            </a:r>
            <a:r>
              <a:rPr lang="en-IN" dirty="0" err="1">
                <a:solidFill>
                  <a:srgbClr val="FF0000"/>
                </a:solidFill>
              </a:rPr>
              <a:t>GraphicsDemo.class</a:t>
            </a:r>
            <a:r>
              <a:rPr lang="en-IN" dirty="0">
                <a:solidFill>
                  <a:srgbClr val="FF0000"/>
                </a:solidFill>
              </a:rPr>
              <a:t>" width="300" height="300"&gt;</a:t>
            </a:r>
            <a:r>
              <a:rPr lang="en-IN" dirty="0"/>
              <a:t> 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  &lt;/</a:t>
            </a:r>
            <a:r>
              <a:rPr lang="en-IN" dirty="0"/>
              <a:t>applet&gt;  </a:t>
            </a:r>
          </a:p>
          <a:p>
            <a:pPr>
              <a:buNone/>
            </a:pPr>
            <a:r>
              <a:rPr lang="en-IN" dirty="0" smtClean="0"/>
              <a:t>	&lt;/</a:t>
            </a:r>
            <a:r>
              <a:rPr lang="en-IN" dirty="0"/>
              <a:t>body&gt;  </a:t>
            </a:r>
          </a:p>
          <a:p>
            <a:pPr>
              <a:buNone/>
            </a:pPr>
            <a:r>
              <a:rPr lang="en-IN" dirty="0" smtClean="0"/>
              <a:t>	&lt;/</a:t>
            </a:r>
            <a:r>
              <a:rPr lang="en-IN" dirty="0"/>
              <a:t>html&gt; </a:t>
            </a:r>
            <a:endParaRPr lang="en-US" dirty="0" smtClean="0"/>
          </a:p>
          <a:p>
            <a:r>
              <a:rPr lang="en-US" dirty="0" smtClean="0"/>
              <a:t>The JDK also comes with an applet viewer.</a:t>
            </a:r>
          </a:p>
          <a:p>
            <a:pPr lvl="1"/>
            <a:r>
              <a:rPr lang="en-US" dirty="0" err="1" smtClean="0">
                <a:latin typeface="Lucida Console" pitchFamily="49" charset="0"/>
              </a:rPr>
              <a:t>appletviewer</a:t>
            </a:r>
            <a:r>
              <a:rPr lang="en-US" dirty="0" smtClean="0"/>
              <a:t> only understands </a:t>
            </a:r>
            <a:r>
              <a:rPr lang="en-US" dirty="0" smtClean="0">
                <a:latin typeface="Lucida Console" pitchFamily="49" charset="0"/>
              </a:rPr>
              <a:t>&lt;applet&gt;</a:t>
            </a:r>
            <a:r>
              <a:rPr lang="en-US" dirty="0" smtClean="0"/>
              <a:t> tags</a:t>
            </a:r>
          </a:p>
          <a:p>
            <a:pPr lvl="1"/>
            <a:r>
              <a:rPr lang="en-US" dirty="0" smtClean="0"/>
              <a:t>Executing the applet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  <a:latin typeface="Lucida Console" pitchFamily="49" charset="0"/>
              </a:rPr>
              <a:t>appletviewer</a:t>
            </a:r>
            <a:r>
              <a:rPr lang="en-US" dirty="0" smtClean="0">
                <a:solidFill>
                  <a:srgbClr val="FF0000"/>
                </a:solidFill>
                <a:latin typeface="Lucida Console" pitchFamily="49" charset="0"/>
              </a:rPr>
              <a:t> WelcomeApplet.java</a:t>
            </a:r>
          </a:p>
          <a:p>
            <a:pPr lvl="2"/>
            <a:r>
              <a:rPr lang="en-US" dirty="0" smtClean="0"/>
              <a:t>Perform in directory containing </a:t>
            </a:r>
            <a:r>
              <a:rPr lang="en-US" dirty="0" smtClean="0">
                <a:latin typeface="Lucida Console" pitchFamily="49" charset="0"/>
              </a:rPr>
              <a:t>.class</a:t>
            </a:r>
            <a:r>
              <a:rPr lang="en-US" dirty="0" smtClean="0"/>
              <a:t> file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IN" smtClean="0"/>
              <a:t>Example – Bouncing ball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IN" dirty="0" smtClean="0"/>
              <a:t>Step1: Draw a ball</a:t>
            </a:r>
          </a:p>
          <a:p>
            <a:pPr>
              <a:buFontTx/>
              <a:buNone/>
            </a:pPr>
            <a:r>
              <a:rPr lang="en-IN" dirty="0" smtClean="0"/>
              <a:t>Step 2: Position the ball at different place every time</a:t>
            </a:r>
          </a:p>
          <a:p>
            <a:pPr>
              <a:buFontTx/>
              <a:buNone/>
            </a:pPr>
            <a:r>
              <a:rPr lang="en-IN" dirty="0" smtClean="0"/>
              <a:t>Step 3: Paint each time at different position continuously</a:t>
            </a:r>
          </a:p>
          <a:p>
            <a:pPr>
              <a:buFontTx/>
              <a:buNone/>
            </a:pPr>
            <a:r>
              <a:rPr lang="en-IN" dirty="0" smtClean="0"/>
              <a:t>Step 4: Make thread to execute this</a:t>
            </a:r>
          </a:p>
          <a:p>
            <a:pPr>
              <a:buFontTx/>
              <a:buNone/>
            </a:pPr>
            <a:r>
              <a:rPr lang="en-IN" dirty="0" smtClean="0"/>
              <a:t>Step 5: Retrieve the height and width of the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6FFC55-74A6-4472-A6F5-24979506255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685800" y="381000"/>
            <a:ext cx="7772400" cy="60960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IN" smtClean="0"/>
              <a:t>package exapplet;</a:t>
            </a:r>
          </a:p>
          <a:p>
            <a:pPr>
              <a:buFontTx/>
              <a:buNone/>
            </a:pPr>
            <a:r>
              <a:rPr lang="en-IN" smtClean="0"/>
              <a:t>import java.awt.*;</a:t>
            </a:r>
          </a:p>
          <a:p>
            <a:pPr>
              <a:buFontTx/>
              <a:buNone/>
            </a:pPr>
            <a:r>
              <a:rPr lang="en-IN" smtClean="0"/>
              <a:t>import java.applet.*; </a:t>
            </a:r>
          </a:p>
          <a:p>
            <a:pPr>
              <a:buFontTx/>
              <a:buNone/>
            </a:pPr>
            <a:r>
              <a:rPr lang="en-IN" smtClean="0"/>
              <a:t>public class Exbouncingball extends Applet implements Runnable{</a:t>
            </a:r>
          </a:p>
          <a:p>
            <a:pPr>
              <a:buFontTx/>
              <a:buNone/>
            </a:pPr>
            <a:r>
              <a:rPr lang="en-IN" smtClean="0"/>
              <a:t>    int x,y;</a:t>
            </a:r>
          </a:p>
          <a:p>
            <a:pPr>
              <a:buFontTx/>
              <a:buNone/>
            </a:pPr>
            <a:r>
              <a:rPr lang="en-IN" smtClean="0"/>
              <a:t>    int incx,incy;  </a:t>
            </a:r>
          </a:p>
          <a:p>
            <a:pPr>
              <a:buFontTx/>
              <a:buNone/>
            </a:pPr>
            <a:r>
              <a:rPr lang="en-IN" smtClean="0"/>
              <a:t>  public void init()</a:t>
            </a:r>
          </a:p>
          <a:p>
            <a:pPr>
              <a:buFontTx/>
              <a:buNone/>
            </a:pPr>
            <a:r>
              <a:rPr lang="en-IN" smtClean="0"/>
              <a:t>  {  x=20;  y=20;  incx=1;  incy=1;    }</a:t>
            </a:r>
          </a:p>
          <a:p>
            <a:pPr>
              <a:buFontTx/>
              <a:buNone/>
            </a:pPr>
            <a:r>
              <a:rPr lang="en-IN" smtClean="0"/>
              <a:t>  public void start()</a:t>
            </a:r>
          </a:p>
          <a:p>
            <a:pPr>
              <a:buFontTx/>
              <a:buNone/>
            </a:pPr>
            <a:r>
              <a:rPr lang="en-IN" smtClean="0"/>
              <a:t>  {   Thread th=new Thread(this);</a:t>
            </a:r>
          </a:p>
          <a:p>
            <a:pPr>
              <a:buFontTx/>
              <a:buNone/>
            </a:pPr>
            <a:r>
              <a:rPr lang="en-IN" smtClean="0"/>
              <a:t>       th.start();  }</a:t>
            </a:r>
          </a:p>
          <a:p>
            <a:pPr>
              <a:buFontTx/>
              <a:buNone/>
            </a:pPr>
            <a:r>
              <a:rPr lang="en-IN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A6DD6-84C1-4832-8C37-243E89B1D83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415</Words>
  <Application>Microsoft Office PowerPoint</Application>
  <PresentationFormat>On-screen Show (4:3)</PresentationFormat>
  <Paragraphs>116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Applet Programming</vt:lpstr>
      <vt:lpstr>What is Applet?</vt:lpstr>
      <vt:lpstr>Why to use Applet?</vt:lpstr>
      <vt:lpstr>Life cycle of Applet</vt:lpstr>
      <vt:lpstr>...Contd</vt:lpstr>
      <vt:lpstr>Example for Applet Program</vt:lpstr>
      <vt:lpstr>How to execute Applet program?</vt:lpstr>
      <vt:lpstr>Example – Bouncing ball</vt:lpstr>
      <vt:lpstr>Slide 9</vt:lpstr>
      <vt:lpstr>Slide 10</vt:lpstr>
      <vt:lpstr>Slide 11</vt:lpstr>
      <vt:lpstr>Creation of form using Applet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Applet Programming</dc:title>
  <dc:creator>staff</dc:creator>
  <cp:lastModifiedBy>staff</cp:lastModifiedBy>
  <cp:revision>9</cp:revision>
  <dcterms:created xsi:type="dcterms:W3CDTF">2017-08-02T09:23:32Z</dcterms:created>
  <dcterms:modified xsi:type="dcterms:W3CDTF">2017-08-03T03:20:29Z</dcterms:modified>
</cp:coreProperties>
</file>