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CFF9-6A06-47B5-90B7-EFD30346B91B}" type="datetimeFigureOut">
              <a:rPr lang="en-US" smtClean="0"/>
              <a:t>8/16/2016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48BA-9E4D-4891-8A5A-F243AD96AE2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rfc2616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Servlets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sample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given 6 steps to create a </a:t>
            </a:r>
            <a:r>
              <a:rPr lang="en-IN" b="1" dirty="0" err="1"/>
              <a:t>servlet</a:t>
            </a:r>
            <a:r>
              <a:rPr lang="en-IN" b="1" dirty="0"/>
              <a:t> example</a:t>
            </a:r>
            <a:r>
              <a:rPr lang="en-IN" dirty="0"/>
              <a:t>. These steps are required for all the servers.</a:t>
            </a:r>
          </a:p>
          <a:p>
            <a:r>
              <a:rPr lang="en-IN" dirty="0"/>
              <a:t>The </a:t>
            </a:r>
            <a:r>
              <a:rPr lang="en-IN" dirty="0" err="1"/>
              <a:t>servlet</a:t>
            </a:r>
            <a:r>
              <a:rPr lang="en-IN" dirty="0"/>
              <a:t> example can be created by three ways:</a:t>
            </a:r>
          </a:p>
          <a:p>
            <a:pPr lvl="1"/>
            <a:r>
              <a:rPr lang="en-IN" dirty="0"/>
              <a:t>By implementing </a:t>
            </a:r>
            <a:r>
              <a:rPr lang="en-IN" dirty="0" err="1"/>
              <a:t>Servlet</a:t>
            </a:r>
            <a:r>
              <a:rPr lang="en-IN" dirty="0"/>
              <a:t> interface,</a:t>
            </a:r>
          </a:p>
          <a:p>
            <a:pPr lvl="1"/>
            <a:r>
              <a:rPr lang="en-IN" dirty="0"/>
              <a:t>By inheriting </a:t>
            </a:r>
            <a:r>
              <a:rPr lang="en-IN" dirty="0" err="1"/>
              <a:t>GenericServlet</a:t>
            </a:r>
            <a:r>
              <a:rPr lang="en-IN" dirty="0"/>
              <a:t> class, (or)</a:t>
            </a:r>
          </a:p>
          <a:p>
            <a:pPr lvl="1"/>
            <a:r>
              <a:rPr lang="en-IN" dirty="0"/>
              <a:t>By inheriting </a:t>
            </a:r>
            <a:r>
              <a:rPr lang="en-IN" dirty="0" err="1"/>
              <a:t>HttpServlet</a:t>
            </a:r>
            <a:r>
              <a:rPr lang="en-IN" dirty="0"/>
              <a:t> class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directory structure</a:t>
            </a:r>
          </a:p>
          <a:p>
            <a:r>
              <a:rPr lang="en-IN" dirty="0"/>
              <a:t>Create a </a:t>
            </a:r>
            <a:r>
              <a:rPr lang="en-IN" dirty="0" err="1"/>
              <a:t>Servlet</a:t>
            </a:r>
            <a:endParaRPr lang="en-IN" dirty="0"/>
          </a:p>
          <a:p>
            <a:r>
              <a:rPr lang="en-IN" dirty="0"/>
              <a:t>Compile the </a:t>
            </a:r>
            <a:r>
              <a:rPr lang="en-IN" dirty="0" err="1"/>
              <a:t>Servlet</a:t>
            </a:r>
            <a:endParaRPr lang="en-IN" dirty="0"/>
          </a:p>
          <a:p>
            <a:r>
              <a:rPr lang="en-IN" dirty="0"/>
              <a:t>Create a deployment descriptor</a:t>
            </a:r>
          </a:p>
          <a:p>
            <a:r>
              <a:rPr lang="en-IN" dirty="0"/>
              <a:t>Start the server and deploy the project</a:t>
            </a:r>
          </a:p>
          <a:p>
            <a:r>
              <a:rPr lang="en-IN" dirty="0"/>
              <a:t>Access the </a:t>
            </a:r>
            <a:r>
              <a:rPr lang="en-IN" dirty="0" err="1"/>
              <a:t>servlet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Directory Structure</a:t>
            </a:r>
            <a:endParaRPr lang="en-IN" dirty="0"/>
          </a:p>
        </p:txBody>
      </p:sp>
      <p:pic>
        <p:nvPicPr>
          <p:cNvPr id="1026" name="Picture 2" descr="directory structure of servl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5000660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HelloServlet</a:t>
            </a:r>
            <a:r>
              <a:rPr lang="en-IN" dirty="0" smtClean="0"/>
              <a:t> – Java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javax.servlet.http</a:t>
            </a:r>
            <a:r>
              <a:rPr lang="en-IN" dirty="0"/>
              <a:t>.*;  </a:t>
            </a:r>
          </a:p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javax.servlet</a:t>
            </a:r>
            <a:r>
              <a:rPr lang="en-IN" dirty="0"/>
              <a:t>.*;  </a:t>
            </a:r>
          </a:p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HelloServlet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</a:t>
            </a:r>
            <a:r>
              <a:rPr lang="en-IN" dirty="0" err="1"/>
              <a:t>req,HttpServletResponse</a:t>
            </a:r>
            <a:r>
              <a:rPr lang="en-IN" dirty="0"/>
              <a:t> res)  </a:t>
            </a:r>
          </a:p>
          <a:p>
            <a:pPr>
              <a:buNone/>
            </a:pP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ServletException,IOException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{  </a:t>
            </a:r>
          </a:p>
          <a:p>
            <a:pPr>
              <a:buNone/>
            </a:pPr>
            <a:r>
              <a:rPr lang="en-IN" dirty="0" err="1"/>
              <a:t>res.setContentType</a:t>
            </a:r>
            <a:r>
              <a:rPr lang="en-IN" dirty="0"/>
              <a:t>("text/html");//setting the content type  </a:t>
            </a:r>
          </a:p>
          <a:p>
            <a:pPr>
              <a:buNone/>
            </a:pPr>
            <a:r>
              <a:rPr lang="en-IN" dirty="0" err="1"/>
              <a:t>PrintWriter</a:t>
            </a:r>
            <a:r>
              <a:rPr lang="en-IN" dirty="0"/>
              <a:t> </a:t>
            </a:r>
            <a:r>
              <a:rPr lang="en-IN" dirty="0" err="1"/>
              <a:t>pw</a:t>
            </a:r>
            <a:r>
              <a:rPr lang="en-IN" dirty="0"/>
              <a:t>=</a:t>
            </a:r>
            <a:r>
              <a:rPr lang="en-IN" dirty="0" err="1"/>
              <a:t>res.getWriter</a:t>
            </a:r>
            <a:r>
              <a:rPr lang="en-IN" dirty="0"/>
              <a:t>();//get the stream to write the data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//writing html in the stream  </a:t>
            </a:r>
          </a:p>
          <a:p>
            <a:pPr>
              <a:buNone/>
            </a:pPr>
            <a:r>
              <a:rPr lang="en-IN" dirty="0" err="1"/>
              <a:t>pw.println</a:t>
            </a:r>
            <a:r>
              <a:rPr lang="en-IN" dirty="0"/>
              <a:t>("&lt;html&gt;&lt;body&gt;");  </a:t>
            </a:r>
          </a:p>
          <a:p>
            <a:pPr>
              <a:buNone/>
            </a:pPr>
            <a:r>
              <a:rPr lang="en-IN" dirty="0" err="1"/>
              <a:t>pw.println</a:t>
            </a:r>
            <a:r>
              <a:rPr lang="en-IN" dirty="0"/>
              <a:t>("Welcome to </a:t>
            </a:r>
            <a:r>
              <a:rPr lang="en-IN" dirty="0" err="1"/>
              <a:t>servlet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 err="1"/>
              <a:t>pw.println</a:t>
            </a:r>
            <a:r>
              <a:rPr lang="en-IN" dirty="0"/>
              <a:t>("&lt;/body&gt;&lt;/html&gt;");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 err="1"/>
              <a:t>pw.close</a:t>
            </a:r>
            <a:r>
              <a:rPr lang="en-IN" dirty="0"/>
              <a:t>();//closing the stream  </a:t>
            </a:r>
          </a:p>
          <a:p>
            <a:pPr>
              <a:buNone/>
            </a:pPr>
            <a:r>
              <a:rPr lang="en-IN" dirty="0"/>
              <a:t>}}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 the </a:t>
            </a:r>
            <a:r>
              <a:rPr lang="en-IN" dirty="0" err="1" smtClean="0"/>
              <a:t>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compiling the </a:t>
            </a:r>
            <a:r>
              <a:rPr lang="en-IN" dirty="0" err="1"/>
              <a:t>Servlet</a:t>
            </a:r>
            <a:r>
              <a:rPr lang="en-IN" dirty="0"/>
              <a:t>, jar file is required to be loaded. </a:t>
            </a:r>
            <a:endParaRPr lang="en-IN" dirty="0" smtClean="0"/>
          </a:p>
          <a:p>
            <a:pPr lvl="1"/>
            <a:r>
              <a:rPr lang="en-IN" dirty="0" smtClean="0"/>
              <a:t>servlet-api.jar for Apache Tomcat </a:t>
            </a:r>
          </a:p>
          <a:p>
            <a:r>
              <a:rPr lang="en-IN" dirty="0" smtClean="0"/>
              <a:t>Two ways to load the file</a:t>
            </a:r>
          </a:p>
          <a:p>
            <a:r>
              <a:rPr lang="en-IN" dirty="0"/>
              <a:t>set </a:t>
            </a:r>
            <a:r>
              <a:rPr lang="en-IN" dirty="0" err="1"/>
              <a:t>classpath</a:t>
            </a:r>
            <a:endParaRPr lang="en-IN" dirty="0"/>
          </a:p>
          <a:p>
            <a:r>
              <a:rPr lang="en-IN" dirty="0"/>
              <a:t>paste the jar file in JRE/lib/ext folder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to set class path?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Go </a:t>
            </a:r>
            <a:r>
              <a:rPr lang="en-US" dirty="0"/>
              <a:t>to tomcat home directory and browse to …/lib/</a:t>
            </a:r>
            <a:endParaRPr lang="en-IN" dirty="0"/>
          </a:p>
          <a:p>
            <a:pPr lvl="0"/>
            <a:r>
              <a:rPr lang="en-US" dirty="0"/>
              <a:t>Copy the path</a:t>
            </a:r>
            <a:endParaRPr lang="en-IN" dirty="0"/>
          </a:p>
          <a:p>
            <a:pPr lvl="0"/>
            <a:r>
              <a:rPr lang="en-US" dirty="0"/>
              <a:t>Go to environment variables and under system variables create a new entry with</a:t>
            </a:r>
            <a:endParaRPr lang="en-IN" dirty="0"/>
          </a:p>
          <a:p>
            <a:r>
              <a:rPr lang="en-US" dirty="0"/>
              <a:t>Variable name = CLASSPATH</a:t>
            </a:r>
            <a:endParaRPr lang="en-IN" dirty="0"/>
          </a:p>
          <a:p>
            <a:r>
              <a:rPr lang="en-US" dirty="0"/>
              <a:t>Variable value = &lt;the </a:t>
            </a:r>
            <a:r>
              <a:rPr lang="en-US" dirty="0" err="1"/>
              <a:t>url</a:t>
            </a:r>
            <a:r>
              <a:rPr lang="en-US" dirty="0"/>
              <a:t> you have just copied&gt;</a:t>
            </a:r>
            <a:endParaRPr lang="en-IN" dirty="0"/>
          </a:p>
          <a:p>
            <a:pPr lvl="0"/>
            <a:r>
              <a:rPr lang="en-US" dirty="0"/>
              <a:t>Save and exit.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Deployment Descriptor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deployment </a:t>
            </a:r>
            <a:r>
              <a:rPr lang="en-IN" b="1" dirty="0"/>
              <a:t>descriptor</a:t>
            </a:r>
            <a:r>
              <a:rPr lang="en-IN" dirty="0"/>
              <a:t> is an xml file, from which Web Container gets the information about the </a:t>
            </a:r>
            <a:r>
              <a:rPr lang="en-IN" dirty="0" err="1"/>
              <a:t>servet</a:t>
            </a:r>
            <a:r>
              <a:rPr lang="en-IN" dirty="0"/>
              <a:t> to be invoked.</a:t>
            </a:r>
          </a:p>
          <a:p>
            <a:pPr>
              <a:buNone/>
            </a:pPr>
            <a:r>
              <a:rPr lang="en-IN" dirty="0" smtClean="0"/>
              <a:t>web </a:t>
            </a:r>
            <a:r>
              <a:rPr lang="en-IN" dirty="0"/>
              <a:t>container uses the Parser to get the information from the web.xml file. There are many xml parsers such as SAX, DOM and Pull.</a:t>
            </a:r>
          </a:p>
          <a:p>
            <a:pPr>
              <a:buNone/>
            </a:pPr>
            <a:r>
              <a:rPr lang="en-IN" dirty="0"/>
              <a:t>There are many elements in the web.xml file. Here is given some necessary elements to run the simple </a:t>
            </a:r>
            <a:r>
              <a:rPr lang="en-IN" dirty="0" err="1"/>
              <a:t>servlet</a:t>
            </a:r>
            <a:r>
              <a:rPr lang="en-IN" dirty="0"/>
              <a:t> program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&lt;welcome-file-list&gt; </a:t>
            </a:r>
          </a:p>
          <a:p>
            <a:pPr>
              <a:buNone/>
            </a:pPr>
            <a:r>
              <a:rPr lang="en-IN" dirty="0" smtClean="0"/>
              <a:t>&lt;welcome-file&gt;form.html&lt;/welcome-file&gt;</a:t>
            </a:r>
          </a:p>
          <a:p>
            <a:pPr>
              <a:buNone/>
            </a:pPr>
            <a:r>
              <a:rPr lang="en-IN" dirty="0" smtClean="0"/>
              <a:t> &lt;/welcome-file-list&gt;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/>
              <a:t>web-app&gt;</a:t>
            </a:r>
            <a:r>
              <a:rPr lang="en-IN" dirty="0"/>
              <a:t>  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 smtClean="0"/>
              <a:t>  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dirty="0" err="1" smtClean="0"/>
              <a:t>Myservlet</a:t>
            </a:r>
            <a:r>
              <a:rPr lang="en-IN" b="1" dirty="0" smtClean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 smtClean="0"/>
              <a:t>  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dirty="0" err="1" smtClean="0"/>
              <a:t>HelloServlet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  <a:r>
              <a:rPr lang="en-IN" dirty="0"/>
              <a:t>    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 smtClean="0"/>
              <a:t>   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dirty="0" err="1" smtClean="0"/>
              <a:t>Myservlet</a:t>
            </a:r>
            <a:r>
              <a:rPr lang="en-IN" b="1" dirty="0" smtClean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 smtClean="0"/>
              <a:t>   &lt;</a:t>
            </a:r>
            <a:r>
              <a:rPr lang="en-IN" b="1" dirty="0" err="1"/>
              <a:t>url</a:t>
            </a:r>
            <a:r>
              <a:rPr lang="en-IN" b="1" dirty="0"/>
              <a:t>-pattern</a:t>
            </a:r>
            <a:r>
              <a:rPr lang="en-IN" b="1" dirty="0" smtClean="0"/>
              <a:t>&gt;</a:t>
            </a:r>
            <a:r>
              <a:rPr lang="en-IN" dirty="0" smtClean="0"/>
              <a:t>/hello</a:t>
            </a:r>
            <a:r>
              <a:rPr lang="en-IN" b="1" dirty="0" smtClean="0"/>
              <a:t>&lt;/</a:t>
            </a:r>
            <a:r>
              <a:rPr lang="en-IN" b="1" dirty="0" err="1"/>
              <a:t>url</a:t>
            </a:r>
            <a:r>
              <a:rPr lang="en-IN" b="1" dirty="0"/>
              <a:t>-pattern&gt;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  <a:r>
              <a:rPr lang="en-IN" dirty="0"/>
              <a:t>    </a:t>
            </a:r>
          </a:p>
          <a:p>
            <a:pPr>
              <a:buNone/>
            </a:pPr>
            <a:r>
              <a:rPr lang="en-IN" b="1" dirty="0"/>
              <a:t>&lt;/web-app&gt;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Index.html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 &lt;head&gt;</a:t>
            </a:r>
          </a:p>
          <a:p>
            <a:pPr>
              <a:buNone/>
            </a:pPr>
            <a:r>
              <a:rPr lang="en-IN" dirty="0" smtClean="0"/>
              <a:t>&lt;title&gt;Greetings Form&lt;/title&gt;</a:t>
            </a:r>
          </a:p>
          <a:p>
            <a:pPr>
              <a:buNone/>
            </a:pPr>
            <a:r>
              <a:rPr lang="en-IN" dirty="0" smtClean="0"/>
              <a:t>&lt;/head&gt; 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 &lt;form method="get" action="hello"&gt; </a:t>
            </a:r>
          </a:p>
          <a:p>
            <a:pPr>
              <a:buNone/>
            </a:pPr>
            <a:r>
              <a:rPr lang="en-IN" dirty="0" smtClean="0"/>
              <a:t> &lt;input type="submit" value="Introduce Yourself"&gt;</a:t>
            </a:r>
          </a:p>
          <a:p>
            <a:pPr>
              <a:buNone/>
            </a:pPr>
            <a:r>
              <a:rPr lang="en-IN" dirty="0" smtClean="0"/>
              <a:t> &lt;/form&gt; 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 &lt;/html&gt;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deploy and run the </a:t>
            </a:r>
            <a:r>
              <a:rPr lang="en-IN" dirty="0" err="1" smtClean="0"/>
              <a:t>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name is </a:t>
            </a:r>
            <a:r>
              <a:rPr lang="en-IN" dirty="0" err="1" smtClean="0"/>
              <a:t>firstservlet</a:t>
            </a:r>
            <a:endParaRPr lang="en-IN" dirty="0" smtClean="0"/>
          </a:p>
          <a:p>
            <a:r>
              <a:rPr lang="en-IN" dirty="0" smtClean="0"/>
              <a:t>In web.xml</a:t>
            </a:r>
          </a:p>
          <a:p>
            <a:pPr lvl="1"/>
            <a:r>
              <a:rPr lang="en-IN" dirty="0" err="1" smtClean="0"/>
              <a:t>url</a:t>
            </a:r>
            <a:r>
              <a:rPr lang="en-IN" dirty="0" smtClean="0"/>
              <a:t> pattern is \hello</a:t>
            </a:r>
          </a:p>
          <a:p>
            <a:pPr lvl="1"/>
            <a:r>
              <a:rPr lang="en-IN" dirty="0" smtClean="0"/>
              <a:t>Welcome file list – first.html</a:t>
            </a:r>
          </a:p>
          <a:p>
            <a:r>
              <a:rPr lang="en-IN" dirty="0" smtClean="0"/>
              <a:t>In .html </a:t>
            </a:r>
          </a:p>
          <a:p>
            <a:pPr lvl="1"/>
            <a:r>
              <a:rPr lang="en-IN" dirty="0" smtClean="0"/>
              <a:t>Action attribute - hello</a:t>
            </a:r>
          </a:p>
          <a:p>
            <a:r>
              <a:rPr lang="en-IN" dirty="0" smtClean="0"/>
              <a:t>To run </a:t>
            </a:r>
            <a:r>
              <a:rPr lang="en-IN" dirty="0" err="1" smtClean="0"/>
              <a:t>webapp</a:t>
            </a:r>
            <a:endParaRPr lang="en-IN" dirty="0" smtClean="0"/>
          </a:p>
          <a:p>
            <a:pPr lvl="1"/>
            <a:r>
              <a:rPr lang="en-IN" dirty="0" smtClean="0"/>
              <a:t>http://localhost:8080\firstservlet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Starting and Stopping the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C:\apache-tomcat-5.5.29\bin\startup.bat</a:t>
            </a:r>
          </a:p>
          <a:p>
            <a:r>
              <a:rPr lang="en-IN" dirty="0" smtClean="0"/>
              <a:t>C:\apache-tomcat-5.5.29\bin\shutdown.bat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Hypertext Transport Protocol (HTTP)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/>
              <a:t> is based on the </a:t>
            </a:r>
            <a:r>
              <a:rPr lang="en-US">
                <a:solidFill>
                  <a:schemeClr val="hlink"/>
                </a:solidFill>
              </a:rPr>
              <a:t>request-response</a:t>
            </a:r>
            <a:r>
              <a:rPr lang="en-US"/>
              <a:t> communication model:</a:t>
            </a:r>
          </a:p>
          <a:p>
            <a:pPr lvl="1"/>
            <a:r>
              <a:rPr lang="en-US"/>
              <a:t>Client sends a request</a:t>
            </a:r>
          </a:p>
          <a:p>
            <a:pPr lvl="1"/>
            <a:r>
              <a:rPr lang="en-US"/>
              <a:t>Server sends a response</a:t>
            </a:r>
          </a:p>
          <a:p>
            <a:r>
              <a:rPr lang="en-US"/>
              <a:t>HTTP is a </a:t>
            </a:r>
            <a:r>
              <a:rPr lang="en-US">
                <a:solidFill>
                  <a:schemeClr val="hlink"/>
                </a:solidFill>
              </a:rPr>
              <a:t>stateless</a:t>
            </a:r>
            <a:r>
              <a:rPr lang="en-US"/>
              <a:t> protocol: </a:t>
            </a:r>
          </a:p>
          <a:p>
            <a:pPr lvl="1"/>
            <a:r>
              <a:rPr lang="en-US"/>
              <a:t>The protocol does not require the server to remember anything about the client between requests.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Normally implemented over a TCP connection (80 is standard port number for HTTP)</a:t>
            </a:r>
          </a:p>
          <a:p>
            <a:pPr>
              <a:lnSpc>
                <a:spcPct val="90000"/>
              </a:lnSpc>
            </a:pPr>
            <a:r>
              <a:rPr lang="en-US" sz="2800"/>
              <a:t>Typical browser-server interaction: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User enters Web address in browser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Browser uses DNS to locate IP address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Browser opens TCP connection to 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Browser sends HTTP request over connection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Server sends HTTP response to browser over connection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Browser displays body of response in the </a:t>
            </a:r>
            <a:r>
              <a:rPr lang="en-US" sz="2400">
                <a:solidFill>
                  <a:schemeClr val="hlink"/>
                </a:solidFill>
              </a:rPr>
              <a:t>client area</a:t>
            </a:r>
            <a:r>
              <a:rPr lang="en-US" sz="2400"/>
              <a:t> of the browser window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of the request:</a:t>
            </a:r>
          </a:p>
          <a:p>
            <a:pPr lvl="1"/>
            <a:r>
              <a:rPr lang="en-US"/>
              <a:t>start line</a:t>
            </a:r>
          </a:p>
          <a:p>
            <a:pPr lvl="1"/>
            <a:r>
              <a:rPr lang="en-US"/>
              <a:t>header field(s)</a:t>
            </a:r>
          </a:p>
          <a:p>
            <a:pPr lvl="1"/>
            <a:r>
              <a:rPr lang="en-US"/>
              <a:t>blank line</a:t>
            </a:r>
          </a:p>
          <a:p>
            <a:pPr lvl="1"/>
            <a:r>
              <a:rPr lang="en-US"/>
              <a:t>optional body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line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Lucida Sans Typewriter" pitchFamily="49" charset="0"/>
              </a:rPr>
              <a:t>GET / HTTP/1.1</a:t>
            </a:r>
          </a:p>
          <a:p>
            <a:r>
              <a:rPr lang="en-US"/>
              <a:t>Three space-separated parts:</a:t>
            </a:r>
          </a:p>
          <a:p>
            <a:pPr lvl="1"/>
            <a:r>
              <a:rPr lang="en-US"/>
              <a:t>HTTP request method</a:t>
            </a:r>
          </a:p>
          <a:p>
            <a:pPr lvl="1"/>
            <a:r>
              <a:rPr lang="en-US"/>
              <a:t>Request-URI</a:t>
            </a:r>
          </a:p>
          <a:p>
            <a:pPr lvl="1"/>
            <a:r>
              <a:rPr lang="en-US"/>
              <a:t>HTTP 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Common header fields: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Host</a:t>
            </a:r>
            <a:r>
              <a:rPr lang="en-US" sz="2400"/>
              <a:t>: host name from URL (required)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User-Agent</a:t>
            </a:r>
            <a:r>
              <a:rPr lang="en-US" sz="2400"/>
              <a:t>: type of browser sending request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Accept</a:t>
            </a:r>
            <a:r>
              <a:rPr lang="en-US" sz="2400"/>
              <a:t>: MIME types of acceptable documents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Connection</a:t>
            </a:r>
            <a:r>
              <a:rPr lang="en-US" sz="2400"/>
              <a:t>: value </a:t>
            </a:r>
            <a:r>
              <a:rPr lang="en-US" sz="2400">
                <a:latin typeface="Lucida Sans Typewriter" pitchFamily="49" charset="0"/>
              </a:rPr>
              <a:t>close</a:t>
            </a:r>
            <a:r>
              <a:rPr lang="en-US" sz="2400"/>
              <a:t> tells server to close connection after single request/response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Content-Type</a:t>
            </a:r>
            <a:r>
              <a:rPr lang="en-US" sz="2400"/>
              <a:t>: MIME type of (POST) body, normally application/x-www-form-urlencoded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Content-Length</a:t>
            </a:r>
            <a:r>
              <a:rPr lang="en-US" sz="2400"/>
              <a:t>: bytes in body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Referer</a:t>
            </a:r>
            <a:r>
              <a:rPr lang="en-US" sz="2400"/>
              <a:t>: URL of document containing link that supplied URI for this HTTP request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of the response:</a:t>
            </a:r>
          </a:p>
          <a:p>
            <a:pPr lvl="1"/>
            <a:r>
              <a:rPr lang="en-US"/>
              <a:t>status line</a:t>
            </a:r>
          </a:p>
          <a:p>
            <a:pPr lvl="1"/>
            <a:r>
              <a:rPr lang="en-US"/>
              <a:t>header field(s)</a:t>
            </a:r>
          </a:p>
          <a:p>
            <a:pPr lvl="1"/>
            <a:r>
              <a:rPr lang="en-US"/>
              <a:t>blank line</a:t>
            </a:r>
          </a:p>
          <a:p>
            <a:pPr lvl="1"/>
            <a:r>
              <a:rPr lang="en-US"/>
              <a:t>optional body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Status code</a:t>
            </a:r>
          </a:p>
          <a:p>
            <a:pPr lvl="1"/>
            <a:r>
              <a:rPr lang="en-US"/>
              <a:t>Three-digit number</a:t>
            </a:r>
          </a:p>
          <a:p>
            <a:pPr lvl="1"/>
            <a:r>
              <a:rPr lang="en-US"/>
              <a:t>First digit is class of the status code:</a:t>
            </a:r>
          </a:p>
          <a:p>
            <a:pPr lvl="2"/>
            <a:r>
              <a:rPr lang="en-US"/>
              <a:t>1=Informational</a:t>
            </a:r>
          </a:p>
          <a:p>
            <a:pPr lvl="2"/>
            <a:r>
              <a:rPr lang="en-US"/>
              <a:t>2=Success</a:t>
            </a:r>
          </a:p>
          <a:p>
            <a:pPr lvl="2"/>
            <a:r>
              <a:rPr lang="en-US"/>
              <a:t>3=Redirection (alternate URL is supplied)</a:t>
            </a:r>
          </a:p>
          <a:p>
            <a:pPr lvl="2"/>
            <a:r>
              <a:rPr lang="en-US"/>
              <a:t>4=Client Error</a:t>
            </a:r>
          </a:p>
          <a:p>
            <a:pPr lvl="2"/>
            <a:r>
              <a:rPr lang="en-US"/>
              <a:t>5=Server Error</a:t>
            </a:r>
          </a:p>
          <a:p>
            <a:pPr lvl="1"/>
            <a:r>
              <a:rPr lang="en-US"/>
              <a:t>Other two digits provide additional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Common header fields: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Connection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</a:rPr>
              <a:t>Content-Type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</a:rPr>
              <a:t>Content-Length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Date</a:t>
            </a:r>
            <a:r>
              <a:rPr lang="en-US" sz="2400"/>
              <a:t>: date and time at which response was generated (required)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Location</a:t>
            </a:r>
            <a:r>
              <a:rPr lang="en-US" sz="2400"/>
              <a:t>: alternate URI if status is redirection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Last-Modified</a:t>
            </a:r>
            <a:r>
              <a:rPr lang="en-US" sz="2400"/>
              <a:t>: date and time the requested resource was last modified on the server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Expires</a:t>
            </a:r>
            <a:r>
              <a:rPr lang="en-US" sz="2400"/>
              <a:t>: date and time after which the client’s copy of the resource will be out-of-date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ETag</a:t>
            </a:r>
            <a:r>
              <a:rPr lang="en-US" sz="2400"/>
              <a:t>: a unique identifier for this version of the requested resource (changes if resource changes)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580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Servlets</vt:lpstr>
      <vt:lpstr>Hypertext Transport Protocol (HTTP)</vt:lpstr>
      <vt:lpstr>HTTP</vt:lpstr>
      <vt:lpstr>HTTP Request</vt:lpstr>
      <vt:lpstr>HTTP Request</vt:lpstr>
      <vt:lpstr>HTTP Request</vt:lpstr>
      <vt:lpstr>HTTP Response</vt:lpstr>
      <vt:lpstr>HTTP Response</vt:lpstr>
      <vt:lpstr>HTTP Response</vt:lpstr>
      <vt:lpstr>Creating a sample servlet </vt:lpstr>
      <vt:lpstr>Steps</vt:lpstr>
      <vt:lpstr>Directory Structure</vt:lpstr>
      <vt:lpstr>HelloServlet – Java program</vt:lpstr>
      <vt:lpstr>Compile the Servlet</vt:lpstr>
      <vt:lpstr> How to set class path? </vt:lpstr>
      <vt:lpstr>Deployment Descriptor</vt:lpstr>
      <vt:lpstr>Index.html</vt:lpstr>
      <vt:lpstr>To deploy and run the servlet</vt:lpstr>
      <vt:lpstr>Starting and Stopping the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Servlets</dc:title>
  <dc:creator>staff</dc:creator>
  <cp:lastModifiedBy>staff</cp:lastModifiedBy>
  <cp:revision>5</cp:revision>
  <dcterms:created xsi:type="dcterms:W3CDTF">2016-08-16T09:23:35Z</dcterms:created>
  <dcterms:modified xsi:type="dcterms:W3CDTF">2016-08-16T11:26:22Z</dcterms:modified>
</cp:coreProperties>
</file>