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DCC2-16DE-447C-A1F3-22F9473C30B0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25AC-EA31-4E08-B6D5-ECC50463D7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12/soap-encoding" TargetMode="External"/><Relationship Id="rId2" Type="http://schemas.openxmlformats.org/officeDocument/2006/relationships/hyperlink" Target="http://www.w3.org/2001/12/soap-envelop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Object Access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SOAP Header element can be explained as:</a:t>
            </a:r>
          </a:p>
          <a:p>
            <a:r>
              <a:rPr lang="en-US" dirty="0" smtClean="0"/>
              <a:t>Header elements are optional part of SOAP messages.</a:t>
            </a:r>
          </a:p>
          <a:p>
            <a:r>
              <a:rPr lang="en-US" dirty="0" smtClean="0"/>
              <a:t>Header elements can occur multiple times.</a:t>
            </a:r>
          </a:p>
          <a:p>
            <a:r>
              <a:rPr lang="en-US" dirty="0" smtClean="0"/>
              <a:t>Headers are intended to add new features and functionality</a:t>
            </a:r>
          </a:p>
          <a:p>
            <a:r>
              <a:rPr lang="en-US" dirty="0" smtClean="0"/>
              <a:t>The SOAP header contains header entries defined in a namespace.</a:t>
            </a:r>
          </a:p>
          <a:p>
            <a:r>
              <a:rPr lang="en-US" dirty="0" smtClean="0"/>
              <a:t>The header is encoded as the first immediate child element of the SOAP envelope.</a:t>
            </a:r>
          </a:p>
          <a:p>
            <a:r>
              <a:rPr lang="en-US" dirty="0" smtClean="0"/>
              <a:t>When more than one header is defined, all immediate child elements of the SOAP header are interpreted as SOAP header blocks.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optional Header element offers a flexible framework for specifying additional application-level requirements. </a:t>
            </a:r>
          </a:p>
          <a:p>
            <a:r>
              <a:rPr lang="en-US" dirty="0" smtClean="0"/>
              <a:t>For example, the Header element can be used to specify a digital signature for password-protected services; </a:t>
            </a:r>
          </a:p>
          <a:p>
            <a:r>
              <a:rPr lang="en-US" dirty="0" smtClean="0"/>
              <a:t>it can be used to specify an account number for pay-per-use SOAP services.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3" y="428625"/>
            <a:ext cx="7926387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MustUnderstand</a:t>
            </a:r>
            <a:r>
              <a:rPr lang="en-US" b="1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Indicates whether a Header element is optional or mandatory. </a:t>
            </a:r>
          </a:p>
          <a:p>
            <a:r>
              <a:rPr lang="en-US" dirty="0" smtClean="0"/>
              <a:t>If set to true </a:t>
            </a:r>
            <a:r>
              <a:rPr lang="en-US" dirty="0" err="1" smtClean="0"/>
              <a:t>ie</a:t>
            </a:r>
            <a:r>
              <a:rPr lang="en-US" dirty="0" smtClean="0"/>
              <a:t>. 1 the recipient must understand and process the Header attribute according to its defined semantics, or return a fault.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soap:Envelope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xmlns:soap</a:t>
            </a:r>
            <a:r>
              <a:rPr lang="en-US" dirty="0" smtClean="0"/>
              <a:t>="http://www.w3.org/2001/12/soap-envelope"</a:t>
            </a:r>
            <a:br>
              <a:rPr lang="en-US" dirty="0" smtClean="0"/>
            </a:br>
            <a:r>
              <a:rPr lang="en-US" dirty="0" err="1" smtClean="0"/>
              <a:t>soap:encodingStyle</a:t>
            </a:r>
            <a:r>
              <a:rPr lang="en-US" dirty="0" smtClean="0"/>
              <a:t>="http://www.w3.org/2001/12/soap-encoding"&gt;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soap:Header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&lt;m:Trans </a:t>
            </a:r>
            <a:r>
              <a:rPr lang="en-US" dirty="0" err="1" smtClean="0"/>
              <a:t>xmlns:m</a:t>
            </a:r>
            <a:r>
              <a:rPr lang="en-US" dirty="0" smtClean="0"/>
              <a:t>="http://www.w3schools.com/transaction/"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soap:mustUnderstand</a:t>
            </a:r>
            <a:r>
              <a:rPr lang="en-US" dirty="0" smtClean="0"/>
              <a:t>="1"&gt;234</a:t>
            </a:r>
            <a:br>
              <a:rPr lang="en-US" dirty="0" smtClean="0"/>
            </a:br>
            <a:r>
              <a:rPr lang="en-US" dirty="0" smtClean="0"/>
              <a:t>  &lt;/m:Trans&gt;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soap:Header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soap:Envelope</a:t>
            </a:r>
            <a:r>
              <a:rPr lang="en-US" dirty="0" smtClean="0"/>
              <a:t>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actor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SOAP message may travel from a sender to a receiver by passing different endpoints along the message path. </a:t>
            </a:r>
          </a:p>
          <a:p>
            <a:r>
              <a:rPr lang="en-US" dirty="0" smtClean="0"/>
              <a:t>However, not all parts of a SOAP message may be intended for the ultimate endpoint, instead, it may be intended for one or more of the endpoints on the message path.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soap:Envelope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xmlns:soap</a:t>
            </a:r>
            <a:r>
              <a:rPr lang="en-US" dirty="0" smtClean="0"/>
              <a:t>="http://www.w3.org/2001/12/soap-envelope"</a:t>
            </a:r>
            <a:br>
              <a:rPr lang="en-US" dirty="0" smtClean="0"/>
            </a:br>
            <a:r>
              <a:rPr lang="en-US" dirty="0" err="1" smtClean="0"/>
              <a:t>soap:encodingStyle</a:t>
            </a:r>
            <a:r>
              <a:rPr lang="en-US" dirty="0" smtClean="0"/>
              <a:t>="http://www.w3.org/2001/12/soap-encoding"&gt;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soap:Header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&lt;m:Trans </a:t>
            </a:r>
            <a:r>
              <a:rPr lang="en-US" dirty="0" err="1" smtClean="0"/>
              <a:t>xmlns:m</a:t>
            </a:r>
            <a:r>
              <a:rPr lang="en-US" dirty="0" smtClean="0"/>
              <a:t>="http://www.w3schools.com/transaction/"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soap:actor</a:t>
            </a:r>
            <a:r>
              <a:rPr lang="en-US" dirty="0" smtClean="0"/>
              <a:t>="http://www.w3schools.com/appml/"&gt;234</a:t>
            </a:r>
            <a:br>
              <a:rPr lang="en-US" dirty="0" smtClean="0"/>
            </a:br>
            <a:r>
              <a:rPr lang="en-US" dirty="0" smtClean="0"/>
              <a:t>  &lt;/m:Trans&gt;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soap:Header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soap:Envelope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SOAP Request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Request for the price of apples.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Note that the m:GetPrice and the Item elements above are application-specific elements.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They are not a part of the SOAP namespace.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soap:Envelope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xmlns:soap</a:t>
            </a:r>
            <a:r>
              <a:rPr lang="en-US" dirty="0" smtClean="0"/>
              <a:t>="http://www.w3.org/2001/12/soap-envelope"</a:t>
            </a:r>
            <a:br>
              <a:rPr lang="en-US" dirty="0" smtClean="0"/>
            </a:br>
            <a:r>
              <a:rPr lang="en-US" dirty="0" err="1" smtClean="0"/>
              <a:t>soap:encodingStyle</a:t>
            </a:r>
            <a:r>
              <a:rPr lang="en-US" dirty="0" smtClean="0"/>
              <a:t>="http://www.w3.org/2001/12/soap-encoding"&gt;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&lt;m:GetPrice </a:t>
            </a:r>
            <a:r>
              <a:rPr lang="en-US" dirty="0" err="1" smtClean="0"/>
              <a:t>xmlns:m</a:t>
            </a:r>
            <a:r>
              <a:rPr lang="en-US" dirty="0" smtClean="0"/>
              <a:t>="http://www.w3schools.com/prices"&gt;</a:t>
            </a:r>
            <a:br>
              <a:rPr lang="en-US" dirty="0" smtClean="0"/>
            </a:br>
            <a:r>
              <a:rPr lang="en-US" dirty="0" smtClean="0"/>
              <a:t>    &lt;m:Item&gt;Apples&lt;/m:Item&gt;</a:t>
            </a:r>
            <a:br>
              <a:rPr lang="en-US" dirty="0" smtClean="0"/>
            </a:br>
            <a:r>
              <a:rPr lang="en-US" dirty="0" smtClean="0"/>
              <a:t>  &lt;/m:GetPrice&gt;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soap:Envelope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Response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soap:Envelope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xmlns:soap</a:t>
            </a:r>
            <a:r>
              <a:rPr lang="en-US" dirty="0" smtClean="0"/>
              <a:t>="http://www.w3.org/2001/12/soap-envelope"</a:t>
            </a:r>
            <a:br>
              <a:rPr lang="en-US" dirty="0" smtClean="0"/>
            </a:br>
            <a:r>
              <a:rPr lang="en-US" dirty="0" err="1" smtClean="0"/>
              <a:t>soap:encodingStyle</a:t>
            </a:r>
            <a:r>
              <a:rPr lang="en-US" dirty="0" smtClean="0"/>
              <a:t>="http://www.w3.org/2001/12/soap-encoding"&gt;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&lt;m:GetPriceResponse </a:t>
            </a:r>
            <a:r>
              <a:rPr lang="en-US" dirty="0" err="1" smtClean="0"/>
              <a:t>xmlns:m</a:t>
            </a:r>
            <a:r>
              <a:rPr lang="en-US" dirty="0" smtClean="0"/>
              <a:t>="http://www.w3schools.com/prices"&gt;</a:t>
            </a:r>
            <a:br>
              <a:rPr lang="en-US" dirty="0" smtClean="0"/>
            </a:br>
            <a:r>
              <a:rPr lang="en-US" dirty="0" smtClean="0"/>
              <a:t>    &lt;m:Price&gt;1.90&lt;/m:Price&gt;</a:t>
            </a:r>
            <a:br>
              <a:rPr lang="en-US" dirty="0" smtClean="0"/>
            </a:br>
            <a:r>
              <a:rPr lang="en-US" dirty="0" smtClean="0"/>
              <a:t>  &lt;/m:GetPriceResponse&gt;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soap:Envelope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optional SOAP Fault element is used to indicate error messages.</a:t>
            </a:r>
          </a:p>
          <a:p>
            <a:r>
              <a:rPr lang="en-US" dirty="0" smtClean="0"/>
              <a:t>If a Fault element is present, it must appear as a child element of the Body element.</a:t>
            </a:r>
          </a:p>
          <a:p>
            <a:r>
              <a:rPr lang="en-US" dirty="0" smtClean="0"/>
              <a:t>A Fault element can only appear once in a SOAP message.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SOAP?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SOAP is a simple XML-based protocol to let applications exchange information over HTTP.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tands for Simple Object Access Protocol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communication protocol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communication between applications</a:t>
            </a:r>
          </a:p>
          <a:p>
            <a:pPr lvl="1"/>
            <a:r>
              <a:rPr lang="en-US" dirty="0" smtClean="0"/>
              <a:t>A format for sending messages</a:t>
            </a:r>
          </a:p>
          <a:p>
            <a:pPr lvl="1"/>
            <a:r>
              <a:rPr lang="en-US" dirty="0" smtClean="0"/>
              <a:t>Communicates via Internet</a:t>
            </a:r>
          </a:p>
          <a:p>
            <a:pPr lvl="1"/>
            <a:r>
              <a:rPr lang="en-US" dirty="0" smtClean="0"/>
              <a:t>Platform independent</a:t>
            </a:r>
          </a:p>
          <a:p>
            <a:pPr lvl="1"/>
            <a:r>
              <a:rPr lang="en-US" dirty="0" smtClean="0"/>
              <a:t>Language independent</a:t>
            </a:r>
          </a:p>
          <a:p>
            <a:pPr lvl="1"/>
            <a:r>
              <a:rPr lang="en-US" dirty="0" smtClean="0"/>
              <a:t>Based on XML</a:t>
            </a:r>
          </a:p>
          <a:p>
            <a:pPr lvl="1"/>
            <a:r>
              <a:rPr lang="en-US" dirty="0" smtClean="0"/>
              <a:t>Simple and extensible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you to get around firewalls</a:t>
            </a:r>
          </a:p>
          <a:p>
            <a:pPr lvl="1"/>
            <a:r>
              <a:rPr lang="en-US" dirty="0" smtClean="0"/>
              <a:t>A W3C recommendation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Fault Sub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752600"/>
          <a:ext cx="6595458" cy="377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373"/>
                <a:gridCol w="4758085"/>
              </a:tblGrid>
              <a:tr h="4724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Sub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/>
                </a:tc>
              </a:tr>
              <a:tr h="472408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faultcode</a:t>
                      </a:r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code for identifying the fault</a:t>
                      </a:r>
                    </a:p>
                  </a:txBody>
                  <a:tcPr anchor="ctr"/>
                </a:tc>
              </a:tr>
              <a:tr h="472408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faultstring</a:t>
                      </a:r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human readable explanation of the fault</a:t>
                      </a:r>
                    </a:p>
                  </a:txBody>
                  <a:tcPr anchor="ctr"/>
                </a:tc>
              </a:tr>
              <a:tr h="815389">
                <a:tc>
                  <a:txBody>
                    <a:bodyPr/>
                    <a:lstStyle/>
                    <a:p>
                      <a:r>
                        <a:rPr lang="en-US" sz="2400"/>
                        <a:t>&lt;faultactor&gt;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Information about who caused the fault to happen</a:t>
                      </a:r>
                    </a:p>
                  </a:txBody>
                  <a:tcPr anchor="ctr"/>
                </a:tc>
              </a:tr>
              <a:tr h="815389">
                <a:tc>
                  <a:txBody>
                    <a:bodyPr/>
                    <a:lstStyle/>
                    <a:p>
                      <a:r>
                        <a:rPr lang="en-US" sz="2400"/>
                        <a:t>&lt;detail&gt;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Holds application specific error information related to the Body element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SOAP Fault Codes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1" y="1397000"/>
          <a:ext cx="807719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668"/>
                <a:gridCol w="47685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VersionMismatch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Found an invalid namespace for the SOAP Envelope element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MustUnderstand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An immediate child element of the Header element, with the </a:t>
                      </a:r>
                      <a:r>
                        <a:rPr lang="en-US" sz="2400" dirty="0" err="1"/>
                        <a:t>mustUnderstand</a:t>
                      </a:r>
                      <a:r>
                        <a:rPr lang="en-US" sz="2400" dirty="0"/>
                        <a:t> attribute set to "1", was not understood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message was incorrectly formed or contained incorrect information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There was a problem with the server so the message could not proceed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 Request &amp;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POST /item HTTP/1.1</a:t>
            </a:r>
            <a:br>
              <a:rPr lang="en-US" dirty="0" smtClean="0"/>
            </a:br>
            <a:r>
              <a:rPr lang="en-US" dirty="0" smtClean="0"/>
              <a:t>Host: 189.123.255.239</a:t>
            </a:r>
            <a:br>
              <a:rPr lang="en-US" dirty="0" smtClean="0"/>
            </a:br>
            <a:r>
              <a:rPr lang="en-US" dirty="0" smtClean="0"/>
              <a:t>Content-Type: text/plain</a:t>
            </a:r>
            <a:br>
              <a:rPr lang="en-US" dirty="0" smtClean="0"/>
            </a:br>
            <a:r>
              <a:rPr lang="en-US" dirty="0" smtClean="0"/>
              <a:t>Content-Length: 200</a:t>
            </a:r>
          </a:p>
          <a:p>
            <a:r>
              <a:rPr lang="en-US" dirty="0" smtClean="0"/>
              <a:t>Successful Response</a:t>
            </a:r>
          </a:p>
          <a:p>
            <a:pPr lvl="1"/>
            <a:r>
              <a:rPr lang="en-US" dirty="0" smtClean="0"/>
              <a:t>200 OK</a:t>
            </a:r>
            <a:br>
              <a:rPr lang="en-US" dirty="0" smtClean="0"/>
            </a:br>
            <a:r>
              <a:rPr lang="en-US" dirty="0" smtClean="0"/>
              <a:t>Content-Type: text/plain</a:t>
            </a:r>
            <a:br>
              <a:rPr lang="en-US" dirty="0" smtClean="0"/>
            </a:br>
            <a:r>
              <a:rPr lang="en-US" dirty="0" smtClean="0"/>
              <a:t>Content-Length: 200</a:t>
            </a:r>
          </a:p>
          <a:p>
            <a:r>
              <a:rPr lang="en-US" dirty="0" smtClean="0"/>
              <a:t>Unsuccessful Response</a:t>
            </a:r>
            <a:endParaRPr lang="en-US" dirty="0" smtClean="0"/>
          </a:p>
          <a:p>
            <a:pPr lvl="1"/>
            <a:r>
              <a:rPr lang="en-US" dirty="0" smtClean="0"/>
              <a:t>400 Bad Request</a:t>
            </a:r>
            <a:br>
              <a:rPr lang="en-US" dirty="0" smtClean="0"/>
            </a:br>
            <a:r>
              <a:rPr lang="en-US" dirty="0" smtClean="0"/>
              <a:t>Content-Length: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HTTP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/item HTTP/1.1</a:t>
            </a:r>
            <a:br>
              <a:rPr lang="en-US" dirty="0" smtClean="0"/>
            </a:br>
            <a:r>
              <a:rPr lang="en-US" dirty="0" smtClean="0"/>
              <a:t>Content-Type: application/</a:t>
            </a:r>
            <a:r>
              <a:rPr lang="en-US" dirty="0" err="1" smtClean="0"/>
              <a:t>soap+xml</a:t>
            </a:r>
            <a:r>
              <a:rPr lang="en-US" dirty="0" smtClean="0"/>
              <a:t>; </a:t>
            </a:r>
            <a:r>
              <a:rPr lang="en-US" dirty="0" err="1" smtClean="0"/>
              <a:t>charset</a:t>
            </a:r>
            <a:r>
              <a:rPr lang="en-US" dirty="0" smtClean="0"/>
              <a:t>=utf-8 </a:t>
            </a:r>
          </a:p>
          <a:p>
            <a:r>
              <a:rPr lang="en-US" dirty="0" smtClean="0"/>
              <a:t>Content-Length header for a SOAP request and response specifies the number of bytes in the body of the request or response.</a:t>
            </a:r>
          </a:p>
          <a:p>
            <a:pPr lvl="1"/>
            <a:r>
              <a:rPr lang="en-US" dirty="0" smtClean="0"/>
              <a:t>Content-Length: bytes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Today's applications communicate using Remote Procedure Calls (RPC) between objects like DCOM and CORBA, but HTTP was not designed for this. </a:t>
            </a:r>
          </a:p>
          <a:p>
            <a:r>
              <a:rPr lang="en-US" dirty="0" smtClean="0"/>
              <a:t>RPC represents a compatibility and security problem; firewalls and proxy servers will normally block this kind of traffic.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provides a way to communicate between applications running on different operating systems, with different technologies and programming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SOAP message is an ordinary XML document containing the following elements:</a:t>
            </a:r>
          </a:p>
          <a:p>
            <a:pPr lvl="1"/>
            <a:r>
              <a:rPr lang="en-US" dirty="0" smtClean="0"/>
              <a:t>An Envelope element that identifies the XML document as a SOAP message</a:t>
            </a:r>
          </a:p>
          <a:p>
            <a:pPr lvl="1"/>
            <a:r>
              <a:rPr lang="en-US" dirty="0" smtClean="0"/>
              <a:t>A Header element that contains header information</a:t>
            </a:r>
          </a:p>
          <a:p>
            <a:pPr lvl="1"/>
            <a:r>
              <a:rPr lang="en-US" dirty="0" smtClean="0"/>
              <a:t>A Body element that contains call and response information</a:t>
            </a:r>
          </a:p>
          <a:p>
            <a:pPr lvl="1"/>
            <a:r>
              <a:rPr lang="en-US" dirty="0" smtClean="0"/>
              <a:t>A Fault element containing errors and status information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the elements above are declared in the default namespace for the SOAP envelope:</a:t>
            </a:r>
          </a:p>
          <a:p>
            <a:pPr lvl="1"/>
            <a:r>
              <a:rPr lang="en-US" dirty="0" smtClean="0">
                <a:hlinkClick r:id="rId2"/>
              </a:rPr>
              <a:t>http://www.w3.org/2001/12/soap-envelope</a:t>
            </a:r>
            <a:endParaRPr lang="en-US" dirty="0" smtClean="0"/>
          </a:p>
          <a:p>
            <a:r>
              <a:rPr lang="en-US" dirty="0" smtClean="0"/>
              <a:t>Default namespace for SOAP encoding and data types is:</a:t>
            </a:r>
          </a:p>
          <a:p>
            <a:pPr lvl="1"/>
            <a:r>
              <a:rPr lang="en-US" dirty="0" smtClean="0">
                <a:hlinkClick r:id="rId3"/>
              </a:rPr>
              <a:t>http://www.w3.org/2001/12/soap-encoding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SOAP message MUST be </a:t>
            </a:r>
            <a:r>
              <a:rPr lang="en-US" dirty="0" smtClean="0">
                <a:solidFill>
                  <a:srgbClr val="FF0000"/>
                </a:solidFill>
              </a:rPr>
              <a:t>encoded using XML</a:t>
            </a:r>
          </a:p>
          <a:p>
            <a:r>
              <a:rPr lang="en-US" dirty="0" smtClean="0"/>
              <a:t>A SOAP message MUST use the SOAP </a:t>
            </a:r>
            <a:r>
              <a:rPr lang="en-US" dirty="0" smtClean="0">
                <a:solidFill>
                  <a:srgbClr val="FF0000"/>
                </a:solidFill>
              </a:rPr>
              <a:t>Envelope namespace</a:t>
            </a:r>
          </a:p>
          <a:p>
            <a:r>
              <a:rPr lang="en-US" dirty="0" smtClean="0"/>
              <a:t>A SOAP message MUST use the SOAP </a:t>
            </a:r>
            <a:r>
              <a:rPr lang="en-US" dirty="0" smtClean="0">
                <a:solidFill>
                  <a:srgbClr val="FF0000"/>
                </a:solidFill>
              </a:rPr>
              <a:t>Encoding namespace</a:t>
            </a:r>
          </a:p>
          <a:p>
            <a:r>
              <a:rPr lang="en-US" dirty="0" smtClean="0"/>
              <a:t>A SOAP message </a:t>
            </a:r>
            <a:r>
              <a:rPr lang="en-US" dirty="0" smtClean="0">
                <a:solidFill>
                  <a:srgbClr val="FF0000"/>
                </a:solidFill>
              </a:rPr>
              <a:t>must NOT contain a DTD reference</a:t>
            </a:r>
          </a:p>
          <a:p>
            <a:r>
              <a:rPr lang="en-US" dirty="0" smtClean="0"/>
              <a:t>A SOAP message </a:t>
            </a:r>
            <a:r>
              <a:rPr lang="en-US" dirty="0" smtClean="0">
                <a:solidFill>
                  <a:srgbClr val="FF0000"/>
                </a:solidFill>
              </a:rPr>
              <a:t>must NOT contain XML Processing Instructions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of SOAP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&lt;?xml version="1.0"?&gt;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soap:Envelope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xmlns:soap</a:t>
            </a:r>
            <a:r>
              <a:rPr lang="en-US" dirty="0" smtClean="0"/>
              <a:t>="http://www.w3.org/2001/12/soap-envelope"</a:t>
            </a:r>
            <a:br>
              <a:rPr lang="en-US" dirty="0" smtClean="0"/>
            </a:br>
            <a:r>
              <a:rPr lang="en-US" dirty="0" err="1" smtClean="0"/>
              <a:t>soap:encodingStyle</a:t>
            </a:r>
            <a:r>
              <a:rPr lang="en-US" dirty="0" smtClean="0"/>
              <a:t>="http://www.w3.org/2001/12/soap-encoding"&gt;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soap:Header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soap:Header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soap:Fault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...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soap:Fault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soap:Body</a:t>
            </a:r>
            <a:r>
              <a:rPr lang="en-US" dirty="0" smtClean="0"/>
              <a:t>&gt;</a:t>
            </a:r>
            <a:endParaRPr lang="en-US" dirty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soap:Envelope</a:t>
            </a:r>
            <a:r>
              <a:rPr lang="en-US" dirty="0" smtClean="0"/>
              <a:t>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Envelope – Root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&lt;?xml version="1.0"?&gt;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soap:Envelope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xmlns:soap</a:t>
            </a:r>
            <a:r>
              <a:rPr lang="en-US" dirty="0" smtClean="0"/>
              <a:t>="http://www.w3.org/2001/12/soap-envelope"</a:t>
            </a:r>
            <a:br>
              <a:rPr lang="en-US" dirty="0" smtClean="0"/>
            </a:br>
            <a:r>
              <a:rPr lang="en-US" dirty="0" err="1" smtClean="0"/>
              <a:t>soap:encodingStyle</a:t>
            </a:r>
            <a:r>
              <a:rPr lang="en-US" dirty="0" smtClean="0"/>
              <a:t>="http://www.w3.org/2001/12/soap-encoding"&gt;</a:t>
            </a:r>
            <a:br>
              <a:rPr lang="en-US" dirty="0" smtClean="0"/>
            </a:br>
            <a:r>
              <a:rPr lang="en-US" dirty="0" smtClean="0"/>
              <a:t>  ...</a:t>
            </a:r>
            <a:br>
              <a:rPr lang="en-US" dirty="0" smtClean="0"/>
            </a:br>
            <a:r>
              <a:rPr lang="en-US" dirty="0" smtClean="0"/>
              <a:t>  Message information goes here</a:t>
            </a:r>
            <a:br>
              <a:rPr lang="en-US" dirty="0" smtClean="0"/>
            </a:br>
            <a:r>
              <a:rPr lang="en-US" dirty="0" smtClean="0"/>
              <a:t>  ...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soap:Envelope</a:t>
            </a:r>
            <a:r>
              <a:rPr lang="en-US" dirty="0" smtClean="0"/>
              <a:t>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743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Simple Object Access Protocol</vt:lpstr>
      <vt:lpstr>What is SOAP?</vt:lpstr>
      <vt:lpstr>Why SOAP?</vt:lpstr>
      <vt:lpstr>…Contd</vt:lpstr>
      <vt:lpstr>SOAP Message</vt:lpstr>
      <vt:lpstr>…contd</vt:lpstr>
      <vt:lpstr>Syntax Rules</vt:lpstr>
      <vt:lpstr>Skeleton of SOAP Message</vt:lpstr>
      <vt:lpstr>SOAP Envelope – Root Element</vt:lpstr>
      <vt:lpstr>SOAP Header</vt:lpstr>
      <vt:lpstr>…contd</vt:lpstr>
      <vt:lpstr>Slide 12</vt:lpstr>
      <vt:lpstr>MustUnderstand attribute</vt:lpstr>
      <vt:lpstr>Example</vt:lpstr>
      <vt:lpstr>SOAP actor attribute</vt:lpstr>
      <vt:lpstr>Example</vt:lpstr>
      <vt:lpstr>SOAP Request Message</vt:lpstr>
      <vt:lpstr>SOAP Response Message</vt:lpstr>
      <vt:lpstr>SOAP Fault</vt:lpstr>
      <vt:lpstr>SOAP Fault Sub Elements</vt:lpstr>
      <vt:lpstr>SOAP Fault Codes</vt:lpstr>
      <vt:lpstr>HTTP Request &amp; Response</vt:lpstr>
      <vt:lpstr>SOAP HTTP Binding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Object Access Protocol</dc:title>
  <dc:creator>prabavathy</dc:creator>
  <cp:lastModifiedBy>prabavathy</cp:lastModifiedBy>
  <cp:revision>34</cp:revision>
  <dcterms:created xsi:type="dcterms:W3CDTF">2013-09-10T17:25:21Z</dcterms:created>
  <dcterms:modified xsi:type="dcterms:W3CDTF">2013-09-10T18:53:19Z</dcterms:modified>
</cp:coreProperties>
</file>