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1AA3-DB15-4F7E-8D50-C1CC5DBE6C97}" type="datetimeFigureOut">
              <a:rPr lang="en-US" smtClean="0"/>
              <a:pPr/>
              <a:t>8/9/2016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8E5CC-B754-4685-B8BE-86E705531C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1AA3-DB15-4F7E-8D50-C1CC5DBE6C97}" type="datetimeFigureOut">
              <a:rPr lang="en-US" smtClean="0"/>
              <a:pPr/>
              <a:t>8/9/2016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8E5CC-B754-4685-B8BE-86E705531C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1AA3-DB15-4F7E-8D50-C1CC5DBE6C97}" type="datetimeFigureOut">
              <a:rPr lang="en-US" smtClean="0"/>
              <a:pPr/>
              <a:t>8/9/2016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8E5CC-B754-4685-B8BE-86E705531C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1AA3-DB15-4F7E-8D50-C1CC5DBE6C97}" type="datetimeFigureOut">
              <a:rPr lang="en-US" smtClean="0"/>
              <a:pPr/>
              <a:t>8/9/2016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8E5CC-B754-4685-B8BE-86E705531C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1AA3-DB15-4F7E-8D50-C1CC5DBE6C97}" type="datetimeFigureOut">
              <a:rPr lang="en-US" smtClean="0"/>
              <a:pPr/>
              <a:t>8/9/2016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8E5CC-B754-4685-B8BE-86E705531C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1AA3-DB15-4F7E-8D50-C1CC5DBE6C97}" type="datetimeFigureOut">
              <a:rPr lang="en-US" smtClean="0"/>
              <a:pPr/>
              <a:t>8/9/2016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8E5CC-B754-4685-B8BE-86E705531C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1AA3-DB15-4F7E-8D50-C1CC5DBE6C97}" type="datetimeFigureOut">
              <a:rPr lang="en-US" smtClean="0"/>
              <a:pPr/>
              <a:t>8/9/2016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8E5CC-B754-4685-B8BE-86E705531C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1AA3-DB15-4F7E-8D50-C1CC5DBE6C97}" type="datetimeFigureOut">
              <a:rPr lang="en-US" smtClean="0"/>
              <a:pPr/>
              <a:t>8/9/2016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8E5CC-B754-4685-B8BE-86E705531C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1AA3-DB15-4F7E-8D50-C1CC5DBE6C97}" type="datetimeFigureOut">
              <a:rPr lang="en-US" smtClean="0"/>
              <a:pPr/>
              <a:t>8/9/2016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8E5CC-B754-4685-B8BE-86E705531C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1AA3-DB15-4F7E-8D50-C1CC5DBE6C97}" type="datetimeFigureOut">
              <a:rPr lang="en-US" smtClean="0"/>
              <a:pPr/>
              <a:t>8/9/2016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8E5CC-B754-4685-B8BE-86E705531C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1AA3-DB15-4F7E-8D50-C1CC5DBE6C97}" type="datetimeFigureOut">
              <a:rPr lang="en-US" smtClean="0"/>
              <a:pPr/>
              <a:t>8/9/2016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8E5CC-B754-4685-B8BE-86E705531C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11AA3-DB15-4F7E-8D50-C1CC5DBE6C97}" type="datetimeFigureOut">
              <a:rPr lang="en-US" smtClean="0"/>
              <a:pPr/>
              <a:t>8/9/2016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8E5CC-B754-4685-B8BE-86E705531CD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Multithreading Concepts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857233"/>
            <a:ext cx="8229600" cy="585791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 smtClean="0"/>
              <a:t>class Thread2 implements </a:t>
            </a:r>
            <a:r>
              <a:rPr lang="en-IN" dirty="0" err="1" smtClean="0"/>
              <a:t>Runnable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public void run()</a:t>
            </a:r>
          </a:p>
          <a:p>
            <a:pPr>
              <a:buNone/>
            </a:pPr>
            <a:r>
              <a:rPr lang="en-IN" dirty="0" smtClean="0"/>
              <a:t>{  </a:t>
            </a:r>
          </a:p>
          <a:p>
            <a:pPr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("thread is running...");  </a:t>
            </a:r>
          </a:p>
          <a:p>
            <a:pPr>
              <a:buNone/>
            </a:pPr>
            <a:r>
              <a:rPr lang="en-IN" dirty="0" smtClean="0"/>
              <a:t>} 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public class ExThread2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public static void main(String </a:t>
            </a:r>
            <a:r>
              <a:rPr lang="en-IN" dirty="0" err="1" smtClean="0"/>
              <a:t>args</a:t>
            </a:r>
            <a:r>
              <a:rPr lang="en-IN" dirty="0" smtClean="0"/>
              <a:t>[])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 Thread2 </a:t>
            </a:r>
            <a:r>
              <a:rPr lang="en-IN" dirty="0" smtClean="0"/>
              <a:t>t;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   Thread t1 =new Thread(t);  </a:t>
            </a:r>
          </a:p>
          <a:p>
            <a:pPr>
              <a:buNone/>
            </a:pPr>
            <a:r>
              <a:rPr lang="en-IN" dirty="0" smtClean="0"/>
              <a:t>    t1.start();  </a:t>
            </a:r>
          </a:p>
          <a:p>
            <a:pPr>
              <a:buNone/>
            </a:pPr>
            <a:r>
              <a:rPr lang="en-IN" dirty="0" smtClean="0"/>
              <a:t>}  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11156"/>
          </a:xfrm>
        </p:spPr>
        <p:txBody>
          <a:bodyPr>
            <a:noAutofit/>
          </a:bodyPr>
          <a:lstStyle/>
          <a:p>
            <a:r>
              <a:rPr lang="en-IN" sz="2800" dirty="0" smtClean="0"/>
              <a:t>Sample Example2 – Implementing </a:t>
            </a:r>
            <a:r>
              <a:rPr lang="en-IN" sz="2800" dirty="0" err="1" smtClean="0"/>
              <a:t>Runnable</a:t>
            </a:r>
            <a:r>
              <a:rPr lang="en-IN" sz="2800" dirty="0" smtClean="0"/>
              <a:t> Interface</a:t>
            </a:r>
            <a:endParaRPr lang="en-IN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5000636"/>
            <a:ext cx="3643338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357718" y="928670"/>
            <a:ext cx="457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b="1" dirty="0" smtClean="0">
                <a:solidFill>
                  <a:srgbClr val="C00000"/>
                </a:solidFill>
              </a:rPr>
              <a:t>ExThread2 not extending Thread class</a:t>
            </a:r>
          </a:p>
          <a:p>
            <a:pPr>
              <a:buFont typeface="Arial" pitchFamily="34" charset="0"/>
              <a:buChar char="•"/>
            </a:pPr>
            <a:r>
              <a:rPr lang="en-IN" sz="2000" b="1" dirty="0" smtClean="0">
                <a:solidFill>
                  <a:srgbClr val="C00000"/>
                </a:solidFill>
              </a:rPr>
              <a:t>Explicitly create Thread class object.</a:t>
            </a:r>
          </a:p>
          <a:p>
            <a:pPr>
              <a:buFont typeface="Arial" pitchFamily="34" charset="0"/>
              <a:buChar char="•"/>
            </a:pPr>
            <a:r>
              <a:rPr lang="en-IN" sz="2000" b="1" dirty="0" smtClean="0">
                <a:solidFill>
                  <a:srgbClr val="C00000"/>
                </a:solidFill>
              </a:rPr>
              <a:t>Pass the object of the class that</a:t>
            </a:r>
          </a:p>
          <a:p>
            <a:r>
              <a:rPr lang="en-IN" sz="2000" b="1" dirty="0" smtClean="0">
                <a:solidFill>
                  <a:srgbClr val="C00000"/>
                </a:solidFill>
              </a:rPr>
              <a:t>  implements </a:t>
            </a:r>
            <a:r>
              <a:rPr lang="en-IN" sz="2000" b="1" dirty="0" err="1" smtClean="0">
                <a:solidFill>
                  <a:srgbClr val="C00000"/>
                </a:solidFill>
              </a:rPr>
              <a:t>Runnable</a:t>
            </a:r>
            <a:r>
              <a:rPr lang="en-IN" sz="2000" b="1" dirty="0" smtClean="0">
                <a:solidFill>
                  <a:srgbClr val="C00000"/>
                </a:solidFill>
              </a:rPr>
              <a:t>  interface</a:t>
            </a:r>
            <a:endParaRPr lang="en-IN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sz="2800" dirty="0" smtClean="0"/>
              <a:t>Sample Example3 – Making current program as thread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92933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dirty="0" smtClean="0"/>
              <a:t>public class </a:t>
            </a:r>
            <a:r>
              <a:rPr lang="en-IN" dirty="0" err="1" smtClean="0"/>
              <a:t>CurrentThreadDemo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public static void main(String </a:t>
            </a:r>
            <a:r>
              <a:rPr lang="en-IN" dirty="0" err="1" smtClean="0"/>
              <a:t>args</a:t>
            </a:r>
            <a:r>
              <a:rPr lang="en-IN" dirty="0" smtClean="0"/>
              <a:t>[]) 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	Thread t = </a:t>
            </a:r>
            <a:r>
              <a:rPr lang="en-IN" dirty="0" err="1" smtClean="0"/>
              <a:t>Thread.currentThread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System.out.println</a:t>
            </a:r>
            <a:r>
              <a:rPr lang="en-IN" dirty="0" smtClean="0"/>
              <a:t>("Current thread: " + t);</a:t>
            </a:r>
          </a:p>
          <a:p>
            <a:pPr>
              <a:buNone/>
            </a:pPr>
            <a:r>
              <a:rPr lang="en-IN" dirty="0" smtClean="0"/>
              <a:t>	// change the name of the thread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t.setName</a:t>
            </a:r>
            <a:r>
              <a:rPr lang="en-IN" dirty="0" smtClean="0"/>
              <a:t>("My Thread");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System.out.println</a:t>
            </a:r>
            <a:r>
              <a:rPr lang="en-IN" dirty="0" smtClean="0"/>
              <a:t>("After name change: " + t);</a:t>
            </a:r>
          </a:p>
          <a:p>
            <a:pPr>
              <a:buNone/>
            </a:pPr>
            <a:r>
              <a:rPr lang="en-IN" dirty="0" smtClean="0"/>
              <a:t>	try {</a:t>
            </a:r>
          </a:p>
          <a:p>
            <a:pPr>
              <a:buNone/>
            </a:pPr>
            <a:r>
              <a:rPr lang="en-IN" dirty="0" smtClean="0"/>
              <a:t>	for(</a:t>
            </a:r>
            <a:r>
              <a:rPr lang="en-IN" dirty="0" err="1" smtClean="0"/>
              <a:t>int</a:t>
            </a:r>
            <a:r>
              <a:rPr lang="en-IN" dirty="0" smtClean="0"/>
              <a:t> n = 5; n &gt; 0; n--) </a:t>
            </a:r>
          </a:p>
          <a:p>
            <a:pPr>
              <a:buNone/>
            </a:pPr>
            <a:r>
              <a:rPr lang="en-IN" dirty="0" smtClean="0"/>
              <a:t>	{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dirty="0" err="1" smtClean="0"/>
              <a:t>System.out.println</a:t>
            </a:r>
            <a:r>
              <a:rPr lang="en-IN" dirty="0" smtClean="0"/>
              <a:t>(n);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dirty="0" err="1" smtClean="0"/>
              <a:t>Thread.sleep</a:t>
            </a:r>
            <a:r>
              <a:rPr lang="en-IN" dirty="0" smtClean="0"/>
              <a:t>(1000);</a:t>
            </a:r>
          </a:p>
          <a:p>
            <a:pPr>
              <a:buNone/>
            </a:pPr>
            <a:r>
              <a:rPr lang="en-IN" dirty="0" smtClean="0"/>
              <a:t>	}</a:t>
            </a:r>
          </a:p>
          <a:p>
            <a:pPr>
              <a:buNone/>
            </a:pPr>
            <a:r>
              <a:rPr lang="en-IN" dirty="0" smtClean="0"/>
              <a:t>	} catch (</a:t>
            </a:r>
            <a:r>
              <a:rPr lang="en-IN" dirty="0" err="1" smtClean="0"/>
              <a:t>InterruptedException</a:t>
            </a:r>
            <a:r>
              <a:rPr lang="en-IN" dirty="0" smtClean="0"/>
              <a:t> e) </a:t>
            </a:r>
          </a:p>
          <a:p>
            <a:pPr>
              <a:buNone/>
            </a:pPr>
            <a:r>
              <a:rPr lang="en-IN" dirty="0" smtClean="0"/>
              <a:t>	{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dirty="0" err="1" smtClean="0"/>
              <a:t>System.out.println</a:t>
            </a:r>
            <a:r>
              <a:rPr lang="en-IN" dirty="0" smtClean="0"/>
              <a:t>("Main thread interrupted");</a:t>
            </a:r>
          </a:p>
          <a:p>
            <a:pPr>
              <a:buNone/>
            </a:pPr>
            <a:r>
              <a:rPr lang="en-IN" dirty="0" smtClean="0"/>
              <a:t>	}</a:t>
            </a:r>
          </a:p>
          <a:p>
            <a:pPr>
              <a:buNone/>
            </a:pPr>
            <a:r>
              <a:rPr lang="en-IN" dirty="0" smtClean="0"/>
              <a:t>	}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81602" y="2786058"/>
            <a:ext cx="4090992" cy="253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Autofit/>
          </a:bodyPr>
          <a:lstStyle/>
          <a:p>
            <a:r>
              <a:rPr lang="en-IN" sz="3200" dirty="0" smtClean="0"/>
              <a:t>Sample Example4 - Creating Multiple Threads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928670"/>
            <a:ext cx="4214842" cy="592933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IN" dirty="0" smtClean="0"/>
              <a:t>class </a:t>
            </a:r>
            <a:r>
              <a:rPr lang="en-IN" dirty="0" err="1" smtClean="0"/>
              <a:t>NewThread</a:t>
            </a:r>
            <a:r>
              <a:rPr lang="en-IN" dirty="0" smtClean="0"/>
              <a:t> implements </a:t>
            </a:r>
            <a:r>
              <a:rPr lang="en-IN" dirty="0" err="1" smtClean="0"/>
              <a:t>Runnable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	Thread t;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NewThread</a:t>
            </a:r>
            <a:r>
              <a:rPr lang="en-IN" dirty="0" smtClean="0"/>
              <a:t>() </a:t>
            </a:r>
          </a:p>
          <a:p>
            <a:pPr>
              <a:buNone/>
            </a:pPr>
            <a:r>
              <a:rPr lang="en-IN" dirty="0" smtClean="0"/>
              <a:t>	{</a:t>
            </a:r>
          </a:p>
          <a:p>
            <a:pPr>
              <a:buNone/>
            </a:pPr>
            <a:r>
              <a:rPr lang="en-IN" dirty="0" smtClean="0"/>
              <a:t>	       t = new Thread(this, "Demo Thread");</a:t>
            </a:r>
          </a:p>
          <a:p>
            <a:pPr>
              <a:buNone/>
            </a:pPr>
            <a:r>
              <a:rPr lang="en-IN" dirty="0" smtClean="0"/>
              <a:t>   	       </a:t>
            </a:r>
            <a:r>
              <a:rPr lang="en-IN" dirty="0" err="1" smtClean="0"/>
              <a:t>System.out.println</a:t>
            </a:r>
            <a:r>
              <a:rPr lang="en-IN" dirty="0" smtClean="0"/>
              <a:t>("Child thread: " + t);</a:t>
            </a:r>
          </a:p>
          <a:p>
            <a:pPr>
              <a:buNone/>
            </a:pPr>
            <a:r>
              <a:rPr lang="en-IN" dirty="0" smtClean="0"/>
              <a:t>	       </a:t>
            </a:r>
            <a:r>
              <a:rPr lang="en-IN" dirty="0" err="1" smtClean="0"/>
              <a:t>t.start</a:t>
            </a:r>
            <a:r>
              <a:rPr lang="en-IN" dirty="0" smtClean="0"/>
              <a:t>(); // Start the thread</a:t>
            </a:r>
          </a:p>
          <a:p>
            <a:pPr>
              <a:buNone/>
            </a:pPr>
            <a:r>
              <a:rPr lang="en-IN" dirty="0" smtClean="0"/>
              <a:t>	}</a:t>
            </a:r>
          </a:p>
          <a:p>
            <a:pPr>
              <a:buNone/>
            </a:pPr>
            <a:r>
              <a:rPr lang="en-IN" dirty="0" smtClean="0"/>
              <a:t>	public void run() </a:t>
            </a:r>
          </a:p>
          <a:p>
            <a:pPr>
              <a:buNone/>
            </a:pPr>
            <a:r>
              <a:rPr lang="en-IN" dirty="0" smtClean="0"/>
              <a:t>	{</a:t>
            </a:r>
          </a:p>
          <a:p>
            <a:pPr>
              <a:buNone/>
            </a:pPr>
            <a:r>
              <a:rPr lang="nn-NO" dirty="0" smtClean="0"/>
              <a:t>	    for(int i = 5; i &gt; 0; i--) </a:t>
            </a:r>
          </a:p>
          <a:p>
            <a:pPr>
              <a:buNone/>
            </a:pPr>
            <a:r>
              <a:rPr lang="nn-NO" dirty="0" smtClean="0"/>
              <a:t>  	    {</a:t>
            </a:r>
          </a:p>
          <a:p>
            <a:pPr>
              <a:buNone/>
            </a:pPr>
            <a:r>
              <a:rPr lang="en-IN" dirty="0" smtClean="0"/>
              <a:t>	        </a:t>
            </a:r>
            <a:r>
              <a:rPr lang="en-IN" dirty="0" err="1" smtClean="0"/>
              <a:t>System.out.println</a:t>
            </a:r>
            <a:r>
              <a:rPr lang="en-IN" dirty="0" smtClean="0"/>
              <a:t>("Child Thread: " + </a:t>
            </a:r>
            <a:r>
              <a:rPr lang="en-IN" dirty="0" err="1" smtClean="0"/>
              <a:t>i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/>
              <a:t>	        </a:t>
            </a:r>
            <a:r>
              <a:rPr lang="en-IN" dirty="0" err="1" smtClean="0"/>
              <a:t>Thread.sleep</a:t>
            </a:r>
            <a:r>
              <a:rPr lang="en-IN" dirty="0" smtClean="0"/>
              <a:t>(500);</a:t>
            </a:r>
          </a:p>
          <a:p>
            <a:pPr>
              <a:buNone/>
            </a:pPr>
            <a:r>
              <a:rPr lang="en-IN" dirty="0" smtClean="0"/>
              <a:t>	    }</a:t>
            </a:r>
          </a:p>
          <a:p>
            <a:pPr>
              <a:buNone/>
            </a:pPr>
            <a:r>
              <a:rPr lang="en-IN" dirty="0" smtClean="0"/>
              <a:t>	       </a:t>
            </a:r>
            <a:r>
              <a:rPr lang="en-IN" dirty="0" err="1" smtClean="0"/>
              <a:t>System.out.println</a:t>
            </a:r>
            <a:r>
              <a:rPr lang="en-IN" dirty="0" smtClean="0"/>
              <a:t>("Exiting </a:t>
            </a:r>
            <a:r>
              <a:rPr lang="en-IN" dirty="0" err="1" smtClean="0"/>
              <a:t>ch</a:t>
            </a:r>
            <a:r>
              <a:rPr lang="en-IN" dirty="0" smtClean="0"/>
              <a:t>. thread.");</a:t>
            </a:r>
          </a:p>
          <a:p>
            <a:pPr>
              <a:buNone/>
            </a:pPr>
            <a:r>
              <a:rPr lang="en-IN" dirty="0" smtClean="0"/>
              <a:t>	}</a:t>
            </a:r>
          </a:p>
          <a:p>
            <a:pPr>
              <a:buNone/>
            </a:pPr>
            <a:r>
              <a:rPr lang="en-IN" dirty="0" smtClean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6248" y="928671"/>
            <a:ext cx="4500594" cy="371477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ThreadDemo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static void main(String 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new 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NewThread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n-NO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for(int i = 5; i &gt; 0; i--)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nn-NO" sz="3200" dirty="0" smtClean="0"/>
              <a:t>	</a:t>
            </a:r>
            <a:r>
              <a:rPr kumimoji="0" lang="nn-NO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("Main Thread: " + 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Thread.sleep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(1000);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("Main thread exiting.");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4143380"/>
            <a:ext cx="348615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32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Sample Example4 – Multiple threads – Make main thread to wait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48" y="803275"/>
            <a:ext cx="4329114" cy="5483245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IN" dirty="0" smtClean="0"/>
              <a:t>class Threads implements </a:t>
            </a:r>
            <a:r>
              <a:rPr lang="en-IN" dirty="0" err="1" smtClean="0"/>
              <a:t>Runnable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String name; // name of thread</a:t>
            </a:r>
          </a:p>
          <a:p>
            <a:pPr>
              <a:buNone/>
            </a:pPr>
            <a:r>
              <a:rPr lang="en-IN" dirty="0" smtClean="0"/>
              <a:t>Thread t;</a:t>
            </a:r>
          </a:p>
          <a:p>
            <a:pPr>
              <a:buNone/>
            </a:pPr>
            <a:r>
              <a:rPr lang="en-IN" dirty="0" smtClean="0"/>
              <a:t>Threads(String </a:t>
            </a:r>
            <a:r>
              <a:rPr lang="en-IN" dirty="0" err="1" smtClean="0"/>
              <a:t>threadname</a:t>
            </a:r>
            <a:r>
              <a:rPr lang="en-IN" dirty="0" smtClean="0"/>
              <a:t>) {</a:t>
            </a:r>
          </a:p>
          <a:p>
            <a:pPr>
              <a:buNone/>
            </a:pPr>
            <a:r>
              <a:rPr lang="en-IN" dirty="0" smtClean="0"/>
              <a:t>name = </a:t>
            </a:r>
            <a:r>
              <a:rPr lang="en-IN" dirty="0" err="1" smtClean="0"/>
              <a:t>threadname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smtClean="0"/>
              <a:t>t = new Thread(this, name);</a:t>
            </a:r>
          </a:p>
          <a:p>
            <a:pPr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("New thread: " + t);</a:t>
            </a:r>
          </a:p>
          <a:p>
            <a:pPr>
              <a:buNone/>
            </a:pPr>
            <a:r>
              <a:rPr lang="en-IN" dirty="0" err="1" smtClean="0"/>
              <a:t>t.start</a:t>
            </a:r>
            <a:r>
              <a:rPr lang="en-IN" dirty="0" smtClean="0"/>
              <a:t>(); // Start the thread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public void run() {</a:t>
            </a:r>
          </a:p>
          <a:p>
            <a:pPr>
              <a:buNone/>
            </a:pPr>
            <a:r>
              <a:rPr lang="en-IN" dirty="0" smtClean="0"/>
              <a:t>try {</a:t>
            </a:r>
          </a:p>
          <a:p>
            <a:pPr>
              <a:buNone/>
            </a:pPr>
            <a:r>
              <a:rPr lang="en-IN" dirty="0" smtClean="0"/>
              <a:t>for(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= 5; </a:t>
            </a:r>
            <a:r>
              <a:rPr lang="en-IN" dirty="0" err="1" smtClean="0"/>
              <a:t>i</a:t>
            </a:r>
            <a:r>
              <a:rPr lang="en-IN" dirty="0" smtClean="0"/>
              <a:t> &gt; 0; </a:t>
            </a:r>
            <a:r>
              <a:rPr lang="en-IN" dirty="0" err="1" smtClean="0"/>
              <a:t>i</a:t>
            </a:r>
            <a:r>
              <a:rPr lang="en-IN" dirty="0" smtClean="0"/>
              <a:t>--) {</a:t>
            </a:r>
          </a:p>
          <a:p>
            <a:pPr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(name + ": " + </a:t>
            </a:r>
            <a:r>
              <a:rPr lang="en-IN" dirty="0" err="1" smtClean="0"/>
              <a:t>i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err="1" smtClean="0"/>
              <a:t>Thread.sleep</a:t>
            </a:r>
            <a:r>
              <a:rPr lang="en-IN" dirty="0" smtClean="0"/>
              <a:t>(1000);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} catch (</a:t>
            </a:r>
            <a:r>
              <a:rPr lang="en-IN" dirty="0" err="1" smtClean="0"/>
              <a:t>InterruptedException</a:t>
            </a:r>
            <a:r>
              <a:rPr lang="en-IN" dirty="0" smtClean="0"/>
              <a:t> e) {</a:t>
            </a:r>
          </a:p>
          <a:p>
            <a:pPr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(name + "Interrupted");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(name + " exiting.");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43306" y="785794"/>
            <a:ext cx="3500462" cy="559753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ExThreeThreads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static void main(String 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Threads("One"); // start threads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Threads("Two");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Threads("Three");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try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wait for other threads to end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Thread.sleep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(10000);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catch (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InterruptedException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("Main thread Interrupted");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("Main thread exiting.");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9454" y="642918"/>
            <a:ext cx="28956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Example5 – Improved Version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" y="785794"/>
            <a:ext cx="3971924" cy="5857916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IN" dirty="0" smtClean="0"/>
              <a:t>class Threads1 implements </a:t>
            </a:r>
            <a:r>
              <a:rPr lang="en-IN" dirty="0" err="1" smtClean="0"/>
              <a:t>Runnable</a:t>
            </a:r>
            <a:r>
              <a:rPr lang="en-IN" dirty="0" smtClean="0"/>
              <a:t> {</a:t>
            </a:r>
          </a:p>
          <a:p>
            <a:pPr>
              <a:buNone/>
            </a:pPr>
            <a:r>
              <a:rPr lang="en-IN" dirty="0" smtClean="0"/>
              <a:t>String name; // name of thread</a:t>
            </a:r>
          </a:p>
          <a:p>
            <a:pPr>
              <a:buNone/>
            </a:pPr>
            <a:r>
              <a:rPr lang="en-IN" dirty="0" smtClean="0"/>
              <a:t>Thread t;</a:t>
            </a:r>
          </a:p>
          <a:p>
            <a:pPr>
              <a:buNone/>
            </a:pPr>
            <a:r>
              <a:rPr lang="en-IN" dirty="0" smtClean="0"/>
              <a:t>Threads1(String </a:t>
            </a:r>
            <a:r>
              <a:rPr lang="en-IN" dirty="0" err="1" smtClean="0"/>
              <a:t>threadname</a:t>
            </a:r>
            <a:r>
              <a:rPr lang="en-IN" dirty="0" smtClean="0"/>
              <a:t>) {</a:t>
            </a:r>
          </a:p>
          <a:p>
            <a:pPr>
              <a:buNone/>
            </a:pPr>
            <a:r>
              <a:rPr lang="en-IN" dirty="0" smtClean="0"/>
              <a:t>name = </a:t>
            </a:r>
            <a:r>
              <a:rPr lang="en-IN" dirty="0" err="1" smtClean="0"/>
              <a:t>threadname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smtClean="0"/>
              <a:t>t = new Thread(this, name);</a:t>
            </a:r>
          </a:p>
          <a:p>
            <a:pPr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("New thread: " + t);</a:t>
            </a:r>
          </a:p>
          <a:p>
            <a:pPr>
              <a:buNone/>
            </a:pPr>
            <a:r>
              <a:rPr lang="en-IN" dirty="0" err="1" smtClean="0"/>
              <a:t>t.start</a:t>
            </a:r>
            <a:r>
              <a:rPr lang="en-IN" dirty="0" smtClean="0"/>
              <a:t>(); // Start the thread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// This is the entry point for thread.</a:t>
            </a:r>
          </a:p>
          <a:p>
            <a:pPr>
              <a:buNone/>
            </a:pPr>
            <a:r>
              <a:rPr lang="en-IN" dirty="0" smtClean="0"/>
              <a:t>public void run() {</a:t>
            </a:r>
          </a:p>
          <a:p>
            <a:pPr>
              <a:buNone/>
            </a:pPr>
            <a:r>
              <a:rPr lang="en-IN" dirty="0" smtClean="0"/>
              <a:t>try {</a:t>
            </a:r>
          </a:p>
          <a:p>
            <a:pPr>
              <a:buNone/>
            </a:pPr>
            <a:r>
              <a:rPr lang="en-IN" dirty="0" smtClean="0"/>
              <a:t>for(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= 5; </a:t>
            </a:r>
            <a:r>
              <a:rPr lang="en-IN" dirty="0" err="1" smtClean="0"/>
              <a:t>i</a:t>
            </a:r>
            <a:r>
              <a:rPr lang="en-IN" dirty="0" smtClean="0"/>
              <a:t> &gt; 0; </a:t>
            </a:r>
            <a:r>
              <a:rPr lang="en-IN" dirty="0" err="1" smtClean="0"/>
              <a:t>i</a:t>
            </a:r>
            <a:r>
              <a:rPr lang="en-IN" dirty="0" smtClean="0"/>
              <a:t>--) {</a:t>
            </a:r>
          </a:p>
          <a:p>
            <a:pPr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(name + ": " + </a:t>
            </a:r>
            <a:r>
              <a:rPr lang="en-IN" dirty="0" err="1" smtClean="0"/>
              <a:t>i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err="1" smtClean="0"/>
              <a:t>Thread.sleep</a:t>
            </a:r>
            <a:r>
              <a:rPr lang="en-IN" dirty="0" smtClean="0"/>
              <a:t>(1000);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} catch (</a:t>
            </a:r>
            <a:r>
              <a:rPr lang="en-IN" dirty="0" err="1" smtClean="0"/>
              <a:t>InterruptedException</a:t>
            </a:r>
            <a:r>
              <a:rPr lang="en-IN" dirty="0" smtClean="0"/>
              <a:t> e) {</a:t>
            </a:r>
          </a:p>
          <a:p>
            <a:pPr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(name + " interrupted.");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(name + " exiting.");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endParaRPr lang="en-IN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28992" y="571480"/>
            <a:ext cx="4929222" cy="6072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class </a:t>
            </a:r>
            <a:r>
              <a:rPr kumimoji="0" lang="en-I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ExThreeThreadsImproved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public static void main(String </a:t>
            </a:r>
            <a:r>
              <a:rPr kumimoji="0" lang="en-I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Threads1 ob1 = new Threads1("One");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Threads1 ob2 = new Threads1("Two");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Threads1 ob3 = new Threads1("Three");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("Thread One is alive: “ + ob1.t.isAlive());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("Thread Two is alive: “ + ob2.t.isAlive());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("Thread Three is alive: “ + ob3.t.isAlive());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("Waiting for threads to finish.");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ob1.t.join();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ob2.t.join();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ob3.t.join();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("Thread One is alive: "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ob1.t.isAlive());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("Thread Two is alive: "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ob2.t.isAlive());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("Thread Three is alive: "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ob3.t.isAlive());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("Main thread exiting.");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9454" y="3571876"/>
            <a:ext cx="32480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215074" y="500042"/>
            <a:ext cx="335758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sz="1400" b="1" dirty="0" smtClean="0">
                <a:solidFill>
                  <a:srgbClr val="C00000"/>
                </a:solidFill>
              </a:rPr>
              <a:t>Main </a:t>
            </a:r>
            <a:r>
              <a:rPr lang="en-IN" sz="1400" b="1" dirty="0" smtClean="0">
                <a:solidFill>
                  <a:srgbClr val="C00000"/>
                </a:solidFill>
              </a:rPr>
              <a:t>thread </a:t>
            </a:r>
            <a:r>
              <a:rPr lang="en-IN" sz="1400" b="1" dirty="0" smtClean="0">
                <a:solidFill>
                  <a:srgbClr val="C00000"/>
                </a:solidFill>
              </a:rPr>
              <a:t>starts </a:t>
            </a:r>
            <a:r>
              <a:rPr lang="en-IN" sz="1400" b="1" dirty="0" smtClean="0">
                <a:solidFill>
                  <a:srgbClr val="C00000"/>
                </a:solidFill>
              </a:rPr>
              <a:t>the t1 and t2 threads. </a:t>
            </a:r>
            <a:endParaRPr lang="en-IN" sz="1400" b="1" dirty="0" smtClean="0">
              <a:solidFill>
                <a:srgbClr val="C00000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1400" b="1" dirty="0" smtClean="0">
                <a:solidFill>
                  <a:srgbClr val="C00000"/>
                </a:solidFill>
              </a:rPr>
              <a:t>Two </a:t>
            </a:r>
            <a:r>
              <a:rPr lang="en-IN" sz="1400" b="1" dirty="0" smtClean="0">
                <a:solidFill>
                  <a:srgbClr val="C00000"/>
                </a:solidFill>
              </a:rPr>
              <a:t>threads start running in parallel</a:t>
            </a:r>
            <a:r>
              <a:rPr lang="en-IN" sz="1400" b="1" dirty="0" smtClean="0">
                <a:solidFill>
                  <a:srgbClr val="C00000"/>
                </a:solidFill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IN" sz="1400" b="1" dirty="0" smtClean="0">
                <a:solidFill>
                  <a:srgbClr val="C00000"/>
                </a:solidFill>
              </a:rPr>
              <a:t>The </a:t>
            </a:r>
            <a:r>
              <a:rPr lang="en-IN" sz="1400" b="1" dirty="0" smtClean="0">
                <a:solidFill>
                  <a:srgbClr val="C00000"/>
                </a:solidFill>
              </a:rPr>
              <a:t>main thread calls t1.join() to wait </a:t>
            </a:r>
            <a:endParaRPr lang="en-IN" sz="1400" b="1" dirty="0" smtClean="0">
              <a:solidFill>
                <a:srgbClr val="C00000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1400" b="1" dirty="0" smtClean="0">
                <a:solidFill>
                  <a:srgbClr val="C00000"/>
                </a:solidFill>
              </a:rPr>
              <a:t>for </a:t>
            </a:r>
            <a:r>
              <a:rPr lang="en-IN" sz="1400" b="1" dirty="0" smtClean="0">
                <a:solidFill>
                  <a:srgbClr val="C00000"/>
                </a:solidFill>
              </a:rPr>
              <a:t>the t1 thread to finish</a:t>
            </a:r>
            <a:r>
              <a:rPr lang="en-IN" sz="1400" b="1" dirty="0" smtClean="0">
                <a:solidFill>
                  <a:srgbClr val="C00000"/>
                </a:solidFill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IN" sz="1400" b="1" dirty="0" smtClean="0">
                <a:solidFill>
                  <a:srgbClr val="C00000"/>
                </a:solidFill>
              </a:rPr>
              <a:t>The</a:t>
            </a:r>
            <a:r>
              <a:rPr lang="en-IN" sz="1400" b="1" dirty="0" smtClean="0">
                <a:solidFill>
                  <a:srgbClr val="C00000"/>
                </a:solidFill>
              </a:rPr>
              <a:t> t1 thread completes </a:t>
            </a:r>
            <a:endParaRPr lang="en-IN" sz="1400" b="1" dirty="0" smtClean="0">
              <a:solidFill>
                <a:srgbClr val="C00000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1400" b="1" dirty="0" smtClean="0">
                <a:solidFill>
                  <a:srgbClr val="C00000"/>
                </a:solidFill>
              </a:rPr>
              <a:t>and </a:t>
            </a:r>
            <a:r>
              <a:rPr lang="en-IN" sz="1400" b="1" dirty="0" smtClean="0">
                <a:solidFill>
                  <a:srgbClr val="C00000"/>
                </a:solidFill>
              </a:rPr>
              <a:t>the t1.join() method returns</a:t>
            </a:r>
            <a:r>
              <a:rPr lang="en-IN" sz="1400" b="1" dirty="0" smtClean="0">
                <a:solidFill>
                  <a:srgbClr val="C00000"/>
                </a:solidFill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IN" sz="1400" b="1" dirty="0" smtClean="0">
                <a:solidFill>
                  <a:srgbClr val="C00000"/>
                </a:solidFill>
              </a:rPr>
              <a:t>The </a:t>
            </a:r>
            <a:r>
              <a:rPr lang="en-IN" sz="1400" b="1" dirty="0" smtClean="0">
                <a:solidFill>
                  <a:srgbClr val="C00000"/>
                </a:solidFill>
              </a:rPr>
              <a:t>main thread calls t2.join() to wait </a:t>
            </a:r>
            <a:endParaRPr lang="en-IN" sz="1400" b="1" dirty="0" smtClean="0">
              <a:solidFill>
                <a:srgbClr val="C00000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1400" b="1" dirty="0" smtClean="0">
                <a:solidFill>
                  <a:srgbClr val="C00000"/>
                </a:solidFill>
              </a:rPr>
              <a:t>for </a:t>
            </a:r>
            <a:r>
              <a:rPr lang="en-IN" sz="1400" b="1" dirty="0" smtClean="0">
                <a:solidFill>
                  <a:srgbClr val="C00000"/>
                </a:solidFill>
              </a:rPr>
              <a:t>the t2 thread to finish.</a:t>
            </a:r>
            <a:endParaRPr lang="en-IN" sz="1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Example6 – Thread Priorities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3686172" cy="5268931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IN" b="1" dirty="0" smtClean="0"/>
              <a:t>class Thread3 implements </a:t>
            </a:r>
            <a:r>
              <a:rPr lang="en-IN" b="1" dirty="0" err="1" smtClean="0"/>
              <a:t>Runnable</a:t>
            </a:r>
            <a:r>
              <a:rPr lang="en-IN" b="1" dirty="0" smtClean="0"/>
              <a:t> </a:t>
            </a:r>
          </a:p>
          <a:p>
            <a:pPr>
              <a:buNone/>
            </a:pPr>
            <a:r>
              <a:rPr lang="en-IN" b="1" dirty="0" smtClean="0"/>
              <a:t>{</a:t>
            </a:r>
          </a:p>
          <a:p>
            <a:pPr>
              <a:buNone/>
            </a:pPr>
            <a:r>
              <a:rPr lang="en-IN" b="1" dirty="0" smtClean="0"/>
              <a:t>String name; // name of thread</a:t>
            </a:r>
          </a:p>
          <a:p>
            <a:pPr>
              <a:buNone/>
            </a:pPr>
            <a:r>
              <a:rPr lang="en-IN" b="1" dirty="0" smtClean="0"/>
              <a:t>Thread t;</a:t>
            </a:r>
          </a:p>
          <a:p>
            <a:pPr>
              <a:buNone/>
            </a:pPr>
            <a:r>
              <a:rPr lang="en-IN" b="1" dirty="0" smtClean="0"/>
              <a:t>Thread3() { }</a:t>
            </a:r>
          </a:p>
          <a:p>
            <a:pPr>
              <a:buNone/>
            </a:pPr>
            <a:r>
              <a:rPr lang="en-IN" b="1" dirty="0" smtClean="0"/>
              <a:t>Thread3(String </a:t>
            </a:r>
            <a:r>
              <a:rPr lang="en-IN" b="1" dirty="0" err="1" smtClean="0"/>
              <a:t>threadname</a:t>
            </a:r>
            <a:r>
              <a:rPr lang="en-IN" b="1" dirty="0" smtClean="0"/>
              <a:t>, </a:t>
            </a:r>
            <a:r>
              <a:rPr lang="en-IN" b="1" dirty="0" err="1" smtClean="0"/>
              <a:t>int</a:t>
            </a:r>
            <a:r>
              <a:rPr lang="en-IN" b="1" dirty="0" smtClean="0"/>
              <a:t> p) </a:t>
            </a:r>
          </a:p>
          <a:p>
            <a:pPr>
              <a:buNone/>
            </a:pPr>
            <a:r>
              <a:rPr lang="en-IN" b="1" dirty="0" smtClean="0"/>
              <a:t>{</a:t>
            </a:r>
          </a:p>
          <a:p>
            <a:pPr>
              <a:buNone/>
            </a:pPr>
            <a:r>
              <a:rPr lang="en-IN" b="1" dirty="0" smtClean="0"/>
              <a:t>	name = </a:t>
            </a:r>
            <a:r>
              <a:rPr lang="en-IN" b="1" dirty="0" err="1" smtClean="0"/>
              <a:t>threadname</a:t>
            </a:r>
            <a:r>
              <a:rPr lang="en-IN" b="1" dirty="0" smtClean="0"/>
              <a:t>;</a:t>
            </a:r>
          </a:p>
          <a:p>
            <a:pPr>
              <a:buNone/>
            </a:pPr>
            <a:r>
              <a:rPr lang="en-IN" b="1" dirty="0" smtClean="0"/>
              <a:t>	t = new Thread(this, name);</a:t>
            </a:r>
          </a:p>
          <a:p>
            <a:pPr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t.setPriority</a:t>
            </a:r>
            <a:r>
              <a:rPr lang="en-IN" b="1" dirty="0" smtClean="0"/>
              <a:t>(p);</a:t>
            </a:r>
          </a:p>
          <a:p>
            <a:pPr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("New thread: " + t);</a:t>
            </a:r>
          </a:p>
          <a:p>
            <a:pPr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t.start</a:t>
            </a:r>
            <a:r>
              <a:rPr lang="en-IN" b="1" dirty="0" smtClean="0"/>
              <a:t>(); // Start the thread</a:t>
            </a:r>
          </a:p>
          <a:p>
            <a:pPr>
              <a:buNone/>
            </a:pPr>
            <a:r>
              <a:rPr lang="en-IN" b="1" dirty="0" smtClean="0"/>
              <a:t>}</a:t>
            </a:r>
          </a:p>
          <a:p>
            <a:pPr>
              <a:buNone/>
            </a:pPr>
            <a:r>
              <a:rPr lang="en-IN" b="1" dirty="0" smtClean="0"/>
              <a:t>public void run() </a:t>
            </a:r>
          </a:p>
          <a:p>
            <a:pPr>
              <a:buNone/>
            </a:pPr>
            <a:r>
              <a:rPr lang="en-IN" b="1" dirty="0" smtClean="0"/>
              <a:t>{</a:t>
            </a:r>
          </a:p>
          <a:p>
            <a:pPr>
              <a:buNone/>
            </a:pPr>
            <a:r>
              <a:rPr lang="en-IN" b="1" dirty="0" smtClean="0"/>
              <a:t>	for(</a:t>
            </a: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 err="1" smtClean="0"/>
              <a:t>i</a:t>
            </a:r>
            <a:r>
              <a:rPr lang="en-IN" b="1" dirty="0" smtClean="0"/>
              <a:t> = 5; </a:t>
            </a:r>
            <a:r>
              <a:rPr lang="en-IN" b="1" dirty="0" err="1" smtClean="0"/>
              <a:t>i</a:t>
            </a:r>
            <a:r>
              <a:rPr lang="en-IN" b="1" dirty="0" smtClean="0"/>
              <a:t> &gt; 0; </a:t>
            </a:r>
            <a:r>
              <a:rPr lang="en-IN" b="1" dirty="0" err="1" smtClean="0"/>
              <a:t>i</a:t>
            </a:r>
            <a:r>
              <a:rPr lang="en-IN" b="1" dirty="0" smtClean="0"/>
              <a:t>--) </a:t>
            </a:r>
          </a:p>
          <a:p>
            <a:pPr>
              <a:buNone/>
            </a:pPr>
            <a:r>
              <a:rPr lang="en-IN" b="1" dirty="0" smtClean="0"/>
              <a:t>	{</a:t>
            </a:r>
          </a:p>
          <a:p>
            <a:pPr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(name + ": " + </a:t>
            </a:r>
            <a:r>
              <a:rPr lang="en-IN" b="1" dirty="0" err="1" smtClean="0"/>
              <a:t>i</a:t>
            </a:r>
            <a:r>
              <a:rPr lang="en-IN" b="1" dirty="0" smtClean="0"/>
              <a:t>);</a:t>
            </a:r>
          </a:p>
          <a:p>
            <a:pPr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Thread.sleep</a:t>
            </a:r>
            <a:r>
              <a:rPr lang="en-IN" b="1" dirty="0" smtClean="0"/>
              <a:t>(1000);</a:t>
            </a:r>
          </a:p>
          <a:p>
            <a:pPr>
              <a:buNone/>
            </a:pPr>
            <a:r>
              <a:rPr lang="en-IN" b="1" dirty="0" smtClean="0"/>
              <a:t>	}</a:t>
            </a:r>
          </a:p>
          <a:p>
            <a:pPr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(name + " exiting.");</a:t>
            </a:r>
          </a:p>
          <a:p>
            <a:pPr>
              <a:buNone/>
            </a:pPr>
            <a:r>
              <a:rPr lang="en-IN" b="1" dirty="0" smtClean="0"/>
              <a:t>}</a:t>
            </a:r>
          </a:p>
          <a:p>
            <a:pPr>
              <a:buNone/>
            </a:pPr>
            <a:r>
              <a:rPr lang="en-IN" b="1" dirty="0" smtClean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71976" y="785794"/>
            <a:ext cx="3543296" cy="5268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class </a:t>
            </a:r>
            <a:r>
              <a:rPr kumimoji="0" lang="en-I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ThreadPriority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static void main(String </a:t>
            </a:r>
            <a:r>
              <a:rPr kumimoji="0" lang="en-I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Thread3 ob1 = new Thread3("One",8);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Thread3 ob2 = new Thread3("Two",7);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Thread3 ob3 = new Thread3("Three",9);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try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wait for other threads to end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Thread.sleep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(10000);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catch (</a:t>
            </a:r>
            <a:r>
              <a:rPr kumimoji="0" lang="en-I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InterruptedException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("Main thread Interrupted");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("Main thread exiting.");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6" y="2357430"/>
            <a:ext cx="3124200" cy="41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What is Multithreading?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Autofit/>
          </a:bodyPr>
          <a:lstStyle/>
          <a:p>
            <a:r>
              <a:rPr lang="en-GB" sz="2400" dirty="0" smtClean="0">
                <a:latin typeface="Helvetica" charset="0"/>
              </a:rPr>
              <a:t>A multi-processing OS can run several processes at the same time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sz="2400" dirty="0" smtClean="0">
                <a:latin typeface="Helvetica" charset="0"/>
              </a:rPr>
              <a:t>Each process has its own address/memory space</a:t>
            </a:r>
          </a:p>
          <a:p>
            <a:r>
              <a:rPr lang="en-GB" sz="2400" dirty="0" smtClean="0">
                <a:latin typeface="Helvetica" charset="0"/>
              </a:rPr>
              <a:t>The OS's scheduler decides when each process is executed</a:t>
            </a:r>
          </a:p>
          <a:p>
            <a:pPr marL="800100" lvl="3" indent="-342900"/>
            <a:r>
              <a:rPr lang="en-GB" dirty="0" smtClean="0">
                <a:latin typeface="Helvetica" charset="0"/>
              </a:rPr>
              <a:t>Only one process is actually executing at any given time.  However, the system appears to be running several programs simultaneously</a:t>
            </a:r>
          </a:p>
          <a:p>
            <a:r>
              <a:rPr lang="en-GB" sz="2400" dirty="0" smtClean="0">
                <a:latin typeface="Helvetica" charset="0"/>
              </a:rPr>
              <a:t>Multithreading is similar to multi-processing.</a:t>
            </a:r>
          </a:p>
          <a:p>
            <a:r>
              <a:rPr lang="en-IN" sz="2400" dirty="0" smtClean="0"/>
              <a:t>We </a:t>
            </a:r>
            <a:r>
              <a:rPr lang="en-IN" sz="2400" dirty="0"/>
              <a:t>can subdivide specific operations within a single application into individual </a:t>
            </a:r>
            <a:r>
              <a:rPr lang="en-IN" sz="2400" dirty="0" smtClean="0"/>
              <a:t>threads</a:t>
            </a:r>
          </a:p>
          <a:p>
            <a:r>
              <a:rPr lang="en-IN" sz="2400" dirty="0"/>
              <a:t>Each of the threads can run in parallel. </a:t>
            </a:r>
            <a:endParaRPr lang="en-IN" sz="2400" dirty="0" smtClean="0"/>
          </a:p>
          <a:p>
            <a:r>
              <a:rPr lang="en-IN" sz="2400" dirty="0" smtClean="0"/>
              <a:t>OS </a:t>
            </a:r>
            <a:r>
              <a:rPr lang="en-IN" sz="2400" dirty="0"/>
              <a:t>divides processing time </a:t>
            </a:r>
            <a:r>
              <a:rPr lang="en-IN" sz="2400" dirty="0" smtClean="0"/>
              <a:t>among </a:t>
            </a:r>
            <a:r>
              <a:rPr lang="en-IN" sz="2400" dirty="0"/>
              <a:t>each thread within an application.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5794"/>
          </a:xfrm>
        </p:spPr>
        <p:txBody>
          <a:bodyPr>
            <a:normAutofit/>
          </a:bodyPr>
          <a:lstStyle/>
          <a:p>
            <a:r>
              <a:rPr lang="en-IN" dirty="0" smtClean="0"/>
              <a:t>Why Multithreading?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r>
              <a:rPr lang="en-GB" sz="2600" dirty="0" smtClean="0">
                <a:latin typeface="Helvetica" charset="0"/>
              </a:rPr>
              <a:t>In a single threaded application, one thread of execution must do everything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sz="2600" dirty="0" smtClean="0">
                <a:latin typeface="Helvetica" charset="0"/>
              </a:rPr>
              <a:t>If an application has several tasks to perform, those tasks will be performed when the thread can get to them.</a:t>
            </a:r>
          </a:p>
          <a:p>
            <a:r>
              <a:rPr lang="en-GB" sz="2600" dirty="0" smtClean="0">
                <a:latin typeface="Helvetica" charset="0"/>
              </a:rPr>
              <a:t>In a multithreaded application, each task can be performed by a separate thread</a:t>
            </a:r>
          </a:p>
          <a:p>
            <a:r>
              <a:rPr lang="en-GB" sz="2600" dirty="0" smtClean="0">
                <a:latin typeface="Helvetica" charset="0"/>
              </a:rPr>
              <a:t>If a multithreaded application is being executed on a system that has multiple processors, the OS may execute separate threads simultaneously on separate processors.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GB" sz="2800" dirty="0" smtClean="0">
                <a:latin typeface="Helvetica" charset="0"/>
              </a:rPr>
              <a:t/>
            </a:r>
            <a:br>
              <a:rPr lang="en-GB" sz="2800" dirty="0" smtClean="0">
                <a:latin typeface="Helvetica" charset="0"/>
              </a:rPr>
            </a:br>
            <a:r>
              <a:rPr lang="en-GB" sz="2800" dirty="0" smtClean="0">
                <a:latin typeface="Helvetica" charset="0"/>
              </a:rPr>
              <a:t>What Kind of Applications Use Multithreading?</a:t>
            </a:r>
            <a:br>
              <a:rPr lang="en-GB" sz="2800" dirty="0" smtClean="0">
                <a:latin typeface="Helvetica" charset="0"/>
              </a:rPr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Autofit/>
          </a:bodyPr>
          <a:lstStyle/>
          <a:p>
            <a:r>
              <a:rPr lang="en-GB" sz="2000" dirty="0" smtClean="0">
                <a:latin typeface="Helvetica" charset="0"/>
              </a:rPr>
              <a:t>Any kind of application which has distinct tasks which can be performed independently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sz="2000" dirty="0" smtClean="0">
                <a:latin typeface="Helvetica" charset="0"/>
              </a:rPr>
              <a:t>Any application with a GUI.</a:t>
            </a:r>
          </a:p>
          <a:p>
            <a:pPr marL="800100" lvl="3" indent="-342900"/>
            <a:r>
              <a:rPr lang="en-GB" sz="1600" dirty="0" smtClean="0">
                <a:latin typeface="Helvetica" charset="0"/>
              </a:rPr>
              <a:t>Threads dedicated to the GUI can delegate the processing of user requests to other threads.  </a:t>
            </a:r>
          </a:p>
          <a:p>
            <a:pPr marL="800100" lvl="3" indent="-342900"/>
            <a:r>
              <a:rPr lang="en-GB" sz="1600" dirty="0" smtClean="0">
                <a:latin typeface="Helvetica" charset="0"/>
              </a:rPr>
              <a:t>The GUI remains responsive to the user even when the user's requests are being processed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sz="2000" dirty="0" smtClean="0">
                <a:latin typeface="Helvetica" charset="0"/>
              </a:rPr>
              <a:t>Any application which requires asynchronous response</a:t>
            </a:r>
          </a:p>
          <a:p>
            <a:pPr marL="800100" lvl="3" indent="-342900"/>
            <a:r>
              <a:rPr lang="en-GB" sz="1600" dirty="0" smtClean="0">
                <a:latin typeface="Helvetica" charset="0"/>
              </a:rPr>
              <a:t>Network based applications are ideally suited to multithreading. </a:t>
            </a:r>
          </a:p>
          <a:p>
            <a:pPr marL="1257300" lvl="5" indent="-342900"/>
            <a:r>
              <a:rPr lang="en-GB" dirty="0">
                <a:latin typeface="Helvetica" charset="0"/>
              </a:rPr>
              <a:t>Data can arrive from the network at any time.  </a:t>
            </a:r>
          </a:p>
          <a:p>
            <a:pPr marL="1257300" lvl="5" indent="-342900"/>
            <a:r>
              <a:rPr lang="en-GB" dirty="0">
                <a:latin typeface="Helvetica" charset="0"/>
              </a:rPr>
              <a:t>In a single threaded system, data is queued until the thread can read the data</a:t>
            </a:r>
          </a:p>
          <a:p>
            <a:pPr marL="1257300" lvl="5" indent="-342900"/>
            <a:r>
              <a:rPr lang="en-GB" dirty="0">
                <a:latin typeface="Helvetica" charset="0"/>
              </a:rPr>
              <a:t>In a multithreaded system, a thread can be dedicated to listening for data on the network port</a:t>
            </a:r>
          </a:p>
          <a:p>
            <a:pPr marL="1257300" lvl="5" indent="-342900"/>
            <a:r>
              <a:rPr lang="en-GB" dirty="0">
                <a:latin typeface="Helvetica" charset="0"/>
              </a:rPr>
              <a:t>When data arrives, the thread reads it immediately and processes it or delegates its processing to another </a:t>
            </a:r>
            <a:r>
              <a:rPr lang="en-GB" dirty="0" smtClean="0">
                <a:latin typeface="Helvetica" charset="0"/>
              </a:rPr>
              <a:t>thread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...</a:t>
            </a:r>
            <a:r>
              <a:rPr lang="en-IN" dirty="0" err="1" smtClean="0"/>
              <a:t>Contd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401080" cy="5054617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Consider a simple web server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The web server listens for request and serves it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W</a:t>
            </a:r>
            <a:r>
              <a:rPr lang="en-US" dirty="0" smtClean="0"/>
              <a:t>eb </a:t>
            </a:r>
            <a:r>
              <a:rPr lang="en-US" dirty="0"/>
              <a:t>server </a:t>
            </a:r>
            <a:r>
              <a:rPr lang="en-US" dirty="0" smtClean="0"/>
              <a:t>(not multithreaded)</a:t>
            </a:r>
          </a:p>
          <a:p>
            <a:pPr lvl="1">
              <a:defRPr/>
            </a:pPr>
            <a:r>
              <a:rPr lang="en-US" dirty="0" smtClean="0"/>
              <a:t>the </a:t>
            </a:r>
            <a:r>
              <a:rPr lang="en-US" dirty="0"/>
              <a:t>requests processing would be in a queue, thus increasing the response time and also might hang the server if there was a bad request.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Web server (multithreaded)</a:t>
            </a:r>
          </a:p>
          <a:p>
            <a:pPr lvl="1">
              <a:defRPr/>
            </a:pPr>
            <a:r>
              <a:rPr lang="en-US" dirty="0" smtClean="0"/>
              <a:t>web </a:t>
            </a:r>
            <a:r>
              <a:rPr lang="en-US" dirty="0"/>
              <a:t>server can serve multiple request simultaneously thus improving response time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How does it all work?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5126055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Helvetica" charset="0"/>
              </a:rPr>
              <a:t>Each thread is given its own "context"</a:t>
            </a:r>
          </a:p>
          <a:p>
            <a:pPr marL="1200150" lvl="3" indent="-342900"/>
            <a:r>
              <a:rPr lang="en-GB" sz="1600" dirty="0" smtClean="0">
                <a:latin typeface="Helvetica" charset="0"/>
              </a:rPr>
              <a:t>A thread's context includes virtual registers and its own calling stack</a:t>
            </a:r>
          </a:p>
          <a:p>
            <a:r>
              <a:rPr lang="en-GB" sz="2400" dirty="0" smtClean="0">
                <a:latin typeface="Helvetica" charset="0"/>
              </a:rPr>
              <a:t>The "scheduler" decides which thread executes at any given time</a:t>
            </a:r>
          </a:p>
          <a:p>
            <a:r>
              <a:rPr lang="en-GB" sz="2400" dirty="0" smtClean="0">
                <a:latin typeface="Helvetica" charset="0"/>
              </a:rPr>
              <a:t>The scheduler maintains a </a:t>
            </a:r>
            <a:r>
              <a:rPr lang="en-GB" sz="2400" b="1" dirty="0" smtClean="0">
                <a:solidFill>
                  <a:srgbClr val="C00000"/>
                </a:solidFill>
                <a:latin typeface="Helvetica" charset="0"/>
              </a:rPr>
              <a:t>list of ready threads </a:t>
            </a:r>
            <a:r>
              <a:rPr lang="en-GB" sz="2400" dirty="0" smtClean="0">
                <a:latin typeface="Helvetica" charset="0"/>
              </a:rPr>
              <a:t>(the run queue) and a </a:t>
            </a:r>
            <a:r>
              <a:rPr lang="en-GB" sz="2400" b="1" dirty="0" smtClean="0">
                <a:solidFill>
                  <a:srgbClr val="C00000"/>
                </a:solidFill>
                <a:latin typeface="Helvetica" charset="0"/>
              </a:rPr>
              <a:t>list of threads waiting for input </a:t>
            </a:r>
            <a:r>
              <a:rPr lang="en-GB" sz="2400" dirty="0" smtClean="0">
                <a:latin typeface="Helvetica" charset="0"/>
              </a:rPr>
              <a:t>(the wait queue)</a:t>
            </a:r>
          </a:p>
          <a:p>
            <a:r>
              <a:rPr lang="en-GB" sz="2400" dirty="0" smtClean="0">
                <a:latin typeface="Helvetica" charset="0"/>
              </a:rPr>
              <a:t>Each thread has a priority.  The scheduler typically schedules between the highest priority threads in the run queue</a:t>
            </a: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Life cycle of thread</a:t>
            </a:r>
            <a:endParaRPr lang="en-IN" dirty="0"/>
          </a:p>
        </p:txBody>
      </p:sp>
      <p:pic>
        <p:nvPicPr>
          <p:cNvPr id="2050" name="Picture 2" descr="Java Thre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8858280" cy="47863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create threads?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are two ways to create a thread:</a:t>
            </a:r>
          </a:p>
          <a:p>
            <a:pPr lvl="1"/>
            <a:r>
              <a:rPr lang="en-IN" dirty="0" smtClean="0"/>
              <a:t>By extending Thread class</a:t>
            </a:r>
          </a:p>
          <a:p>
            <a:pPr lvl="1"/>
            <a:r>
              <a:rPr lang="en-IN" dirty="0" smtClean="0"/>
              <a:t>By implementing </a:t>
            </a:r>
            <a:r>
              <a:rPr lang="en-IN" dirty="0" err="1" smtClean="0"/>
              <a:t>Runnable</a:t>
            </a:r>
            <a:r>
              <a:rPr lang="en-IN" dirty="0" smtClean="0"/>
              <a:t> interface.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r>
              <a:rPr lang="en-IN" sz="3600" dirty="0" smtClean="0"/>
              <a:t>Sample Example1 – Extending Thread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71504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class Thread1 extends Thread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    public void run()</a:t>
            </a:r>
          </a:p>
          <a:p>
            <a:pPr>
              <a:buNone/>
            </a:pPr>
            <a:r>
              <a:rPr lang="en-IN" dirty="0" smtClean="0"/>
              <a:t>    {</a:t>
            </a:r>
          </a:p>
          <a:p>
            <a:pPr>
              <a:buNone/>
            </a:pPr>
            <a:r>
              <a:rPr lang="en-IN" dirty="0" smtClean="0"/>
              <a:t>       </a:t>
            </a:r>
            <a:r>
              <a:rPr lang="en-IN" dirty="0" err="1" smtClean="0"/>
              <a:t>System.out.println</a:t>
            </a:r>
            <a:r>
              <a:rPr lang="en-IN" dirty="0" smtClean="0"/>
              <a:t>("Thread running");</a:t>
            </a:r>
          </a:p>
          <a:p>
            <a:pPr>
              <a:buNone/>
            </a:pPr>
            <a:r>
              <a:rPr lang="en-IN" dirty="0" smtClean="0"/>
              <a:t>    }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public class ExThread1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    public static void main(String </a:t>
            </a:r>
            <a:r>
              <a:rPr lang="en-IN" dirty="0" err="1" smtClean="0"/>
              <a:t>args</a:t>
            </a:r>
            <a:r>
              <a:rPr lang="en-IN" dirty="0" smtClean="0"/>
              <a:t>[])</a:t>
            </a:r>
          </a:p>
          <a:p>
            <a:pPr>
              <a:buNone/>
            </a:pPr>
            <a:r>
              <a:rPr lang="en-IN" dirty="0" smtClean="0"/>
              <a:t>    {</a:t>
            </a:r>
          </a:p>
          <a:p>
            <a:pPr>
              <a:buNone/>
            </a:pPr>
            <a:r>
              <a:rPr lang="en-IN" dirty="0" smtClean="0"/>
              <a:t>        Thread1 t=new Thread1();</a:t>
            </a:r>
          </a:p>
          <a:p>
            <a:pPr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t.start</a:t>
            </a:r>
            <a:r>
              <a:rPr lang="en-IN" dirty="0" smtClean="0"/>
              <a:t>();        </a:t>
            </a:r>
          </a:p>
          <a:p>
            <a:pPr>
              <a:buNone/>
            </a:pPr>
            <a:r>
              <a:rPr lang="en-IN" dirty="0" smtClean="0"/>
              <a:t>    }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4572008"/>
            <a:ext cx="3643338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1141</Words>
  <Application>Microsoft Office PowerPoint</Application>
  <PresentationFormat>On-screen Show (4:3)</PresentationFormat>
  <Paragraphs>270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Multithreading Concepts</vt:lpstr>
      <vt:lpstr>What is Multithreading?</vt:lpstr>
      <vt:lpstr>Why Multithreading?</vt:lpstr>
      <vt:lpstr> What Kind of Applications Use Multithreading? </vt:lpstr>
      <vt:lpstr>...Contd</vt:lpstr>
      <vt:lpstr>How does it all work?</vt:lpstr>
      <vt:lpstr>Life cycle of thread</vt:lpstr>
      <vt:lpstr>How to create threads?</vt:lpstr>
      <vt:lpstr>Sample Example1 – Extending Thread</vt:lpstr>
      <vt:lpstr>Sample Example2 – Implementing Runnable Interface</vt:lpstr>
      <vt:lpstr>Sample Example3 – Making current program as thread</vt:lpstr>
      <vt:lpstr>Sample Example4 - Creating Multiple Threads</vt:lpstr>
      <vt:lpstr>Sample Example4 – Multiple threads – Make main thread to wait</vt:lpstr>
      <vt:lpstr>Example5 – Improved Version</vt:lpstr>
      <vt:lpstr>Example6 – Thread Priorities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 Concepts</dc:title>
  <dc:creator>staff</dc:creator>
  <cp:lastModifiedBy>staff</cp:lastModifiedBy>
  <cp:revision>38</cp:revision>
  <dcterms:created xsi:type="dcterms:W3CDTF">2016-08-06T13:22:41Z</dcterms:created>
  <dcterms:modified xsi:type="dcterms:W3CDTF">2016-08-09T03:24:33Z</dcterms:modified>
</cp:coreProperties>
</file>