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07D-4626-4C66-B7D8-C895175FFBC5}" type="datetimeFigureOut">
              <a:rPr lang="en-US" smtClean="0"/>
              <a:t>8/24/2016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82B5-9DD6-4D3D-BFF4-B48A6ADB0C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07D-4626-4C66-B7D8-C895175FFBC5}" type="datetimeFigureOut">
              <a:rPr lang="en-US" smtClean="0"/>
              <a:t>8/24/2016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82B5-9DD6-4D3D-BFF4-B48A6ADB0C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07D-4626-4C66-B7D8-C895175FFBC5}" type="datetimeFigureOut">
              <a:rPr lang="en-US" smtClean="0"/>
              <a:t>8/24/2016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82B5-9DD6-4D3D-BFF4-B48A6ADB0C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07D-4626-4C66-B7D8-C895175FFBC5}" type="datetimeFigureOut">
              <a:rPr lang="en-US" smtClean="0"/>
              <a:t>8/24/2016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82B5-9DD6-4D3D-BFF4-B48A6ADB0C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07D-4626-4C66-B7D8-C895175FFBC5}" type="datetimeFigureOut">
              <a:rPr lang="en-US" smtClean="0"/>
              <a:t>8/24/2016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82B5-9DD6-4D3D-BFF4-B48A6ADB0C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07D-4626-4C66-B7D8-C895175FFBC5}" type="datetimeFigureOut">
              <a:rPr lang="en-US" smtClean="0"/>
              <a:t>8/24/2016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82B5-9DD6-4D3D-BFF4-B48A6ADB0C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07D-4626-4C66-B7D8-C895175FFBC5}" type="datetimeFigureOut">
              <a:rPr lang="en-US" smtClean="0"/>
              <a:t>8/24/2016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82B5-9DD6-4D3D-BFF4-B48A6ADB0C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07D-4626-4C66-B7D8-C895175FFBC5}" type="datetimeFigureOut">
              <a:rPr lang="en-US" smtClean="0"/>
              <a:t>8/24/2016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82B5-9DD6-4D3D-BFF4-B48A6ADB0C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07D-4626-4C66-B7D8-C895175FFBC5}" type="datetimeFigureOut">
              <a:rPr lang="en-US" smtClean="0"/>
              <a:t>8/24/2016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82B5-9DD6-4D3D-BFF4-B48A6ADB0C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07D-4626-4C66-B7D8-C895175FFBC5}" type="datetimeFigureOut">
              <a:rPr lang="en-US" smtClean="0"/>
              <a:t>8/24/2016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82B5-9DD6-4D3D-BFF4-B48A6ADB0C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07D-4626-4C66-B7D8-C895175FFBC5}" type="datetimeFigureOut">
              <a:rPr lang="en-US" smtClean="0"/>
              <a:t>8/24/2016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82B5-9DD6-4D3D-BFF4-B48A6ADB0C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707D-4626-4C66-B7D8-C895175FFBC5}" type="datetimeFigureOut">
              <a:rPr lang="en-US" smtClean="0"/>
              <a:t>8/24/2016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82B5-9DD6-4D3D-BFF4-B48A6ADB0CB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Servlet</a:t>
            </a:r>
            <a:r>
              <a:rPr lang="en-IN" dirty="0" smtClean="0"/>
              <a:t> Database Connectivity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Creation of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85000" lnSpcReduction="20000"/>
          </a:bodyPr>
          <a:lstStyle/>
          <a:p>
            <a:r>
              <a:rPr lang="en-US" u="none" strike="noStrike" dirty="0" smtClean="0"/>
              <a:t>Provide password “ ”</a:t>
            </a:r>
          </a:p>
          <a:p>
            <a:r>
              <a:rPr lang="en-US" dirty="0" smtClean="0"/>
              <a:t>Use the default </a:t>
            </a:r>
            <a:r>
              <a:rPr lang="en-US" u="none" strike="noStrike" dirty="0" smtClean="0"/>
              <a:t>database as follows</a:t>
            </a:r>
          </a:p>
          <a:p>
            <a:pPr>
              <a:buNone/>
            </a:pPr>
            <a:r>
              <a:rPr lang="en-US" u="none" strike="noStrike" dirty="0" smtClean="0"/>
              <a:t>	</a:t>
            </a:r>
            <a:r>
              <a:rPr lang="en-US" u="none" strike="noStrike" dirty="0" err="1" smtClean="0"/>
              <a:t>mysql</a:t>
            </a:r>
            <a:r>
              <a:rPr lang="en-US" u="none" strike="noStrike" dirty="0" smtClean="0"/>
              <a:t>&gt; use TEST;</a:t>
            </a:r>
          </a:p>
          <a:p>
            <a:pPr>
              <a:buNone/>
            </a:pPr>
            <a:r>
              <a:rPr lang="en-US" u="none" strike="noStrike" dirty="0" smtClean="0"/>
              <a:t>	</a:t>
            </a:r>
            <a:r>
              <a:rPr lang="en-US" u="none" strike="noStrike" dirty="0" err="1" smtClean="0"/>
              <a:t>mysql</a:t>
            </a:r>
            <a:r>
              <a:rPr lang="en-US" u="none" strike="noStrike" dirty="0" smtClean="0"/>
              <a:t>&gt; create table Employees</a:t>
            </a:r>
          </a:p>
          <a:p>
            <a:pPr>
              <a:buNone/>
            </a:pPr>
            <a:r>
              <a:rPr lang="en-US" u="none" strike="noStrike" dirty="0" smtClean="0"/>
              <a:t>	(</a:t>
            </a:r>
          </a:p>
          <a:p>
            <a:pPr>
              <a:buNone/>
            </a:pPr>
            <a:r>
              <a:rPr lang="en-US" u="none" strike="noStrike" dirty="0" smtClean="0"/>
              <a:t>		id </a:t>
            </a:r>
            <a:r>
              <a:rPr lang="en-US" u="none" strike="noStrike" dirty="0" err="1" smtClean="0"/>
              <a:t>int</a:t>
            </a:r>
            <a:r>
              <a:rPr lang="en-US" u="none" strike="noStrike" dirty="0" smtClean="0"/>
              <a:t> not null,</a:t>
            </a:r>
          </a:p>
          <a:p>
            <a:pPr>
              <a:buNone/>
            </a:pPr>
            <a:r>
              <a:rPr lang="en-US" u="none" strike="noStrike" dirty="0" smtClean="0"/>
              <a:t>		age </a:t>
            </a:r>
            <a:r>
              <a:rPr lang="en-US" u="none" strike="noStrike" dirty="0" err="1" smtClean="0"/>
              <a:t>int</a:t>
            </a:r>
            <a:r>
              <a:rPr lang="en-US" u="none" strike="noStrike" dirty="0" smtClean="0"/>
              <a:t> not null,</a:t>
            </a:r>
          </a:p>
          <a:p>
            <a:pPr>
              <a:buNone/>
            </a:pPr>
            <a:r>
              <a:rPr lang="en-US" u="none" strike="noStrike" dirty="0" smtClean="0"/>
              <a:t>		first </a:t>
            </a:r>
            <a:r>
              <a:rPr lang="en-US" u="none" strike="noStrike" dirty="0" err="1" smtClean="0"/>
              <a:t>varchar</a:t>
            </a:r>
            <a:r>
              <a:rPr lang="en-US" u="none" strike="noStrike" dirty="0" smtClean="0"/>
              <a:t> (255),</a:t>
            </a:r>
          </a:p>
          <a:p>
            <a:pPr>
              <a:buNone/>
            </a:pPr>
            <a:r>
              <a:rPr lang="en-US" u="none" strike="noStrike" dirty="0" smtClean="0"/>
              <a:t>		last </a:t>
            </a:r>
            <a:r>
              <a:rPr lang="en-US" u="none" strike="noStrike" dirty="0" err="1" smtClean="0"/>
              <a:t>varchar</a:t>
            </a:r>
            <a:r>
              <a:rPr lang="en-US" u="none" strike="noStrike" dirty="0" smtClean="0"/>
              <a:t> (255)</a:t>
            </a:r>
          </a:p>
          <a:p>
            <a:pPr>
              <a:buNone/>
            </a:pPr>
            <a:r>
              <a:rPr lang="en-US" u="none" strike="noStrike" dirty="0" smtClean="0"/>
              <a:t>	);</a:t>
            </a:r>
          </a:p>
          <a:p>
            <a:r>
              <a:rPr lang="en-US" u="none" strike="noStrike" dirty="0" smtClean="0"/>
              <a:t>Insert new rows as follows</a:t>
            </a:r>
          </a:p>
          <a:p>
            <a:pPr lvl="1"/>
            <a:r>
              <a:rPr lang="en-US" u="none" strike="noStrike" dirty="0" smtClean="0"/>
              <a:t>INSERT INTO Employees VALUES (100, 18, 'Zara', 'Ali');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Java code snippet to access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public void </a:t>
            </a:r>
            <a:r>
              <a:rPr lang="en-IN" dirty="0" err="1" smtClean="0"/>
              <a:t>doGet</a:t>
            </a:r>
            <a:r>
              <a:rPr lang="en-IN" dirty="0" smtClean="0"/>
              <a:t>(</a:t>
            </a:r>
            <a:r>
              <a:rPr lang="en-IN" dirty="0" err="1" smtClean="0"/>
              <a:t>HttpServletRequest</a:t>
            </a:r>
            <a:r>
              <a:rPr lang="en-IN" dirty="0" smtClean="0"/>
              <a:t> request,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HttpServletResponse</a:t>
            </a:r>
            <a:r>
              <a:rPr lang="en-IN" dirty="0" smtClean="0"/>
              <a:t> response)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throws </a:t>
            </a:r>
            <a:r>
              <a:rPr lang="en-IN" dirty="0" err="1" smtClean="0"/>
              <a:t>ServletException</a:t>
            </a:r>
            <a:r>
              <a:rPr lang="en-IN" dirty="0" smtClean="0"/>
              <a:t>, </a:t>
            </a:r>
            <a:r>
              <a:rPr lang="en-IN" dirty="0" err="1" smtClean="0"/>
              <a:t>IOException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// JDBC driver name and database URL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final String JDBC_DRIVER="</a:t>
            </a:r>
            <a:r>
              <a:rPr lang="en-IN" dirty="0" err="1" smtClean="0"/>
              <a:t>com.mysql.jdbc.Driver</a:t>
            </a:r>
            <a:r>
              <a:rPr lang="en-IN" dirty="0" smtClean="0"/>
              <a:t>"; 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final String DB_URL="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://localhost:3306/TEST";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dirty="0" smtClean="0"/>
              <a:t>// Database credentials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final String USER = "";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final String PASS = “";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...</a:t>
            </a:r>
            <a:r>
              <a:rPr lang="en-IN" dirty="0" err="1" smtClean="0"/>
              <a:t>Contd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Connection </a:t>
            </a:r>
            <a:r>
              <a:rPr lang="en-IN" dirty="0" err="1" smtClean="0"/>
              <a:t>conn</a:t>
            </a:r>
            <a:r>
              <a:rPr lang="en-IN" dirty="0" smtClean="0"/>
              <a:t> = null;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Statement stmt = null;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smtClean="0"/>
              <a:t>// Set response content type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response.setContentType</a:t>
            </a:r>
            <a:r>
              <a:rPr lang="en-IN" dirty="0" smtClean="0"/>
              <a:t>("text/html");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PrintWriter</a:t>
            </a:r>
            <a:r>
              <a:rPr lang="en-IN" dirty="0" smtClean="0"/>
              <a:t> out = </a:t>
            </a:r>
            <a:r>
              <a:rPr lang="en-IN" dirty="0" err="1" smtClean="0"/>
              <a:t>response.getWriter</a:t>
            </a:r>
            <a:r>
              <a:rPr lang="en-IN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String title = "Database Result";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// </a:t>
            </a:r>
            <a:r>
              <a:rPr lang="en-IN" dirty="0"/>
              <a:t>Register JDBC driver</a:t>
            </a:r>
          </a:p>
          <a:p>
            <a:pPr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</a:t>
            </a:r>
            <a:endParaRPr lang="en-US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// Open a connection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conn</a:t>
            </a:r>
            <a:r>
              <a:rPr lang="en-IN" dirty="0" smtClean="0"/>
              <a:t> =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(DB_URL,USER,PASS);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1501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// Execute SQL query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stmt = </a:t>
            </a:r>
            <a:r>
              <a:rPr lang="en-IN" dirty="0" err="1" smtClean="0"/>
              <a:t>conn.createStatement</a:t>
            </a:r>
            <a:r>
              <a:rPr lang="en-IN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String </a:t>
            </a:r>
            <a:r>
              <a:rPr lang="en-IN" dirty="0" err="1" smtClean="0"/>
              <a:t>sql</a:t>
            </a:r>
            <a:r>
              <a:rPr lang="en-IN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sql</a:t>
            </a:r>
            <a:r>
              <a:rPr lang="en-IN" dirty="0" smtClean="0"/>
              <a:t> = "SELECT id, first, last, age FROM Employees";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ResultSet</a:t>
            </a:r>
            <a:r>
              <a:rPr lang="en-IN" dirty="0" smtClean="0"/>
              <a:t> </a:t>
            </a:r>
            <a:r>
              <a:rPr lang="en-IN" dirty="0" err="1" smtClean="0"/>
              <a:t>rs</a:t>
            </a:r>
            <a:r>
              <a:rPr lang="en-IN" dirty="0" smtClean="0"/>
              <a:t> = </a:t>
            </a:r>
            <a:r>
              <a:rPr lang="en-IN" dirty="0" err="1" smtClean="0"/>
              <a:t>stmt.executeQuery</a:t>
            </a:r>
            <a:r>
              <a:rPr lang="en-IN" dirty="0" smtClean="0"/>
              <a:t>(</a:t>
            </a:r>
            <a:r>
              <a:rPr lang="en-IN" dirty="0" err="1" smtClean="0"/>
              <a:t>sql</a:t>
            </a:r>
            <a:r>
              <a:rPr lang="en-IN" dirty="0" smtClean="0"/>
              <a:t>);</a:t>
            </a:r>
            <a:endParaRPr lang="en-US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while(</a:t>
            </a:r>
            <a:r>
              <a:rPr lang="en-IN" dirty="0" err="1" smtClean="0"/>
              <a:t>rs.next</a:t>
            </a:r>
            <a:r>
              <a:rPr lang="en-IN" dirty="0" smtClean="0"/>
              <a:t>()){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//Retrieve by column name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id = </a:t>
            </a:r>
            <a:r>
              <a:rPr lang="en-IN" dirty="0" err="1" smtClean="0"/>
              <a:t>rs.getInt</a:t>
            </a:r>
            <a:r>
              <a:rPr lang="en-IN" dirty="0" smtClean="0"/>
              <a:t>("id");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age = </a:t>
            </a:r>
            <a:r>
              <a:rPr lang="en-IN" dirty="0" err="1" smtClean="0"/>
              <a:t>rs.getInt</a:t>
            </a:r>
            <a:r>
              <a:rPr lang="en-IN" dirty="0" smtClean="0"/>
              <a:t>("age");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String first = </a:t>
            </a:r>
            <a:r>
              <a:rPr lang="en-IN" dirty="0" err="1" smtClean="0"/>
              <a:t>rs.getString</a:t>
            </a:r>
            <a:r>
              <a:rPr lang="en-IN" dirty="0" smtClean="0"/>
              <a:t>("first");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String last = </a:t>
            </a:r>
            <a:r>
              <a:rPr lang="en-IN" dirty="0" err="1" smtClean="0"/>
              <a:t>rs.getString</a:t>
            </a:r>
            <a:r>
              <a:rPr lang="en-IN" dirty="0" smtClean="0"/>
              <a:t>("last");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...</a:t>
            </a:r>
            <a:r>
              <a:rPr lang="en-IN" dirty="0" err="1" smtClean="0"/>
              <a:t>Contd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//Display values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out.println</a:t>
            </a:r>
            <a:r>
              <a:rPr lang="en-IN" dirty="0" smtClean="0"/>
              <a:t>("ID: " + id + "&lt;</a:t>
            </a:r>
            <a:r>
              <a:rPr lang="en-IN" dirty="0" err="1" smtClean="0"/>
              <a:t>br</a:t>
            </a:r>
            <a:r>
              <a:rPr lang="en-IN" dirty="0" smtClean="0"/>
              <a:t>&gt;");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out.println</a:t>
            </a:r>
            <a:r>
              <a:rPr lang="en-IN" dirty="0" smtClean="0"/>
              <a:t>(", Age: " + age + "&lt;</a:t>
            </a:r>
            <a:r>
              <a:rPr lang="en-IN" dirty="0" err="1" smtClean="0"/>
              <a:t>br</a:t>
            </a:r>
            <a:r>
              <a:rPr lang="en-IN" dirty="0" smtClean="0"/>
              <a:t>&gt;");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out.println</a:t>
            </a:r>
            <a:r>
              <a:rPr lang="en-IN" dirty="0" smtClean="0"/>
              <a:t>(", First: " + first + "&lt;</a:t>
            </a:r>
            <a:r>
              <a:rPr lang="en-IN" dirty="0" err="1" smtClean="0"/>
              <a:t>br</a:t>
            </a:r>
            <a:r>
              <a:rPr lang="en-IN" dirty="0" smtClean="0"/>
              <a:t>&gt;");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out.println</a:t>
            </a:r>
            <a:r>
              <a:rPr lang="en-IN" dirty="0" smtClean="0"/>
              <a:t>(", Last: " + last + "&lt;</a:t>
            </a:r>
            <a:r>
              <a:rPr lang="en-IN" dirty="0" err="1" smtClean="0"/>
              <a:t>br</a:t>
            </a:r>
            <a:r>
              <a:rPr lang="en-IN" dirty="0" smtClean="0"/>
              <a:t>&gt;");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out.println</a:t>
            </a:r>
            <a:r>
              <a:rPr lang="en-IN" dirty="0" smtClean="0"/>
              <a:t>("&lt;/body&gt;&lt;/html&gt;");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dirty="0" smtClean="0"/>
              <a:t>// Clean-up environment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rs.close</a:t>
            </a:r>
            <a:r>
              <a:rPr lang="en-IN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stmt.close</a:t>
            </a:r>
            <a:r>
              <a:rPr lang="en-IN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conn.close</a:t>
            </a:r>
            <a:r>
              <a:rPr lang="en-IN" dirty="0" smtClean="0"/>
              <a:t>();</a:t>
            </a:r>
            <a:endParaRPr lang="en-US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...</a:t>
            </a:r>
            <a:r>
              <a:rPr lang="en-IN" dirty="0" err="1" smtClean="0"/>
              <a:t>Contd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0106"/>
          </a:xfrm>
        </p:spPr>
        <p:txBody>
          <a:bodyPr/>
          <a:lstStyle/>
          <a:p>
            <a:r>
              <a:rPr lang="en-IN" dirty="0" smtClean="0"/>
              <a:t>Navigate to http://localhost:8080</a:t>
            </a:r>
            <a:endParaRPr lang="en-IN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58"/>
            <a:ext cx="850112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Servlet</a:t>
            </a:r>
            <a:r>
              <a:rPr lang="en-IN" dirty="0" smtClean="0"/>
              <a:t> Life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 </a:t>
            </a:r>
            <a:r>
              <a:rPr lang="en-IN" dirty="0" err="1"/>
              <a:t>servlet</a:t>
            </a:r>
            <a:r>
              <a:rPr lang="en-IN" dirty="0"/>
              <a:t> life cycle can be defined as the </a:t>
            </a:r>
            <a:r>
              <a:rPr lang="en-IN" b="1" dirty="0">
                <a:solidFill>
                  <a:srgbClr val="C00000"/>
                </a:solidFill>
              </a:rPr>
              <a:t>entire process from its creation till the destruction.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b="1" dirty="0" smtClean="0"/>
              <a:t>init ()</a:t>
            </a:r>
          </a:p>
          <a:p>
            <a:pPr lvl="1"/>
            <a:r>
              <a:rPr lang="en-IN" dirty="0" err="1" smtClean="0"/>
              <a:t>servlet</a:t>
            </a:r>
            <a:r>
              <a:rPr lang="en-IN" dirty="0" smtClean="0"/>
              <a:t> is initialized</a:t>
            </a:r>
            <a:endParaRPr lang="en-IN" dirty="0"/>
          </a:p>
          <a:p>
            <a:r>
              <a:rPr lang="en-IN" b="1" dirty="0" smtClean="0"/>
              <a:t>service</a:t>
            </a:r>
            <a:r>
              <a:rPr lang="en-IN" b="1" dirty="0"/>
              <a:t>()</a:t>
            </a:r>
            <a:r>
              <a:rPr lang="en-IN" dirty="0"/>
              <a:t> </a:t>
            </a:r>
            <a:endParaRPr lang="en-IN" dirty="0" smtClean="0"/>
          </a:p>
          <a:p>
            <a:pPr lvl="1"/>
            <a:r>
              <a:rPr lang="en-IN" dirty="0" smtClean="0"/>
              <a:t>to </a:t>
            </a:r>
            <a:r>
              <a:rPr lang="en-IN" dirty="0"/>
              <a:t>process a client's request.</a:t>
            </a:r>
          </a:p>
          <a:p>
            <a:r>
              <a:rPr lang="en-IN" b="1" dirty="0" smtClean="0"/>
              <a:t>destroy()</a:t>
            </a:r>
          </a:p>
          <a:p>
            <a:pPr lvl="1"/>
            <a:r>
              <a:rPr lang="en-IN" dirty="0" err="1" smtClean="0"/>
              <a:t>servlet</a:t>
            </a:r>
            <a:r>
              <a:rPr lang="en-IN" dirty="0" smtClean="0"/>
              <a:t> is terminated</a:t>
            </a:r>
            <a:endParaRPr lang="en-IN" dirty="0"/>
          </a:p>
          <a:p>
            <a:r>
              <a:rPr lang="en-IN" dirty="0"/>
              <a:t>Finally, </a:t>
            </a:r>
            <a:r>
              <a:rPr lang="en-IN" dirty="0" err="1"/>
              <a:t>servlet</a:t>
            </a:r>
            <a:r>
              <a:rPr lang="en-IN" dirty="0"/>
              <a:t> is garbage collected by the garbage collector of the JVM.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4"/>
            <a:ext cx="8229600" cy="5714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Init()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init method is designed to be called only </a:t>
            </a:r>
            <a:r>
              <a:rPr lang="en-IN" dirty="0" smtClean="0"/>
              <a:t>once</a:t>
            </a:r>
          </a:p>
          <a:p>
            <a:r>
              <a:rPr lang="en-IN" dirty="0" smtClean="0"/>
              <a:t>It </a:t>
            </a:r>
            <a:r>
              <a:rPr lang="en-IN" dirty="0"/>
              <a:t>is </a:t>
            </a:r>
            <a:r>
              <a:rPr lang="en-IN" dirty="0">
                <a:solidFill>
                  <a:srgbClr val="C00000"/>
                </a:solidFill>
              </a:rPr>
              <a:t>called when the </a:t>
            </a:r>
            <a:r>
              <a:rPr lang="en-IN" dirty="0" err="1">
                <a:solidFill>
                  <a:srgbClr val="C00000"/>
                </a:solidFill>
              </a:rPr>
              <a:t>servlet</a:t>
            </a:r>
            <a:r>
              <a:rPr lang="en-IN" dirty="0">
                <a:solidFill>
                  <a:srgbClr val="C00000"/>
                </a:solidFill>
              </a:rPr>
              <a:t> is first created, </a:t>
            </a:r>
            <a:r>
              <a:rPr lang="en-IN" dirty="0"/>
              <a:t>and not called again for each user </a:t>
            </a:r>
            <a:r>
              <a:rPr lang="en-IN" dirty="0" smtClean="0"/>
              <a:t>request</a:t>
            </a:r>
          </a:p>
          <a:p>
            <a:r>
              <a:rPr lang="en-IN" dirty="0"/>
              <a:t>The </a:t>
            </a:r>
            <a:r>
              <a:rPr lang="en-IN" dirty="0" err="1"/>
              <a:t>servlet</a:t>
            </a:r>
            <a:r>
              <a:rPr lang="en-IN" dirty="0"/>
              <a:t> is normally </a:t>
            </a:r>
            <a:r>
              <a:rPr lang="en-IN" dirty="0">
                <a:solidFill>
                  <a:srgbClr val="C00000"/>
                </a:solidFill>
              </a:rPr>
              <a:t>created when a user first invokes a URL </a:t>
            </a:r>
            <a:r>
              <a:rPr lang="en-IN" dirty="0"/>
              <a:t>corresponding to the </a:t>
            </a:r>
            <a:r>
              <a:rPr lang="en-IN" dirty="0" err="1" smtClean="0"/>
              <a:t>servlet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IN" dirty="0" smtClean="0"/>
              <a:t>init</a:t>
            </a:r>
            <a:r>
              <a:rPr lang="en-IN" dirty="0"/>
              <a:t>() method simply creates or loads some data that will be used throughout the life of the </a:t>
            </a:r>
            <a:r>
              <a:rPr lang="en-IN" dirty="0" err="1" smtClean="0"/>
              <a:t>servlet</a:t>
            </a:r>
            <a:endParaRPr lang="en-IN" dirty="0" smtClean="0"/>
          </a:p>
          <a:p>
            <a:r>
              <a:rPr lang="en-IN" dirty="0" smtClean="0"/>
              <a:t>init() </a:t>
            </a:r>
            <a:r>
              <a:rPr lang="en-IN" dirty="0"/>
              <a:t>method definition looks like </a:t>
            </a:r>
            <a:r>
              <a:rPr lang="en-IN" dirty="0" smtClean="0"/>
              <a:t>as follows</a:t>
            </a:r>
          </a:p>
          <a:p>
            <a:pPr lvl="1"/>
            <a:r>
              <a:rPr lang="en-IN" dirty="0"/>
              <a:t>public</a:t>
            </a:r>
            <a:r>
              <a:rPr lang="en-IN" dirty="0" smtClean="0"/>
              <a:t> </a:t>
            </a:r>
            <a:r>
              <a:rPr lang="en-IN" dirty="0"/>
              <a:t>void</a:t>
            </a:r>
            <a:r>
              <a:rPr lang="en-IN" dirty="0" smtClean="0"/>
              <a:t> init</a:t>
            </a:r>
            <a:r>
              <a:rPr lang="en-IN" dirty="0"/>
              <a:t>()</a:t>
            </a:r>
            <a:r>
              <a:rPr lang="en-IN" dirty="0" smtClean="0"/>
              <a:t> </a:t>
            </a:r>
            <a:r>
              <a:rPr lang="en-IN" dirty="0"/>
              <a:t>throws</a:t>
            </a:r>
            <a:r>
              <a:rPr lang="en-IN" dirty="0" smtClean="0"/>
              <a:t> </a:t>
            </a:r>
            <a:r>
              <a:rPr lang="en-IN" dirty="0" err="1"/>
              <a:t>ServletException</a:t>
            </a:r>
            <a:r>
              <a:rPr lang="en-IN" dirty="0" smtClean="0"/>
              <a:t> </a:t>
            </a:r>
          </a:p>
          <a:p>
            <a:pPr lvl="1">
              <a:buNone/>
            </a:pPr>
            <a:r>
              <a:rPr lang="en-IN" dirty="0"/>
              <a:t>	</a:t>
            </a:r>
            <a:r>
              <a:rPr lang="en-IN" dirty="0" smtClean="0"/>
              <a:t>{ </a:t>
            </a:r>
            <a:r>
              <a:rPr lang="en-IN" dirty="0"/>
              <a:t>// Initialization code...</a:t>
            </a:r>
            <a:r>
              <a:rPr lang="en-IN" dirty="0" smtClean="0"/>
              <a:t> </a:t>
            </a:r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Service()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The service() </a:t>
            </a:r>
            <a:endParaRPr lang="en-IN" dirty="0" smtClean="0"/>
          </a:p>
          <a:p>
            <a:pPr lvl="1"/>
            <a:r>
              <a:rPr lang="en-IN" dirty="0" smtClean="0"/>
              <a:t>performs </a:t>
            </a:r>
            <a:r>
              <a:rPr lang="en-IN" dirty="0"/>
              <a:t>the actual </a:t>
            </a:r>
            <a:r>
              <a:rPr lang="en-IN" dirty="0" smtClean="0"/>
              <a:t>task</a:t>
            </a:r>
          </a:p>
          <a:p>
            <a:r>
              <a:rPr lang="en-IN" dirty="0" err="1" smtClean="0"/>
              <a:t>Servlet</a:t>
            </a:r>
            <a:r>
              <a:rPr lang="en-IN" dirty="0" smtClean="0"/>
              <a:t> </a:t>
            </a:r>
            <a:r>
              <a:rPr lang="en-IN" dirty="0"/>
              <a:t>container (i.e. web server) </a:t>
            </a:r>
            <a:endParaRPr lang="en-IN" dirty="0" smtClean="0"/>
          </a:p>
          <a:p>
            <a:pPr lvl="1"/>
            <a:r>
              <a:rPr lang="en-IN" dirty="0" smtClean="0"/>
              <a:t>calls </a:t>
            </a:r>
            <a:r>
              <a:rPr lang="en-IN" dirty="0"/>
              <a:t>the service() method to handle requests coming from the client( browsers) and </a:t>
            </a:r>
            <a:endParaRPr lang="en-IN" dirty="0" smtClean="0"/>
          </a:p>
          <a:p>
            <a:pPr lvl="1"/>
            <a:r>
              <a:rPr lang="en-IN" dirty="0" smtClean="0"/>
              <a:t>writes </a:t>
            </a:r>
            <a:r>
              <a:rPr lang="en-IN" dirty="0"/>
              <a:t>the formatted response back to the client.</a:t>
            </a:r>
          </a:p>
          <a:p>
            <a:r>
              <a:rPr lang="en-IN" dirty="0" smtClean="0"/>
              <a:t>each </a:t>
            </a:r>
            <a:r>
              <a:rPr lang="en-IN" dirty="0"/>
              <a:t>time the server receives a request for a </a:t>
            </a:r>
            <a:r>
              <a:rPr lang="en-IN" dirty="0" err="1"/>
              <a:t>servlet</a:t>
            </a:r>
            <a:r>
              <a:rPr lang="en-IN" dirty="0"/>
              <a:t>, the server spawns a new thread and calls </a:t>
            </a:r>
            <a:r>
              <a:rPr lang="en-IN" dirty="0" smtClean="0"/>
              <a:t>service</a:t>
            </a:r>
          </a:p>
          <a:p>
            <a:r>
              <a:rPr lang="en-IN" dirty="0" smtClean="0"/>
              <a:t>The </a:t>
            </a:r>
            <a:r>
              <a:rPr lang="en-IN" dirty="0"/>
              <a:t>service() method </a:t>
            </a:r>
            <a:endParaRPr lang="en-IN" dirty="0" smtClean="0"/>
          </a:p>
          <a:p>
            <a:pPr lvl="1"/>
            <a:r>
              <a:rPr lang="en-IN" dirty="0" smtClean="0"/>
              <a:t>checks </a:t>
            </a:r>
            <a:r>
              <a:rPr lang="en-IN" dirty="0"/>
              <a:t>the HTTP request type (GET, POST, PUT, DELETE, etc.) </a:t>
            </a:r>
            <a:endParaRPr lang="en-IN" dirty="0" smtClean="0"/>
          </a:p>
          <a:p>
            <a:pPr lvl="1"/>
            <a:r>
              <a:rPr lang="en-IN" dirty="0" smtClean="0"/>
              <a:t>calls </a:t>
            </a:r>
            <a:r>
              <a:rPr lang="en-IN" dirty="0" err="1"/>
              <a:t>doGet</a:t>
            </a:r>
            <a:r>
              <a:rPr lang="en-IN" dirty="0"/>
              <a:t>, </a:t>
            </a:r>
            <a:r>
              <a:rPr lang="en-IN" dirty="0" err="1"/>
              <a:t>doPost</a:t>
            </a:r>
            <a:r>
              <a:rPr lang="en-IN" dirty="0"/>
              <a:t>, </a:t>
            </a:r>
            <a:r>
              <a:rPr lang="en-IN" dirty="0" err="1"/>
              <a:t>doPut</a:t>
            </a:r>
            <a:r>
              <a:rPr lang="en-IN" dirty="0"/>
              <a:t>, </a:t>
            </a:r>
            <a:r>
              <a:rPr lang="en-IN" dirty="0" err="1"/>
              <a:t>doDelete</a:t>
            </a:r>
            <a:r>
              <a:rPr lang="en-IN" dirty="0"/>
              <a:t>, etc. methods as appropriate</a:t>
            </a:r>
            <a:r>
              <a:rPr lang="en-IN" dirty="0" smtClean="0"/>
              <a:t>.</a:t>
            </a:r>
          </a:p>
          <a:p>
            <a:r>
              <a:rPr lang="en-IN" dirty="0" smtClean="0"/>
              <a:t>service() method definition looks like as follows</a:t>
            </a:r>
          </a:p>
          <a:p>
            <a:pPr lvl="1"/>
            <a:r>
              <a:rPr lang="en-IN" dirty="0"/>
              <a:t>public</a:t>
            </a:r>
            <a:r>
              <a:rPr lang="en-IN" dirty="0" smtClean="0"/>
              <a:t> </a:t>
            </a:r>
            <a:r>
              <a:rPr lang="en-IN" dirty="0"/>
              <a:t>void</a:t>
            </a:r>
            <a:r>
              <a:rPr lang="en-IN" dirty="0" smtClean="0"/>
              <a:t> service</a:t>
            </a:r>
            <a:r>
              <a:rPr lang="en-IN" dirty="0"/>
              <a:t>(</a:t>
            </a:r>
            <a:r>
              <a:rPr lang="en-IN" dirty="0" err="1"/>
              <a:t>ServletRequest</a:t>
            </a:r>
            <a:r>
              <a:rPr lang="en-IN" dirty="0" smtClean="0"/>
              <a:t> request</a:t>
            </a:r>
            <a:r>
              <a:rPr lang="en-IN" dirty="0"/>
              <a:t>,</a:t>
            </a:r>
            <a:r>
              <a:rPr lang="en-IN" dirty="0" smtClean="0"/>
              <a:t> </a:t>
            </a:r>
            <a:r>
              <a:rPr lang="en-IN" dirty="0" err="1"/>
              <a:t>ServletResponse</a:t>
            </a:r>
            <a:r>
              <a:rPr lang="en-IN" dirty="0" smtClean="0"/>
              <a:t> response</a:t>
            </a:r>
            <a:r>
              <a:rPr lang="en-IN" dirty="0"/>
              <a:t>)</a:t>
            </a:r>
            <a:r>
              <a:rPr lang="en-IN" dirty="0" smtClean="0"/>
              <a:t> </a:t>
            </a:r>
            <a:r>
              <a:rPr lang="en-IN" dirty="0"/>
              <a:t>throws</a:t>
            </a:r>
            <a:r>
              <a:rPr lang="en-IN" dirty="0" smtClean="0"/>
              <a:t> </a:t>
            </a:r>
            <a:r>
              <a:rPr lang="en-IN" dirty="0" err="1"/>
              <a:t>ServletException</a:t>
            </a:r>
            <a:r>
              <a:rPr lang="en-IN" dirty="0"/>
              <a:t>,</a:t>
            </a:r>
            <a:r>
              <a:rPr lang="en-IN" dirty="0" smtClean="0"/>
              <a:t> </a:t>
            </a:r>
            <a:r>
              <a:rPr lang="en-IN" dirty="0" err="1" smtClean="0"/>
              <a:t>IOException</a:t>
            </a:r>
            <a:endParaRPr lang="en-IN" dirty="0" smtClean="0"/>
          </a:p>
          <a:p>
            <a:pPr lvl="1">
              <a:buNone/>
            </a:pPr>
            <a:r>
              <a:rPr lang="en-IN" dirty="0"/>
              <a:t>{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     public </a:t>
            </a:r>
            <a:r>
              <a:rPr lang="en-IN" dirty="0"/>
              <a:t>void</a:t>
            </a:r>
            <a:r>
              <a:rPr lang="en-IN" dirty="0" smtClean="0"/>
              <a:t> </a:t>
            </a:r>
            <a:r>
              <a:rPr lang="en-IN" dirty="0" err="1" smtClean="0"/>
              <a:t>doGet</a:t>
            </a:r>
            <a:r>
              <a:rPr lang="en-IN" dirty="0"/>
              <a:t>(</a:t>
            </a:r>
            <a:r>
              <a:rPr lang="en-IN" dirty="0" err="1"/>
              <a:t>HttpServletRequest</a:t>
            </a:r>
            <a:r>
              <a:rPr lang="en-IN" dirty="0" smtClean="0"/>
              <a:t> request</a:t>
            </a:r>
            <a:r>
              <a:rPr lang="en-IN" dirty="0"/>
              <a:t>,</a:t>
            </a:r>
            <a:r>
              <a:rPr lang="en-IN" dirty="0" smtClean="0"/>
              <a:t> </a:t>
            </a:r>
            <a:r>
              <a:rPr lang="en-IN" dirty="0" err="1"/>
              <a:t>HttpServletResponse</a:t>
            </a:r>
            <a:r>
              <a:rPr lang="en-IN" dirty="0" smtClean="0"/>
              <a:t> response</a:t>
            </a:r>
            <a:r>
              <a:rPr lang="en-IN" dirty="0"/>
              <a:t>)</a:t>
            </a:r>
            <a:r>
              <a:rPr lang="en-IN" dirty="0" smtClean="0"/>
              <a:t> </a:t>
            </a:r>
            <a:r>
              <a:rPr lang="en-IN" dirty="0"/>
              <a:t>throws</a:t>
            </a:r>
            <a:r>
              <a:rPr lang="en-IN" dirty="0" smtClean="0"/>
              <a:t> </a:t>
            </a:r>
            <a:r>
              <a:rPr lang="en-IN" dirty="0" err="1"/>
              <a:t>ServletException</a:t>
            </a:r>
            <a:r>
              <a:rPr lang="en-IN" dirty="0"/>
              <a:t>,</a:t>
            </a:r>
            <a:r>
              <a:rPr lang="en-IN" dirty="0" smtClean="0"/>
              <a:t> </a:t>
            </a:r>
            <a:r>
              <a:rPr lang="en-IN" dirty="0" err="1"/>
              <a:t>IOException</a:t>
            </a:r>
            <a:r>
              <a:rPr lang="en-IN" dirty="0" smtClean="0"/>
              <a:t> </a:t>
            </a:r>
            <a:r>
              <a:rPr lang="en-IN" dirty="0"/>
              <a:t>{</a:t>
            </a:r>
            <a:r>
              <a:rPr lang="en-IN" dirty="0" smtClean="0"/>
              <a:t> </a:t>
            </a:r>
            <a:r>
              <a:rPr lang="en-IN" dirty="0"/>
              <a:t>// </a:t>
            </a:r>
            <a:r>
              <a:rPr lang="en-IN" dirty="0" err="1"/>
              <a:t>Servlet</a:t>
            </a:r>
            <a:r>
              <a:rPr lang="en-IN" dirty="0"/>
              <a:t> code</a:t>
            </a:r>
            <a:r>
              <a:rPr lang="en-IN" dirty="0" smtClean="0"/>
              <a:t> }</a:t>
            </a:r>
          </a:p>
          <a:p>
            <a:pPr lvl="1">
              <a:buNone/>
            </a:pPr>
            <a:r>
              <a:rPr lang="en-IN" dirty="0"/>
              <a:t> </a:t>
            </a:r>
            <a:r>
              <a:rPr lang="en-IN" dirty="0" smtClean="0"/>
              <a:t>     - - - - </a:t>
            </a:r>
          </a:p>
          <a:p>
            <a:pPr lvl="1">
              <a:buNone/>
            </a:pPr>
            <a:r>
              <a:rPr lang="en-IN" dirty="0"/>
              <a:t>}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Destroy()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en-IN" dirty="0" smtClean="0"/>
              <a:t>destroy</a:t>
            </a:r>
            <a:r>
              <a:rPr lang="en-IN" dirty="0"/>
              <a:t>() method </a:t>
            </a:r>
            <a:endParaRPr lang="en-IN" dirty="0" smtClean="0"/>
          </a:p>
          <a:p>
            <a:pPr lvl="1"/>
            <a:r>
              <a:rPr lang="en-IN" dirty="0" smtClean="0"/>
              <a:t>called </a:t>
            </a:r>
            <a:r>
              <a:rPr lang="en-IN" dirty="0"/>
              <a:t>only once at the end of the life cycle of a </a:t>
            </a:r>
            <a:r>
              <a:rPr lang="en-IN" dirty="0" err="1" smtClean="0"/>
              <a:t>servlet</a:t>
            </a:r>
            <a:endParaRPr lang="en-IN" dirty="0" smtClean="0"/>
          </a:p>
          <a:p>
            <a:r>
              <a:rPr lang="en-IN" dirty="0" smtClean="0"/>
              <a:t>gives </a:t>
            </a:r>
            <a:r>
              <a:rPr lang="en-IN" dirty="0"/>
              <a:t>your </a:t>
            </a:r>
            <a:r>
              <a:rPr lang="en-IN" dirty="0" err="1"/>
              <a:t>servlet</a:t>
            </a:r>
            <a:r>
              <a:rPr lang="en-IN" dirty="0"/>
              <a:t> a chance </a:t>
            </a:r>
            <a:endParaRPr lang="en-IN" dirty="0" smtClean="0"/>
          </a:p>
          <a:p>
            <a:pPr lvl="1"/>
            <a:r>
              <a:rPr lang="en-IN" dirty="0" smtClean="0"/>
              <a:t>to </a:t>
            </a:r>
            <a:r>
              <a:rPr lang="en-IN" dirty="0"/>
              <a:t>close database </a:t>
            </a:r>
            <a:r>
              <a:rPr lang="en-IN" dirty="0" smtClean="0"/>
              <a:t>connections</a:t>
            </a:r>
          </a:p>
          <a:p>
            <a:pPr lvl="1"/>
            <a:r>
              <a:rPr lang="en-IN" dirty="0" smtClean="0"/>
              <a:t>halt </a:t>
            </a:r>
            <a:r>
              <a:rPr lang="en-IN" dirty="0"/>
              <a:t>background </a:t>
            </a:r>
            <a:r>
              <a:rPr lang="en-IN" dirty="0" smtClean="0"/>
              <a:t>threads</a:t>
            </a:r>
          </a:p>
          <a:p>
            <a:pPr lvl="1"/>
            <a:r>
              <a:rPr lang="en-IN" dirty="0" smtClean="0"/>
              <a:t>write </a:t>
            </a:r>
            <a:r>
              <a:rPr lang="en-IN" dirty="0"/>
              <a:t>cookie lists or hit counts to </a:t>
            </a:r>
            <a:r>
              <a:rPr lang="en-IN" dirty="0" smtClean="0"/>
              <a:t>disk</a:t>
            </a:r>
          </a:p>
          <a:p>
            <a:pPr lvl="1"/>
            <a:r>
              <a:rPr lang="en-IN" dirty="0" smtClean="0"/>
              <a:t>perform </a:t>
            </a:r>
            <a:r>
              <a:rPr lang="en-IN" dirty="0"/>
              <a:t>other such cleanup activities.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51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Servlet</a:t>
            </a:r>
            <a:r>
              <a:rPr lang="en-IN" dirty="0" smtClean="0"/>
              <a:t> </a:t>
            </a:r>
            <a:r>
              <a:rPr lang="en-IN" dirty="0"/>
              <a:t>life-cycle </a:t>
            </a:r>
            <a:r>
              <a:rPr lang="en-IN" dirty="0" smtClean="0"/>
              <a:t>scenario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4" y="1500174"/>
            <a:ext cx="4500562" cy="3786214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HTTP </a:t>
            </a:r>
            <a:r>
              <a:rPr lang="en-IN" dirty="0"/>
              <a:t>requests coming to the server are delegated to the </a:t>
            </a:r>
            <a:r>
              <a:rPr lang="en-IN" dirty="0" err="1"/>
              <a:t>servlet</a:t>
            </a:r>
            <a:r>
              <a:rPr lang="en-IN" dirty="0"/>
              <a:t> container.</a:t>
            </a:r>
          </a:p>
          <a:p>
            <a:r>
              <a:rPr lang="en-IN" dirty="0"/>
              <a:t>The </a:t>
            </a:r>
            <a:r>
              <a:rPr lang="en-IN" dirty="0" err="1"/>
              <a:t>servlet</a:t>
            </a:r>
            <a:r>
              <a:rPr lang="en-IN" dirty="0"/>
              <a:t> container loads the </a:t>
            </a:r>
            <a:r>
              <a:rPr lang="en-IN" dirty="0" err="1"/>
              <a:t>servlet</a:t>
            </a:r>
            <a:r>
              <a:rPr lang="en-IN" dirty="0"/>
              <a:t> before invoking the service() method.</a:t>
            </a:r>
          </a:p>
          <a:p>
            <a:r>
              <a:rPr lang="en-IN" dirty="0" err="1" smtClean="0"/>
              <a:t>Servlet</a:t>
            </a:r>
            <a:r>
              <a:rPr lang="en-IN" dirty="0" smtClean="0"/>
              <a:t> </a:t>
            </a:r>
            <a:r>
              <a:rPr lang="en-IN" dirty="0"/>
              <a:t>container handles multiple requests by spawning multiple </a:t>
            </a:r>
            <a:r>
              <a:rPr lang="en-IN" dirty="0" smtClean="0"/>
              <a:t>threads</a:t>
            </a:r>
          </a:p>
          <a:p>
            <a:r>
              <a:rPr lang="en-IN" dirty="0" smtClean="0"/>
              <a:t>each </a:t>
            </a:r>
            <a:r>
              <a:rPr lang="en-IN" dirty="0"/>
              <a:t>thread executing the service() method of a single instance of the </a:t>
            </a:r>
            <a:r>
              <a:rPr lang="en-IN" dirty="0" err="1" smtClean="0"/>
              <a:t>servlet</a:t>
            </a:r>
            <a:endParaRPr lang="en-IN" dirty="0" smtClean="0"/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17410" name="Picture 2" descr="Servlet Life Cyc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552586"/>
            <a:ext cx="4010025" cy="3590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4" y="274638"/>
            <a:ext cx="8786842" cy="725470"/>
          </a:xfrm>
        </p:spPr>
        <p:txBody>
          <a:bodyPr>
            <a:noAutofit/>
          </a:bodyPr>
          <a:lstStyle/>
          <a:p>
            <a:r>
              <a:rPr lang="en-IN" sz="4000" dirty="0" err="1" smtClean="0"/>
              <a:t>Servlet</a:t>
            </a:r>
            <a:r>
              <a:rPr lang="en-IN" sz="4000" dirty="0" smtClean="0"/>
              <a:t> – Database Connectivity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A </a:t>
            </a:r>
            <a:r>
              <a:rPr lang="en-IN" dirty="0" smtClean="0"/>
              <a:t>Java Database Connectivity (JDBC)</a:t>
            </a:r>
            <a:r>
              <a:rPr lang="en-IN" b="1" dirty="0" smtClean="0"/>
              <a:t> </a:t>
            </a:r>
            <a:r>
              <a:rPr lang="en-IN" dirty="0" smtClean="0"/>
              <a:t>driver</a:t>
            </a:r>
            <a:r>
              <a:rPr lang="en-IN" dirty="0"/>
              <a:t> is a </a:t>
            </a:r>
            <a:r>
              <a:rPr lang="en-IN" dirty="0" smtClean="0"/>
              <a:t>software</a:t>
            </a:r>
            <a:r>
              <a:rPr lang="en-IN" dirty="0"/>
              <a:t> component </a:t>
            </a:r>
            <a:r>
              <a:rPr lang="en-IN" b="1" dirty="0">
                <a:solidFill>
                  <a:srgbClr val="C00000"/>
                </a:solidFill>
              </a:rPr>
              <a:t>enabling a Java application to interact with a </a:t>
            </a:r>
            <a:r>
              <a:rPr lang="en-IN" b="1" dirty="0" smtClean="0">
                <a:solidFill>
                  <a:srgbClr val="C00000"/>
                </a:solidFill>
              </a:rPr>
              <a:t>database</a:t>
            </a:r>
          </a:p>
          <a:p>
            <a:r>
              <a:rPr lang="en-IN" dirty="0"/>
              <a:t>JDBC helps you to write Java applications that manage these three programming activities:</a:t>
            </a:r>
          </a:p>
          <a:p>
            <a:pPr lvl="1"/>
            <a:r>
              <a:rPr lang="en-IN" dirty="0"/>
              <a:t>Connect to a data source, like a database</a:t>
            </a:r>
          </a:p>
          <a:p>
            <a:pPr lvl="1"/>
            <a:r>
              <a:rPr lang="en-IN" dirty="0"/>
              <a:t>Send queries and update statements to the database</a:t>
            </a:r>
          </a:p>
          <a:p>
            <a:pPr lvl="1"/>
            <a:r>
              <a:rPr lang="en-IN" dirty="0"/>
              <a:t>Retrieve and process the results received from the database in answer to your query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Access Models</a:t>
            </a:r>
            <a:endParaRPr lang="en-IN" dirty="0"/>
          </a:p>
        </p:txBody>
      </p:sp>
      <p:pic>
        <p:nvPicPr>
          <p:cNvPr id="1026" name="Picture 2" descr="The DBMS-proprietary protocol provides two-way communication between the client machine and the database ser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4071966" cy="3071834"/>
          </a:xfrm>
          <a:prstGeom prst="rect">
            <a:avLst/>
          </a:prstGeom>
          <a:noFill/>
        </p:spPr>
      </p:pic>
      <p:pic>
        <p:nvPicPr>
          <p:cNvPr id="1028" name="Picture 4" descr="The DBMS-proprietary protocol provides two-way communication between the database server and the server machine. HTTP, RMI, CORBA or other calls provide two way communication between the server machine and the client mach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857364"/>
            <a:ext cx="4071966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US" u="none" strike="noStrike" dirty="0" smtClean="0"/>
              <a:t>Use </a:t>
            </a:r>
            <a:r>
              <a:rPr lang="en-US" b="1" u="none" strike="noStrike" dirty="0" smtClean="0">
                <a:solidFill>
                  <a:srgbClr val="C00000"/>
                </a:solidFill>
              </a:rPr>
              <a:t>mysql-5.5.30-win32</a:t>
            </a:r>
            <a:r>
              <a:rPr lang="en-US" u="none" strike="noStrike" dirty="0" smtClean="0"/>
              <a:t> to install </a:t>
            </a:r>
            <a:r>
              <a:rPr lang="en-US" u="none" strike="noStrike" dirty="0" err="1" smtClean="0"/>
              <a:t>mysql</a:t>
            </a:r>
            <a:endParaRPr lang="en-US" u="none" strike="noStrike" dirty="0" smtClean="0"/>
          </a:p>
          <a:p>
            <a:r>
              <a:rPr lang="en-US" u="none" strike="noStrike" dirty="0" smtClean="0"/>
              <a:t>While installing, provide user name and password</a:t>
            </a:r>
          </a:p>
          <a:p>
            <a:r>
              <a:rPr lang="en-US" u="none" strike="noStrike" dirty="0" smtClean="0"/>
              <a:t>Copy the </a:t>
            </a:r>
            <a:r>
              <a:rPr lang="en-US" b="1" u="none" strike="noStrike" dirty="0" smtClean="0">
                <a:solidFill>
                  <a:srgbClr val="C00000"/>
                </a:solidFill>
              </a:rPr>
              <a:t>mysql-connector-java-3.1.14-bin</a:t>
            </a:r>
            <a:r>
              <a:rPr lang="en-US" u="none" strike="noStrike" dirty="0" smtClean="0"/>
              <a:t>  to “C:\Program Files\Apache Software Foundation\Tomcat 7.0\lib”</a:t>
            </a:r>
          </a:p>
          <a:p>
            <a:r>
              <a:rPr lang="en-US" u="none" strike="noStrike" dirty="0" smtClean="0"/>
              <a:t>To run </a:t>
            </a:r>
            <a:r>
              <a:rPr lang="en-US" u="none" strike="noStrike" dirty="0" err="1" smtClean="0"/>
              <a:t>mysql</a:t>
            </a:r>
            <a:r>
              <a:rPr lang="en-US" u="none" strike="noStrike" dirty="0" smtClean="0"/>
              <a:t> go to Start</a:t>
            </a:r>
            <a:r>
              <a:rPr lang="en-US" u="none" strike="noStrike" dirty="0" smtClean="0">
                <a:sym typeface="Wingdings" pitchFamily="2" charset="2"/>
              </a:rPr>
              <a:t> </a:t>
            </a:r>
            <a:r>
              <a:rPr lang="en-US" u="none" strike="noStrike" dirty="0" smtClean="0"/>
              <a:t>All Program</a:t>
            </a:r>
            <a:r>
              <a:rPr lang="en-US" u="none" strike="noStrike" dirty="0" smtClean="0">
                <a:sym typeface="Wingdings" pitchFamily="2" charset="2"/>
              </a:rPr>
              <a:t> </a:t>
            </a:r>
            <a:r>
              <a:rPr lang="en-US" u="none" strike="noStrike" dirty="0" err="1" smtClean="0"/>
              <a:t>MySqL</a:t>
            </a:r>
            <a:r>
              <a:rPr lang="en-US" u="none" strike="noStrike" dirty="0" smtClean="0">
                <a:sym typeface="Wingdings" pitchFamily="2" charset="2"/>
              </a:rPr>
              <a:t> M</a:t>
            </a:r>
            <a:r>
              <a:rPr lang="en-US" u="none" strike="noStrike" dirty="0" smtClean="0"/>
              <a:t>ySql5.5 Command Line Client and double click it</a:t>
            </a:r>
            <a:endParaRPr lang="en-US" u="none" strike="noStrik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605</Words>
  <Application>Microsoft Office PowerPoint</Application>
  <PresentationFormat>On-screen Show (4:3)</PresentationFormat>
  <Paragraphs>129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Servlet Database Connectivity</vt:lpstr>
      <vt:lpstr>Servlet Life cycle</vt:lpstr>
      <vt:lpstr>Init() method</vt:lpstr>
      <vt:lpstr>Service() method</vt:lpstr>
      <vt:lpstr>Destroy() method</vt:lpstr>
      <vt:lpstr>Servlet life-cycle scenario</vt:lpstr>
      <vt:lpstr>Servlet – Database Connectivity</vt:lpstr>
      <vt:lpstr>Database Access Models</vt:lpstr>
      <vt:lpstr>MySql Installation</vt:lpstr>
      <vt:lpstr>Creation of table</vt:lpstr>
      <vt:lpstr>Java code snippet to access database</vt:lpstr>
      <vt:lpstr>...Contd</vt:lpstr>
      <vt:lpstr>...Contd</vt:lpstr>
      <vt:lpstr>...Contd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staff</cp:lastModifiedBy>
  <cp:revision>19</cp:revision>
  <dcterms:created xsi:type="dcterms:W3CDTF">2016-08-24T03:06:54Z</dcterms:created>
  <dcterms:modified xsi:type="dcterms:W3CDTF">2016-08-24T04:23:05Z</dcterms:modified>
</cp:coreProperties>
</file>