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D98A9-0715-4B6C-B5C3-EF5D51B7B677}" type="datetimeFigureOut">
              <a:rPr lang="en-US" smtClean="0"/>
              <a:t>8/27/2016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BE8D9-E4CF-465B-9799-06B5614FFAD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t>8/27/2016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t>8/27/2016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t>8/27/2016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t>8/27/2016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t>8/27/2016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t>8/27/2016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t>8/27/2016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t>8/27/2016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t>8/27/2016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t>8/27/2016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5545-AE79-40DE-BA9F-D46B71966780}" type="datetimeFigureOut">
              <a:rPr lang="en-US" smtClean="0"/>
              <a:t>8/27/2016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FBB8-387A-415A-8E45-AAD5FBF487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5545-AE79-40DE-BA9F-D46B71966780}" type="datetimeFigureOut">
              <a:rPr lang="en-US" smtClean="0"/>
              <a:t>8/27/2016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FBB8-387A-415A-8E45-AAD5FBF4877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Session Tracking Mechanisms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Session Attributes</a:t>
            </a:r>
            <a:endParaRPr lang="en-I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85720" y="857232"/>
            <a:ext cx="8286808" cy="5715040"/>
          </a:xfrm>
          <a:prstGeom prst="rect">
            <a:avLst/>
          </a:prstGeom>
          <a:ln/>
        </p:spPr>
        <p:txBody>
          <a:bodyPr/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Code in </a:t>
            </a:r>
            <a:r>
              <a:rPr lang="en-IN" sz="2400" b="1" dirty="0" err="1" smtClean="0">
                <a:solidFill>
                  <a:srgbClr val="0070C0"/>
                </a:solidFill>
              </a:rPr>
              <a:t>DoGet</a:t>
            </a:r>
            <a:r>
              <a:rPr lang="en-IN" sz="2400" b="1" dirty="0" smtClean="0">
                <a:solidFill>
                  <a:srgbClr val="0070C0"/>
                </a:solidFill>
              </a:rPr>
              <a:t>() Method</a:t>
            </a:r>
          </a:p>
          <a:p>
            <a:r>
              <a:rPr lang="en-IN" sz="2400" dirty="0" smtClean="0"/>
              <a:t> </a:t>
            </a:r>
            <a:r>
              <a:rPr lang="en-IN" sz="2400" dirty="0" err="1" smtClean="0"/>
              <a:t>response.setContentType</a:t>
            </a:r>
            <a:r>
              <a:rPr lang="en-IN" sz="2400" dirty="0" smtClean="0"/>
              <a:t>("text/plain");</a:t>
            </a:r>
          </a:p>
          <a:p>
            <a:r>
              <a:rPr lang="en-IN" sz="2400" dirty="0" smtClean="0"/>
              <a:t> </a:t>
            </a:r>
            <a:r>
              <a:rPr lang="en-IN" sz="2400" dirty="0" err="1" smtClean="0"/>
              <a:t>PrintWriter</a:t>
            </a:r>
            <a:r>
              <a:rPr lang="en-IN" sz="2400" dirty="0" smtClean="0"/>
              <a:t> out = </a:t>
            </a:r>
            <a:r>
              <a:rPr lang="en-IN" sz="2400" dirty="0" err="1" smtClean="0"/>
              <a:t>response.getWriter</a:t>
            </a:r>
            <a:r>
              <a:rPr lang="en-IN" sz="2400" dirty="0" smtClean="0"/>
              <a:t>();</a:t>
            </a:r>
            <a:endParaRPr lang="en-IN" sz="2400" dirty="0"/>
          </a:p>
          <a:p>
            <a:r>
              <a:rPr lang="en-IN" sz="2400" dirty="0" smtClean="0"/>
              <a:t> // </a:t>
            </a:r>
            <a:r>
              <a:rPr lang="en-IN" sz="2400" dirty="0"/>
              <a:t>Create a session </a:t>
            </a:r>
            <a:r>
              <a:rPr lang="en-IN" sz="2400" dirty="0" smtClean="0"/>
              <a:t>object</a:t>
            </a:r>
            <a:endParaRPr lang="en-IN" sz="2400" dirty="0"/>
          </a:p>
          <a:p>
            <a:r>
              <a:rPr lang="en-IN" sz="2400" dirty="0" smtClean="0"/>
              <a:t> </a:t>
            </a:r>
            <a:r>
              <a:rPr lang="en-IN" sz="2400" dirty="0" err="1" smtClean="0"/>
              <a:t>HttpSession</a:t>
            </a:r>
            <a:r>
              <a:rPr lang="en-IN" sz="2400" dirty="0" smtClean="0"/>
              <a:t> </a:t>
            </a:r>
            <a:r>
              <a:rPr lang="en-IN" sz="2400" dirty="0"/>
              <a:t>session = </a:t>
            </a:r>
            <a:r>
              <a:rPr lang="en-IN" sz="2400" dirty="0" err="1"/>
              <a:t>request.getSession</a:t>
            </a:r>
            <a:r>
              <a:rPr lang="en-IN" sz="2400" dirty="0"/>
              <a:t>(true);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// </a:t>
            </a:r>
            <a:r>
              <a:rPr lang="en-IN" sz="2400" dirty="0"/>
              <a:t>Get session creation time.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Date </a:t>
            </a:r>
            <a:r>
              <a:rPr lang="en-IN" sz="2400" dirty="0" err="1"/>
              <a:t>createTime</a:t>
            </a:r>
            <a:r>
              <a:rPr lang="en-IN" sz="2400" dirty="0"/>
              <a:t> = new Date(</a:t>
            </a:r>
            <a:r>
              <a:rPr lang="en-IN" sz="2400" dirty="0" err="1"/>
              <a:t>session.getCreationTime</a:t>
            </a:r>
            <a:r>
              <a:rPr lang="en-IN" sz="2400" dirty="0"/>
              <a:t>());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// </a:t>
            </a:r>
            <a:r>
              <a:rPr lang="en-IN" sz="2400" dirty="0"/>
              <a:t>Get last access time of this web page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 Date </a:t>
            </a:r>
            <a:r>
              <a:rPr lang="en-IN" sz="2400" dirty="0" err="1" smtClean="0"/>
              <a:t>lastAccessTime</a:t>
            </a:r>
            <a:r>
              <a:rPr lang="en-IN" sz="2400" dirty="0" smtClean="0"/>
              <a:t> = </a:t>
            </a:r>
          </a:p>
          <a:p>
            <a:r>
              <a:rPr lang="en-IN" sz="2400" dirty="0" smtClean="0"/>
              <a:t>                        new Date(</a:t>
            </a:r>
            <a:r>
              <a:rPr lang="en-IN" sz="2400" dirty="0" err="1" smtClean="0"/>
              <a:t>session.getLastAccessedTime</a:t>
            </a:r>
            <a:r>
              <a:rPr lang="en-IN" sz="2400" dirty="0" smtClean="0"/>
              <a:t>());     </a:t>
            </a:r>
          </a:p>
          <a:p>
            <a:r>
              <a:rPr lang="en-IN" sz="2400" dirty="0" smtClean="0"/>
              <a:t>     </a:t>
            </a:r>
          </a:p>
          <a:p>
            <a:r>
              <a:rPr lang="en-IN" sz="2400" dirty="0" smtClean="0"/>
              <a:t> </a:t>
            </a:r>
            <a:r>
              <a:rPr lang="en-IN" sz="2400" dirty="0" err="1" smtClean="0"/>
              <a:t>out.println</a:t>
            </a:r>
            <a:r>
              <a:rPr lang="en-IN" sz="2400" dirty="0" smtClean="0"/>
              <a:t>("Session Id:"+</a:t>
            </a:r>
            <a:r>
              <a:rPr lang="en-IN" sz="2400" dirty="0" err="1" smtClean="0"/>
              <a:t>session.getId</a:t>
            </a:r>
            <a:r>
              <a:rPr lang="en-IN" sz="2400" dirty="0" smtClean="0"/>
              <a:t>());</a:t>
            </a:r>
          </a:p>
          <a:p>
            <a:r>
              <a:rPr lang="en-IN" sz="2400" dirty="0" smtClean="0"/>
              <a:t>  </a:t>
            </a:r>
            <a:r>
              <a:rPr lang="en-IN" sz="2400" dirty="0" err="1" smtClean="0"/>
              <a:t>out.println</a:t>
            </a:r>
            <a:r>
              <a:rPr lang="en-IN" sz="2400" dirty="0" smtClean="0"/>
              <a:t>("Date of session creation:"+</a:t>
            </a:r>
            <a:r>
              <a:rPr lang="en-IN" sz="2400" dirty="0" err="1" smtClean="0"/>
              <a:t>createTime</a:t>
            </a:r>
            <a:r>
              <a:rPr lang="en-IN" sz="2400" dirty="0" smtClean="0"/>
              <a:t>);</a:t>
            </a:r>
          </a:p>
          <a:p>
            <a:r>
              <a:rPr lang="en-IN" sz="2400" dirty="0" smtClean="0"/>
              <a:t>  </a:t>
            </a:r>
            <a:r>
              <a:rPr lang="en-IN" sz="2400" dirty="0" err="1" smtClean="0"/>
              <a:t>out.println</a:t>
            </a:r>
            <a:r>
              <a:rPr lang="en-IN" sz="2400" dirty="0" smtClean="0"/>
              <a:t>("Last Accessed Time:"+</a:t>
            </a:r>
            <a:r>
              <a:rPr lang="en-IN" sz="2400" dirty="0" err="1" smtClean="0"/>
              <a:t>lastAccessTime</a:t>
            </a:r>
            <a:r>
              <a:rPr lang="en-IN" sz="2400" dirty="0" smtClean="0"/>
              <a:t>);</a:t>
            </a:r>
          </a:p>
          <a:p>
            <a:endParaRPr lang="en-IN" sz="1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29190" y="1214422"/>
            <a:ext cx="5257808" cy="4525963"/>
          </a:xfrm>
          <a:prstGeom prst="rect">
            <a:avLst/>
          </a:prstGeom>
          <a:ln/>
        </p:spPr>
        <p:txBody>
          <a:bodyPr/>
          <a:lstStyle/>
          <a:p>
            <a:endParaRPr lang="en-IN" sz="1600" dirty="0"/>
          </a:p>
          <a:p>
            <a:r>
              <a:rPr lang="en-IN" sz="1600" dirty="0" smtClean="0"/>
              <a:t>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285860"/>
            <a:ext cx="381952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786578" y="92867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Output</a:t>
            </a: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to check whether the session is new or not?</a:t>
            </a:r>
            <a:endParaRPr lang="en-I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/>
        </p:spPr>
        <p:txBody>
          <a:bodyPr/>
          <a:lstStyle/>
          <a:p>
            <a:r>
              <a:rPr lang="en-IN" sz="3200" dirty="0" smtClean="0"/>
              <a:t>public class </a:t>
            </a:r>
            <a:r>
              <a:rPr lang="en-IN" sz="3200" dirty="0" err="1" smtClean="0"/>
              <a:t>CountServlet</a:t>
            </a:r>
            <a:r>
              <a:rPr lang="en-IN" sz="3200" dirty="0" smtClean="0"/>
              <a:t> extends </a:t>
            </a:r>
            <a:r>
              <a:rPr lang="en-IN" sz="3200" dirty="0" err="1" smtClean="0"/>
              <a:t>HttpServlet</a:t>
            </a:r>
            <a:r>
              <a:rPr lang="en-IN" sz="3200" dirty="0" smtClean="0"/>
              <a:t> { </a:t>
            </a:r>
          </a:p>
          <a:p>
            <a:r>
              <a:rPr lang="en-IN" sz="3200" dirty="0" err="1" smtClean="0"/>
              <a:t>int</a:t>
            </a:r>
            <a:r>
              <a:rPr lang="en-IN" sz="3200" dirty="0" smtClean="0"/>
              <a:t> visits=0;</a:t>
            </a:r>
          </a:p>
          <a:p>
            <a:r>
              <a:rPr lang="en-IN" sz="3200" dirty="0" smtClean="0"/>
              <a:t>public void </a:t>
            </a:r>
            <a:r>
              <a:rPr lang="en-IN" sz="3200" dirty="0" err="1" smtClean="0"/>
              <a:t>doGet</a:t>
            </a:r>
            <a:r>
              <a:rPr lang="en-IN" sz="3200" dirty="0" smtClean="0"/>
              <a:t>(...)</a:t>
            </a:r>
          </a:p>
          <a:p>
            <a:r>
              <a:rPr lang="en-IN" sz="3200" dirty="0" smtClean="0"/>
              <a:t>{    </a:t>
            </a:r>
            <a:endParaRPr lang="en-IN" sz="3200" dirty="0"/>
          </a:p>
          <a:p>
            <a:r>
              <a:rPr lang="en-IN" sz="3200" dirty="0"/>
              <a:t>  </a:t>
            </a:r>
            <a:r>
              <a:rPr lang="en-IN" sz="3200" dirty="0" err="1"/>
              <a:t>HttpSession</a:t>
            </a:r>
            <a:r>
              <a:rPr lang="en-IN" sz="3200" dirty="0"/>
              <a:t> session = </a:t>
            </a:r>
            <a:r>
              <a:rPr lang="en-IN" sz="3200" dirty="0" err="1"/>
              <a:t>req.getSession</a:t>
            </a:r>
            <a:r>
              <a:rPr lang="en-IN" sz="3200" dirty="0"/>
              <a:t>(true</a:t>
            </a:r>
            <a:r>
              <a:rPr lang="en-IN" sz="3200" dirty="0" smtClean="0"/>
              <a:t>);</a:t>
            </a:r>
          </a:p>
          <a:p>
            <a:r>
              <a:rPr lang="en-IN" sz="3200" dirty="0"/>
              <a:t>  </a:t>
            </a:r>
            <a:r>
              <a:rPr lang="en-IN" sz="3200" dirty="0" smtClean="0"/>
              <a:t>if(</a:t>
            </a:r>
            <a:r>
              <a:rPr lang="en-IN" sz="3200" dirty="0" err="1" smtClean="0"/>
              <a:t>session.isNew</a:t>
            </a:r>
            <a:r>
              <a:rPr lang="en-IN" sz="3200" dirty="0" smtClean="0"/>
              <a:t>())</a:t>
            </a:r>
          </a:p>
          <a:p>
            <a:r>
              <a:rPr lang="en-IN" sz="3200" dirty="0"/>
              <a:t> </a:t>
            </a:r>
            <a:r>
              <a:rPr lang="en-IN" sz="3200" dirty="0" smtClean="0"/>
              <a:t>   </a:t>
            </a:r>
            <a:r>
              <a:rPr lang="en-IN" sz="3200" dirty="0" err="1" smtClean="0"/>
              <a:t>out.println</a:t>
            </a:r>
            <a:r>
              <a:rPr lang="en-IN" sz="3200" dirty="0" smtClean="0"/>
              <a:t>(“Welcome to the website”);</a:t>
            </a:r>
          </a:p>
          <a:p>
            <a:r>
              <a:rPr lang="en-IN" sz="3200" dirty="0"/>
              <a:t> </a:t>
            </a:r>
            <a:r>
              <a:rPr lang="en-IN" sz="3200" dirty="0" smtClean="0"/>
              <a:t> else</a:t>
            </a:r>
          </a:p>
          <a:p>
            <a:r>
              <a:rPr lang="en-IN" sz="3200" dirty="0" smtClean="0"/>
              <a:t>    </a:t>
            </a:r>
            <a:r>
              <a:rPr lang="en-IN" sz="3200" dirty="0" err="1" smtClean="0"/>
              <a:t>out.println</a:t>
            </a:r>
            <a:r>
              <a:rPr lang="en-IN" sz="3200" dirty="0" smtClean="0"/>
              <a:t>(“Welcome back”);</a:t>
            </a:r>
            <a:r>
              <a:rPr lang="en-IN" sz="3200" dirty="0" smtClean="0"/>
              <a:t>}}</a:t>
            </a:r>
            <a:endParaRPr lang="en-IN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Servlet</a:t>
            </a:r>
            <a:r>
              <a:rPr lang="en-IN" dirty="0" smtClean="0"/>
              <a:t> to count the number of hits</a:t>
            </a:r>
            <a:endParaRPr lang="en-I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/>
        </p:spPr>
        <p:txBody>
          <a:bodyPr/>
          <a:lstStyle/>
          <a:p>
            <a:r>
              <a:rPr lang="en-IN" sz="3200" dirty="0" smtClean="0"/>
              <a:t>public class </a:t>
            </a:r>
            <a:r>
              <a:rPr lang="en-IN" sz="3200" dirty="0" err="1" smtClean="0"/>
              <a:t>CountServlet</a:t>
            </a:r>
            <a:r>
              <a:rPr lang="en-IN" sz="3200" dirty="0" smtClean="0"/>
              <a:t> extends </a:t>
            </a:r>
            <a:r>
              <a:rPr lang="en-IN" sz="3200" dirty="0" err="1" smtClean="0"/>
              <a:t>HttpServlet</a:t>
            </a:r>
            <a:r>
              <a:rPr lang="en-IN" sz="3200" dirty="0" smtClean="0"/>
              <a:t> { </a:t>
            </a:r>
          </a:p>
          <a:p>
            <a:r>
              <a:rPr lang="en-IN" sz="3200" dirty="0" err="1" smtClean="0"/>
              <a:t>int</a:t>
            </a:r>
            <a:r>
              <a:rPr lang="en-IN" sz="3200" dirty="0" smtClean="0"/>
              <a:t> visits=0;</a:t>
            </a:r>
          </a:p>
          <a:p>
            <a:r>
              <a:rPr lang="en-IN" sz="3200" dirty="0" smtClean="0"/>
              <a:t>public void </a:t>
            </a:r>
            <a:r>
              <a:rPr lang="en-IN" sz="3200" dirty="0" err="1" smtClean="0"/>
              <a:t>doGet</a:t>
            </a:r>
            <a:r>
              <a:rPr lang="en-IN" sz="3200" dirty="0" smtClean="0"/>
              <a:t>(...)</a:t>
            </a:r>
          </a:p>
          <a:p>
            <a:r>
              <a:rPr lang="en-IN" sz="3200" dirty="0" smtClean="0"/>
              <a:t>{ </a:t>
            </a:r>
          </a:p>
          <a:p>
            <a:r>
              <a:rPr lang="en-IN" sz="3200" dirty="0" smtClean="0"/>
              <a:t>visits</a:t>
            </a:r>
            <a:r>
              <a:rPr lang="en-IN" sz="3200" dirty="0"/>
              <a:t>++;</a:t>
            </a:r>
          </a:p>
          <a:p>
            <a:r>
              <a:rPr lang="en-IN" sz="3200" dirty="0" err="1"/>
              <a:t>resp.setContentType</a:t>
            </a:r>
            <a:r>
              <a:rPr lang="en-IN" sz="3200" dirty="0"/>
              <a:t>("</a:t>
            </a:r>
            <a:r>
              <a:rPr lang="en-IN" sz="3200" dirty="0" smtClean="0"/>
              <a:t>text/plain"); </a:t>
            </a:r>
            <a:endParaRPr lang="en-IN" sz="3200" dirty="0"/>
          </a:p>
          <a:p>
            <a:r>
              <a:rPr lang="en-IN" sz="3200" dirty="0" err="1"/>
              <a:t>PrintWriter</a:t>
            </a:r>
            <a:r>
              <a:rPr lang="en-IN" sz="3200" dirty="0"/>
              <a:t> out = </a:t>
            </a:r>
            <a:r>
              <a:rPr lang="en-IN" sz="3200" dirty="0" err="1"/>
              <a:t>resp.getWriter</a:t>
            </a:r>
            <a:r>
              <a:rPr lang="en-IN" sz="3200" dirty="0" smtClean="0"/>
              <a:t>();</a:t>
            </a:r>
          </a:p>
          <a:p>
            <a:r>
              <a:rPr lang="en-IN" sz="3200" dirty="0" err="1"/>
              <a:t>o</a:t>
            </a:r>
            <a:r>
              <a:rPr lang="en-IN" sz="3200" dirty="0" err="1" smtClean="0"/>
              <a:t>ut.println</a:t>
            </a:r>
            <a:r>
              <a:rPr lang="en-IN" sz="3200" dirty="0" smtClean="0"/>
              <a:t>(“No of hits”+visits);</a:t>
            </a:r>
            <a:endParaRPr lang="en-IN" sz="3200" dirty="0"/>
          </a:p>
          <a:p>
            <a:r>
              <a:rPr lang="en-IN" sz="3200" dirty="0" smtClean="0"/>
              <a:t>}</a:t>
            </a:r>
          </a:p>
          <a:p>
            <a:r>
              <a:rPr lang="en-IN" sz="3200" dirty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How do we associate different session </a:t>
            </a:r>
            <a:r>
              <a:rPr lang="en-IN" sz="3200" dirty="0" err="1" smtClean="0"/>
              <a:t>atrribute</a:t>
            </a:r>
            <a:r>
              <a:rPr lang="en-IN" sz="3200" dirty="0" smtClean="0"/>
              <a:t> to different users?</a:t>
            </a:r>
            <a:endParaRPr lang="en-IN" sz="32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357298"/>
            <a:ext cx="8229600" cy="4525963"/>
          </a:xfrm>
          <a:prstGeom prst="rect">
            <a:avLst/>
          </a:prstGeom>
          <a:ln/>
        </p:spPr>
        <p:txBody>
          <a:bodyPr/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Associate init parameters in web.xml</a:t>
            </a:r>
          </a:p>
          <a:p>
            <a:r>
              <a:rPr lang="en-IN" sz="2400" dirty="0" smtClean="0"/>
              <a:t>&lt;</a:t>
            </a:r>
            <a:r>
              <a:rPr lang="en-IN" sz="2400" dirty="0" err="1" smtClean="0"/>
              <a:t>servlet</a:t>
            </a:r>
            <a:r>
              <a:rPr lang="en-IN" sz="2400" dirty="0" smtClean="0"/>
              <a:t>&gt;</a:t>
            </a:r>
          </a:p>
          <a:p>
            <a:r>
              <a:rPr lang="en-IN" sz="2400" dirty="0" smtClean="0"/>
              <a:t>  &lt;init-</a:t>
            </a:r>
            <a:r>
              <a:rPr lang="en-IN" sz="2400" dirty="0" err="1" smtClean="0"/>
              <a:t>param</a:t>
            </a:r>
            <a:r>
              <a:rPr lang="en-IN" sz="2400" dirty="0" smtClean="0"/>
              <a:t>&gt;</a:t>
            </a:r>
          </a:p>
          <a:p>
            <a:r>
              <a:rPr lang="en-IN" sz="2400" dirty="0" smtClean="0"/>
              <a:t>      &lt;</a:t>
            </a:r>
            <a:r>
              <a:rPr lang="en-IN" sz="2400" dirty="0" err="1" smtClean="0"/>
              <a:t>param</a:t>
            </a:r>
            <a:r>
              <a:rPr lang="en-IN" sz="2400" dirty="0" smtClean="0"/>
              <a:t>-name&gt;user1&lt;/</a:t>
            </a:r>
            <a:r>
              <a:rPr lang="en-IN" sz="2400" dirty="0" err="1" smtClean="0"/>
              <a:t>param</a:t>
            </a:r>
            <a:r>
              <a:rPr lang="en-IN" sz="2400" dirty="0" smtClean="0"/>
              <a:t>-name&gt;</a:t>
            </a:r>
          </a:p>
          <a:p>
            <a:r>
              <a:rPr lang="en-IN" sz="2400" dirty="0" smtClean="0"/>
              <a:t>      &lt;</a:t>
            </a:r>
            <a:r>
              <a:rPr lang="en-IN" sz="2400" dirty="0" err="1" smtClean="0"/>
              <a:t>param</a:t>
            </a:r>
            <a:r>
              <a:rPr lang="en-IN" sz="2400" dirty="0" smtClean="0"/>
              <a:t>-value&gt;</a:t>
            </a:r>
            <a:r>
              <a:rPr lang="en-IN" sz="2400" dirty="0" err="1" smtClean="0"/>
              <a:t>praba</a:t>
            </a:r>
            <a:r>
              <a:rPr lang="en-IN" sz="2400" dirty="0" smtClean="0"/>
              <a:t>&lt;/</a:t>
            </a:r>
            <a:r>
              <a:rPr lang="en-IN" sz="2400" dirty="0" err="1" smtClean="0"/>
              <a:t>param</a:t>
            </a:r>
            <a:r>
              <a:rPr lang="en-IN" sz="2400" dirty="0" smtClean="0"/>
              <a:t>-value&gt;     </a:t>
            </a:r>
          </a:p>
          <a:p>
            <a:r>
              <a:rPr lang="en-IN" sz="2400" dirty="0" smtClean="0"/>
              <a:t>  &lt;/init-</a:t>
            </a:r>
            <a:r>
              <a:rPr lang="en-IN" sz="2400" dirty="0" err="1" smtClean="0"/>
              <a:t>param</a:t>
            </a:r>
            <a:r>
              <a:rPr lang="en-IN" sz="2400" dirty="0" smtClean="0"/>
              <a:t>&gt;</a:t>
            </a:r>
          </a:p>
          <a:p>
            <a:r>
              <a:rPr lang="en-IN" sz="2400" dirty="0" smtClean="0"/>
              <a:t>&lt;init-</a:t>
            </a:r>
            <a:r>
              <a:rPr lang="en-IN" sz="2400" dirty="0" err="1" smtClean="0"/>
              <a:t>param</a:t>
            </a:r>
            <a:r>
              <a:rPr lang="en-IN" sz="2400" dirty="0" smtClean="0"/>
              <a:t>&gt;</a:t>
            </a:r>
          </a:p>
          <a:p>
            <a:r>
              <a:rPr lang="en-IN" sz="2400" dirty="0" smtClean="0"/>
              <a:t>      &lt;</a:t>
            </a:r>
            <a:r>
              <a:rPr lang="en-IN" sz="2400" dirty="0" err="1" smtClean="0"/>
              <a:t>param</a:t>
            </a:r>
            <a:r>
              <a:rPr lang="en-IN" sz="2400" dirty="0" smtClean="0"/>
              <a:t>-name&gt;user2&lt;/</a:t>
            </a:r>
            <a:r>
              <a:rPr lang="en-IN" sz="2400" dirty="0" err="1" smtClean="0"/>
              <a:t>param</a:t>
            </a:r>
            <a:r>
              <a:rPr lang="en-IN" sz="2400" dirty="0" smtClean="0"/>
              <a:t>-name&gt;</a:t>
            </a:r>
          </a:p>
          <a:p>
            <a:r>
              <a:rPr lang="en-IN" sz="2400" dirty="0" smtClean="0"/>
              <a:t>      &lt;</a:t>
            </a:r>
            <a:r>
              <a:rPr lang="en-IN" sz="2400" dirty="0" err="1" smtClean="0"/>
              <a:t>param</a:t>
            </a:r>
            <a:r>
              <a:rPr lang="en-IN" sz="2400" dirty="0" smtClean="0"/>
              <a:t>-value&gt;</a:t>
            </a:r>
            <a:r>
              <a:rPr lang="en-IN" sz="2400" dirty="0" err="1" smtClean="0"/>
              <a:t>guna</a:t>
            </a:r>
            <a:r>
              <a:rPr lang="en-IN" sz="2400" dirty="0" smtClean="0"/>
              <a:t>&lt;/</a:t>
            </a:r>
            <a:r>
              <a:rPr lang="en-IN" sz="2400" dirty="0" err="1" smtClean="0"/>
              <a:t>param</a:t>
            </a:r>
            <a:r>
              <a:rPr lang="en-IN" sz="2400" dirty="0" smtClean="0"/>
              <a:t>-value&gt;     </a:t>
            </a:r>
          </a:p>
          <a:p>
            <a:r>
              <a:rPr lang="en-IN" sz="2400" dirty="0" smtClean="0"/>
              <a:t>  &lt;/init-</a:t>
            </a:r>
            <a:r>
              <a:rPr lang="en-IN" sz="2400" dirty="0" err="1" smtClean="0"/>
              <a:t>param</a:t>
            </a:r>
            <a:r>
              <a:rPr lang="en-IN" sz="2400" dirty="0" smtClean="0"/>
              <a:t>&gt;</a:t>
            </a:r>
          </a:p>
          <a:p>
            <a:r>
              <a:rPr lang="en-IN" sz="2400" dirty="0" smtClean="0"/>
              <a:t> &lt;</a:t>
            </a:r>
            <a:r>
              <a:rPr lang="en-IN" sz="2400" dirty="0" err="1" smtClean="0"/>
              <a:t>servlet</a:t>
            </a:r>
            <a:r>
              <a:rPr lang="en-IN" sz="2400" dirty="0" smtClean="0"/>
              <a:t>-name&gt;</a:t>
            </a:r>
            <a:r>
              <a:rPr lang="en-IN" sz="2400" dirty="0" err="1" smtClean="0"/>
              <a:t>helloserv</a:t>
            </a:r>
            <a:r>
              <a:rPr lang="en-IN" sz="2400" dirty="0" smtClean="0"/>
              <a:t>&lt;/</a:t>
            </a:r>
            <a:r>
              <a:rPr lang="en-IN" sz="2400" dirty="0" err="1" smtClean="0"/>
              <a:t>servlet</a:t>
            </a:r>
            <a:r>
              <a:rPr lang="en-IN" sz="2400" dirty="0" smtClean="0"/>
              <a:t>-name&gt; </a:t>
            </a:r>
          </a:p>
          <a:p>
            <a:r>
              <a:rPr lang="en-IN" sz="2400" dirty="0" smtClean="0"/>
              <a:t>&lt;</a:t>
            </a:r>
            <a:r>
              <a:rPr lang="en-IN" sz="2400" dirty="0" err="1" smtClean="0"/>
              <a:t>servlet</a:t>
            </a:r>
            <a:r>
              <a:rPr lang="en-IN" sz="2400" dirty="0" smtClean="0"/>
              <a:t>-class&gt;CountServlet1&lt;/</a:t>
            </a:r>
            <a:r>
              <a:rPr lang="en-IN" sz="2400" dirty="0" err="1" smtClean="0"/>
              <a:t>servlet</a:t>
            </a:r>
            <a:r>
              <a:rPr lang="en-IN" sz="2400" dirty="0" smtClean="0"/>
              <a:t>-class&gt; </a:t>
            </a:r>
          </a:p>
          <a:p>
            <a:r>
              <a:rPr lang="en-IN" sz="2400" dirty="0" smtClean="0"/>
              <a:t>&lt;/</a:t>
            </a:r>
            <a:r>
              <a:rPr lang="en-IN" sz="2400" dirty="0" err="1" smtClean="0"/>
              <a:t>servlet</a:t>
            </a:r>
            <a:r>
              <a:rPr lang="en-IN" sz="2400" dirty="0" smtClean="0"/>
              <a:t>&gt; 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357298"/>
            <a:ext cx="8229600" cy="4525963"/>
          </a:xfrm>
          <a:prstGeom prst="rect">
            <a:avLst/>
          </a:prstGeom>
          <a:ln/>
        </p:spPr>
        <p:txBody>
          <a:bodyPr/>
          <a:lstStyle/>
          <a:p>
            <a:r>
              <a:rPr lang="en-IN" sz="2400" b="1" dirty="0" smtClean="0"/>
              <a:t>Index.html</a:t>
            </a:r>
          </a:p>
          <a:p>
            <a:r>
              <a:rPr lang="en-IN" sz="2400" dirty="0" smtClean="0"/>
              <a:t>&lt;html&gt;</a:t>
            </a:r>
          </a:p>
          <a:p>
            <a:r>
              <a:rPr lang="en-IN" sz="2400" dirty="0" smtClean="0"/>
              <a:t>&lt;body&gt;</a:t>
            </a:r>
          </a:p>
          <a:p>
            <a:r>
              <a:rPr lang="en-IN" sz="2400" dirty="0" smtClean="0"/>
              <a:t>&lt;form action="hello" method="get"&gt;</a:t>
            </a:r>
          </a:p>
          <a:p>
            <a:r>
              <a:rPr lang="en-IN" sz="2400" dirty="0" smtClean="0"/>
              <a:t>&lt;input type="text" name="name"&gt;</a:t>
            </a:r>
          </a:p>
          <a:p>
            <a:r>
              <a:rPr lang="en-IN" sz="2400" dirty="0" smtClean="0"/>
              <a:t>&lt;input type="text" name="</a:t>
            </a:r>
            <a:r>
              <a:rPr lang="en-IN" sz="2400" dirty="0" err="1" smtClean="0"/>
              <a:t>qual</a:t>
            </a:r>
            <a:r>
              <a:rPr lang="en-IN" sz="2400" dirty="0" smtClean="0"/>
              <a:t>"&gt;</a:t>
            </a:r>
          </a:p>
          <a:p>
            <a:r>
              <a:rPr lang="en-IN" sz="2400" dirty="0" smtClean="0"/>
              <a:t>&lt;input type="submit" value="Submit" /&gt;</a:t>
            </a:r>
          </a:p>
          <a:p>
            <a:r>
              <a:rPr lang="en-IN" sz="2400" dirty="0" smtClean="0"/>
              <a:t>&lt;/form&gt;</a:t>
            </a:r>
          </a:p>
          <a:p>
            <a:r>
              <a:rPr lang="en-IN" sz="2400" dirty="0" smtClean="0"/>
              <a:t>&lt;/body&gt;</a:t>
            </a:r>
          </a:p>
          <a:p>
            <a:r>
              <a:rPr lang="en-IN" sz="2400" dirty="0" smtClean="0"/>
              <a:t>&lt;/html&gt;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How do we associate different session attribute to different users?</a:t>
            </a:r>
            <a:endParaRPr lang="en-IN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How do we associate different session </a:t>
            </a:r>
            <a:r>
              <a:rPr lang="en-IN" sz="3200" dirty="0" err="1" smtClean="0"/>
              <a:t>atrribute</a:t>
            </a:r>
            <a:r>
              <a:rPr lang="en-IN" sz="3200" dirty="0" smtClean="0"/>
              <a:t> to different users?</a:t>
            </a:r>
            <a:endParaRPr lang="en-IN" sz="32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357298"/>
            <a:ext cx="8229600" cy="4525963"/>
          </a:xfrm>
          <a:prstGeom prst="rect">
            <a:avLst/>
          </a:prstGeom>
          <a:ln/>
        </p:spPr>
        <p:txBody>
          <a:bodyPr/>
          <a:lstStyle/>
          <a:p>
            <a:endParaRPr lang="en-IN" sz="2400" dirty="0" smtClean="0"/>
          </a:p>
          <a:p>
            <a:endParaRPr lang="en-IN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2844" y="1214422"/>
            <a:ext cx="4500594" cy="5286412"/>
          </a:xfrm>
          <a:prstGeom prst="rect">
            <a:avLst/>
          </a:prstGeom>
          <a:ln/>
        </p:spPr>
        <p:txBody>
          <a:bodyPr/>
          <a:lstStyle/>
          <a:p>
            <a:r>
              <a:rPr lang="en-IN" sz="2000" dirty="0"/>
              <a:t>public </a:t>
            </a:r>
            <a:r>
              <a:rPr lang="en-IN" sz="2000" dirty="0" smtClean="0"/>
              <a:t>void </a:t>
            </a:r>
            <a:r>
              <a:rPr lang="en-IN" sz="2000" dirty="0" err="1" smtClean="0"/>
              <a:t>doGet</a:t>
            </a:r>
            <a:r>
              <a:rPr lang="en-IN" sz="2000" dirty="0" smtClean="0"/>
              <a:t>(..)</a:t>
            </a:r>
            <a:endParaRPr lang="en-IN" sz="2000" dirty="0"/>
          </a:p>
          <a:p>
            <a:r>
              <a:rPr lang="en-IN" sz="2000" dirty="0"/>
              <a:t> { </a:t>
            </a:r>
          </a:p>
          <a:p>
            <a:r>
              <a:rPr lang="en-IN" sz="2000" dirty="0"/>
              <a:t>  </a:t>
            </a:r>
            <a:r>
              <a:rPr lang="en-IN" sz="2000" dirty="0" err="1"/>
              <a:t>HttpSession</a:t>
            </a:r>
            <a:r>
              <a:rPr lang="en-IN" sz="2000" dirty="0"/>
              <a:t> session = </a:t>
            </a:r>
            <a:r>
              <a:rPr lang="en-IN" sz="2000" dirty="0" err="1"/>
              <a:t>req.getSession</a:t>
            </a:r>
            <a:r>
              <a:rPr lang="en-IN" sz="2000" dirty="0"/>
              <a:t>(true);</a:t>
            </a:r>
          </a:p>
          <a:p>
            <a:r>
              <a:rPr lang="en-IN" sz="2000" dirty="0"/>
              <a:t>  </a:t>
            </a:r>
            <a:r>
              <a:rPr lang="en-IN" sz="2000" dirty="0" err="1"/>
              <a:t>resp.setContentType</a:t>
            </a:r>
            <a:r>
              <a:rPr lang="en-IN" sz="2000" dirty="0"/>
              <a:t>("text/html"); </a:t>
            </a:r>
          </a:p>
          <a:p>
            <a:r>
              <a:rPr lang="en-IN" sz="2000" dirty="0"/>
              <a:t>  </a:t>
            </a:r>
            <a:r>
              <a:rPr lang="en-IN" sz="2000" dirty="0" err="1"/>
              <a:t>PrintWriter</a:t>
            </a:r>
            <a:r>
              <a:rPr lang="en-IN" sz="2000" dirty="0"/>
              <a:t> out = </a:t>
            </a:r>
            <a:r>
              <a:rPr lang="en-IN" sz="2000" dirty="0" err="1"/>
              <a:t>resp.getWriter</a:t>
            </a:r>
            <a:r>
              <a:rPr lang="en-IN" sz="2000" dirty="0"/>
              <a:t>();</a:t>
            </a:r>
          </a:p>
          <a:p>
            <a:r>
              <a:rPr lang="en-IN" sz="2000" dirty="0"/>
              <a:t>  </a:t>
            </a:r>
            <a:r>
              <a:rPr lang="en-IN" sz="2000" dirty="0" err="1"/>
              <a:t>out.println</a:t>
            </a:r>
            <a:r>
              <a:rPr lang="en-IN" sz="2000" dirty="0"/>
              <a:t>("&lt;html&gt;&lt;body&gt;");</a:t>
            </a:r>
          </a:p>
          <a:p>
            <a:r>
              <a:rPr lang="en-IN" sz="2000" dirty="0"/>
              <a:t>  String login=</a:t>
            </a:r>
            <a:r>
              <a:rPr lang="en-IN" sz="2000" dirty="0" err="1"/>
              <a:t>req.getParameter</a:t>
            </a:r>
            <a:r>
              <a:rPr lang="en-IN" sz="2000" dirty="0"/>
              <a:t>("name");</a:t>
            </a:r>
          </a:p>
          <a:p>
            <a:r>
              <a:rPr lang="en-IN" sz="2000" dirty="0"/>
              <a:t>  String </a:t>
            </a:r>
            <a:r>
              <a:rPr lang="en-IN" sz="2000" dirty="0" err="1"/>
              <a:t>Qual</a:t>
            </a:r>
            <a:r>
              <a:rPr lang="en-IN" sz="2000" dirty="0"/>
              <a:t>=</a:t>
            </a:r>
            <a:r>
              <a:rPr lang="en-IN" sz="2000" dirty="0" err="1"/>
              <a:t>req.getParameter</a:t>
            </a:r>
            <a:r>
              <a:rPr lang="en-IN" sz="2000" dirty="0"/>
              <a:t>("</a:t>
            </a:r>
            <a:r>
              <a:rPr lang="en-IN" sz="2000" dirty="0" err="1"/>
              <a:t>qual</a:t>
            </a:r>
            <a:r>
              <a:rPr lang="en-IN" sz="2000" dirty="0"/>
              <a:t>");</a:t>
            </a:r>
          </a:p>
          <a:p>
            <a:endParaRPr lang="en-IN" sz="2000" dirty="0"/>
          </a:p>
          <a:p>
            <a:r>
              <a:rPr lang="en-IN" sz="2000" dirty="0"/>
              <a:t>  String user=null;</a:t>
            </a:r>
          </a:p>
          <a:p>
            <a:r>
              <a:rPr lang="en-IN" sz="2000" dirty="0"/>
              <a:t>  String username=null;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 smtClean="0"/>
          </a:p>
          <a:p>
            <a:endParaRPr lang="en-IN" sz="12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00562" y="1285860"/>
            <a:ext cx="4500594" cy="4525963"/>
          </a:xfrm>
          <a:prstGeom prst="rect">
            <a:avLst/>
          </a:prstGeom>
          <a:ln/>
        </p:spPr>
        <p:txBody>
          <a:bodyPr/>
          <a:lstStyle/>
          <a:p>
            <a:endParaRPr lang="en-IN" sz="1200" dirty="0"/>
          </a:p>
          <a:p>
            <a:r>
              <a:rPr lang="en-IN" sz="2000" dirty="0"/>
              <a:t>Enumeration </a:t>
            </a:r>
            <a:r>
              <a:rPr lang="en-IN" sz="2000" dirty="0" err="1"/>
              <a:t>enm</a:t>
            </a:r>
            <a:r>
              <a:rPr lang="en-IN" sz="2000" dirty="0"/>
              <a:t> = </a:t>
            </a:r>
            <a:r>
              <a:rPr lang="en-IN" sz="2000" dirty="0" err="1"/>
              <a:t>getServletConfig</a:t>
            </a:r>
            <a:r>
              <a:rPr lang="en-IN" sz="2000" dirty="0"/>
              <a:t>().</a:t>
            </a:r>
            <a:r>
              <a:rPr lang="en-IN" sz="2000" dirty="0" err="1"/>
              <a:t>getInitParameterNames</a:t>
            </a:r>
            <a:r>
              <a:rPr lang="en-IN" sz="2000" dirty="0"/>
              <a:t>();</a:t>
            </a:r>
          </a:p>
          <a:p>
            <a:r>
              <a:rPr lang="en-IN" sz="2000" dirty="0"/>
              <a:t>while (</a:t>
            </a:r>
            <a:r>
              <a:rPr lang="en-IN" sz="2000" dirty="0" err="1"/>
              <a:t>enm.hasMoreElements</a:t>
            </a:r>
            <a:r>
              <a:rPr lang="en-IN" sz="2000" dirty="0"/>
              <a:t>()) </a:t>
            </a:r>
          </a:p>
          <a:p>
            <a:r>
              <a:rPr lang="en-IN" sz="2000" dirty="0"/>
              <a:t>{  username=(String)</a:t>
            </a:r>
            <a:r>
              <a:rPr lang="en-IN" sz="2000" dirty="0" err="1"/>
              <a:t>enm.nextElement</a:t>
            </a:r>
            <a:r>
              <a:rPr lang="en-IN" sz="2000" dirty="0"/>
              <a:t>();</a:t>
            </a:r>
          </a:p>
          <a:p>
            <a:r>
              <a:rPr lang="en-IN" sz="2000" dirty="0"/>
              <a:t>   user=</a:t>
            </a:r>
            <a:r>
              <a:rPr lang="en-IN" sz="2000" dirty="0" err="1"/>
              <a:t>getInitParameter</a:t>
            </a:r>
            <a:r>
              <a:rPr lang="en-IN" sz="2000" dirty="0"/>
              <a:t>(username);</a:t>
            </a:r>
          </a:p>
          <a:p>
            <a:r>
              <a:rPr lang="en-IN" sz="2000" dirty="0"/>
              <a:t>   if(</a:t>
            </a:r>
            <a:r>
              <a:rPr lang="en-IN" sz="2000" dirty="0" err="1"/>
              <a:t>login.equals</a:t>
            </a:r>
            <a:r>
              <a:rPr lang="en-IN" sz="2000" dirty="0"/>
              <a:t>(user))</a:t>
            </a:r>
          </a:p>
          <a:p>
            <a:r>
              <a:rPr lang="en-IN" sz="2000" dirty="0"/>
              <a:t>   </a:t>
            </a:r>
            <a:r>
              <a:rPr lang="en-IN" sz="2000" dirty="0" smtClean="0"/>
              <a:t>{   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</a:t>
            </a:r>
            <a:r>
              <a:rPr lang="en-IN" sz="2000" dirty="0" err="1" smtClean="0"/>
              <a:t>session.setAttribute</a:t>
            </a:r>
            <a:r>
              <a:rPr lang="en-IN" sz="2000" dirty="0" smtClean="0"/>
              <a:t>(</a:t>
            </a:r>
            <a:r>
              <a:rPr lang="en-IN" sz="2000" dirty="0" err="1" smtClean="0"/>
              <a:t>user,Qual</a:t>
            </a:r>
            <a:r>
              <a:rPr lang="en-IN" sz="2000" dirty="0"/>
              <a:t>);</a:t>
            </a:r>
          </a:p>
          <a:p>
            <a:r>
              <a:rPr lang="en-IN" sz="2000" dirty="0"/>
              <a:t>        break;</a:t>
            </a:r>
          </a:p>
          <a:p>
            <a:r>
              <a:rPr lang="en-IN" sz="2000" dirty="0"/>
              <a:t>   }</a:t>
            </a:r>
          </a:p>
          <a:p>
            <a:r>
              <a:rPr lang="en-IN" sz="2000" dirty="0" smtClean="0"/>
              <a:t>}</a:t>
            </a:r>
            <a:endParaRPr lang="en-IN" sz="2000" dirty="0"/>
          </a:p>
          <a:p>
            <a:r>
              <a:rPr lang="en-IN" sz="2000" dirty="0" err="1"/>
              <a:t>out.println</a:t>
            </a:r>
            <a:r>
              <a:rPr lang="en-IN" sz="2000" dirty="0"/>
              <a:t>("User: " + login); </a:t>
            </a:r>
          </a:p>
          <a:p>
            <a:r>
              <a:rPr lang="en-IN" sz="2000" dirty="0" err="1"/>
              <a:t>out.println</a:t>
            </a:r>
            <a:r>
              <a:rPr lang="en-IN" sz="2000" dirty="0"/>
              <a:t>("Qualification: " + </a:t>
            </a:r>
            <a:r>
              <a:rPr lang="en-IN" sz="2000" dirty="0" err="1"/>
              <a:t>Qual</a:t>
            </a:r>
            <a:r>
              <a:rPr lang="en-IN" sz="2000" dirty="0"/>
              <a:t>); </a:t>
            </a:r>
            <a:endParaRPr lang="en-IN" sz="2000" dirty="0" smtClean="0"/>
          </a:p>
          <a:p>
            <a:endParaRPr lang="en-IN" sz="2000" dirty="0"/>
          </a:p>
          <a:p>
            <a:endParaRPr lang="en-IN" sz="1200" dirty="0"/>
          </a:p>
          <a:p>
            <a:endParaRPr lang="en-IN" sz="1200" dirty="0" smtClean="0"/>
          </a:p>
          <a:p>
            <a:endParaRPr lang="en-IN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657868"/>
            <a:ext cx="2238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6086496"/>
            <a:ext cx="24574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000100" y="507207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Output</a:t>
            </a: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Sessions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Many interactive Web sites spread user data entry out over </a:t>
            </a:r>
            <a:r>
              <a:rPr lang="en-US" dirty="0">
                <a:solidFill>
                  <a:srgbClr val="333399"/>
                </a:solidFill>
              </a:rPr>
              <a:t>several pages</a:t>
            </a:r>
            <a:r>
              <a:rPr lang="en-US" dirty="0"/>
              <a:t>:</a:t>
            </a:r>
          </a:p>
          <a:p>
            <a:pPr marL="741363" lvl="1" indent="-284163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Ex: add items to cart, enter shipping information, enter billing information</a:t>
            </a:r>
          </a:p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Problem: how does the server know which users generated which HTTP requests?</a:t>
            </a:r>
          </a:p>
          <a:p>
            <a:pPr marL="741363" lvl="1" indent="-284163"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Cannot rely on standard HTTP headers to identify a user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Sessions tracking using session object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6019800" cy="4243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6019800" cy="4243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2895600" y="2667000"/>
            <a:ext cx="1828800" cy="457200"/>
          </a:xfrm>
          <a:prstGeom prst="ellipse">
            <a:avLst/>
          </a:prstGeom>
          <a:solidFill>
            <a:srgbClr val="008080">
              <a:alpha val="50000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68300" y="2779713"/>
            <a:ext cx="2070100" cy="14652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Server sends back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new unique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session ID when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the request has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none</a:t>
            </a: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V="1">
            <a:off x="1981200" y="3046413"/>
            <a:ext cx="1143000" cy="231775"/>
          </a:xfrm>
          <a:prstGeom prst="line">
            <a:avLst/>
          </a:prstGeom>
          <a:noFill/>
          <a:ln w="9360" cap="sq">
            <a:solidFill>
              <a:srgbClr val="00808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Sessions tracking using session object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6019800" cy="4243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2819400" y="3505200"/>
            <a:ext cx="1981200" cy="457200"/>
          </a:xfrm>
          <a:prstGeom prst="ellipse">
            <a:avLst/>
          </a:prstGeom>
          <a:solidFill>
            <a:srgbClr val="008080">
              <a:alpha val="50000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15900" y="3313113"/>
            <a:ext cx="2146300" cy="1739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Client that supports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session stores the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ID and sends it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back to the server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in subsequent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requests</a:t>
            </a: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flipV="1">
            <a:off x="2133600" y="3808413"/>
            <a:ext cx="762000" cy="231775"/>
          </a:xfrm>
          <a:prstGeom prst="line">
            <a:avLst/>
          </a:prstGeom>
          <a:noFill/>
          <a:ln w="9360" cap="sq">
            <a:solidFill>
              <a:srgbClr val="00808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Sessions tracking using session object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6019800" cy="4243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2227" name="AutoShape 3"/>
          <p:cNvSpPr>
            <a:spLocks noChangeArrowheads="1"/>
          </p:cNvSpPr>
          <p:nvPr/>
        </p:nvSpPr>
        <p:spPr bwMode="auto">
          <a:xfrm>
            <a:off x="2971800" y="2057400"/>
            <a:ext cx="1752600" cy="3733800"/>
          </a:xfrm>
          <a:prstGeom prst="roundRect">
            <a:avLst>
              <a:gd name="adj" fmla="val 16667"/>
            </a:avLst>
          </a:prstGeom>
          <a:solidFill>
            <a:srgbClr val="008080">
              <a:alpha val="50000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95313" y="3313113"/>
            <a:ext cx="1728787" cy="22891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Server knows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that all of these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requests are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from the same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client.  The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set of requests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is known as a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>
                <a:solidFill>
                  <a:srgbClr val="008080"/>
                </a:solidFill>
              </a:rPr>
              <a:t>session</a:t>
            </a:r>
            <a:r>
              <a:rPr lang="en-US">
                <a:solidFill>
                  <a:srgbClr val="008080"/>
                </a:solidFill>
              </a:rPr>
              <a:t>.</a:t>
            </a:r>
          </a:p>
        </p:txBody>
      </p:sp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Sessions tracking using session object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6019800" cy="4243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3251" name="AutoShape 3"/>
          <p:cNvSpPr>
            <a:spLocks noChangeArrowheads="1"/>
          </p:cNvSpPr>
          <p:nvPr/>
        </p:nvSpPr>
        <p:spPr bwMode="auto">
          <a:xfrm>
            <a:off x="5257800" y="2133600"/>
            <a:ext cx="1600200" cy="3581400"/>
          </a:xfrm>
          <a:prstGeom prst="roundRect">
            <a:avLst>
              <a:gd name="adj" fmla="val 16667"/>
            </a:avLst>
          </a:prstGeom>
          <a:solidFill>
            <a:srgbClr val="008080">
              <a:alpha val="50000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224713" y="2474913"/>
            <a:ext cx="1716087" cy="1739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And the server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knows that all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of these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requests are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from a different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8080"/>
                </a:solidFill>
              </a:rPr>
              <a:t>client.</a:t>
            </a:r>
          </a:p>
        </p:txBody>
      </p:sp>
      <p:sp>
        <p:nvSpPr>
          <p:cNvPr id="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Sessions tracking using session object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Methods and Description </a:t>
            </a:r>
            <a:endParaRPr lang="en-I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85720" y="1357298"/>
            <a:ext cx="8286808" cy="5214974"/>
          </a:xfrm>
          <a:prstGeom prst="rect">
            <a:avLst/>
          </a:prstGeom>
          <a:ln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sz="2400" b="1" dirty="0"/>
              <a:t>public </a:t>
            </a:r>
            <a:r>
              <a:rPr lang="en-IN" sz="2400" b="1" dirty="0" err="1"/>
              <a:t>boolean</a:t>
            </a:r>
            <a:r>
              <a:rPr lang="en-IN" sz="2400" b="1" dirty="0"/>
              <a:t> </a:t>
            </a:r>
            <a:r>
              <a:rPr lang="en-IN" sz="2400" b="1" dirty="0" err="1"/>
              <a:t>isNew</a:t>
            </a:r>
            <a:r>
              <a:rPr lang="en-IN" sz="2400" b="1" dirty="0" smtClean="0"/>
              <a:t>()</a:t>
            </a:r>
            <a:endParaRPr lang="en-IN" sz="2400" dirty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returns </a:t>
            </a:r>
            <a:r>
              <a:rPr lang="en-IN" sz="2400" dirty="0"/>
              <a:t>true if </a:t>
            </a:r>
            <a:r>
              <a:rPr lang="en-IN" sz="2400" dirty="0" smtClean="0"/>
              <a:t>the session is true otherwise false</a:t>
            </a:r>
          </a:p>
          <a:p>
            <a:pPr>
              <a:buFont typeface="Wingdings" pitchFamily="2" charset="2"/>
              <a:buChar char="ü"/>
            </a:pPr>
            <a:r>
              <a:rPr lang="en-IN" sz="2400" b="1" dirty="0"/>
              <a:t>public String </a:t>
            </a:r>
            <a:r>
              <a:rPr lang="en-IN" sz="2400" b="1" dirty="0" err="1"/>
              <a:t>getId</a:t>
            </a:r>
            <a:r>
              <a:rPr lang="en-IN" sz="2400" b="1" dirty="0"/>
              <a:t>()</a:t>
            </a:r>
            <a:endParaRPr lang="en-IN" sz="2400" dirty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>
                <a:sym typeface="Wingdings" pitchFamily="2" charset="2"/>
              </a:rPr>
              <a:t>re</a:t>
            </a:r>
            <a:r>
              <a:rPr lang="en-IN" sz="2400" dirty="0" smtClean="0"/>
              <a:t>turns </a:t>
            </a:r>
            <a:r>
              <a:rPr lang="en-IN" sz="2400" dirty="0"/>
              <a:t>a string containing the unique identifier assigned to </a:t>
            </a:r>
            <a:r>
              <a:rPr lang="en-IN" sz="2400" dirty="0" smtClean="0"/>
              <a:t>the session</a:t>
            </a:r>
          </a:p>
          <a:p>
            <a:pPr>
              <a:buFont typeface="Wingdings" pitchFamily="2" charset="2"/>
              <a:buChar char="ü"/>
            </a:pPr>
            <a:r>
              <a:rPr lang="en-IN" sz="2400" b="1" dirty="0" smtClean="0"/>
              <a:t>public long </a:t>
            </a:r>
            <a:r>
              <a:rPr lang="en-IN" sz="2400" b="1" dirty="0" err="1" smtClean="0"/>
              <a:t>getCreationTime</a:t>
            </a:r>
            <a:r>
              <a:rPr lang="en-IN" sz="2400" b="1" dirty="0" smtClean="0"/>
              <a:t>()</a:t>
            </a:r>
            <a:endParaRPr lang="en-IN" sz="2400" dirty="0" smtClean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returns the time when this session was created</a:t>
            </a:r>
            <a:endParaRPr lang="en-IN" sz="2400" dirty="0"/>
          </a:p>
          <a:p>
            <a:pPr>
              <a:buFont typeface="Wingdings" pitchFamily="2" charset="2"/>
              <a:buChar char="ü"/>
            </a:pPr>
            <a:r>
              <a:rPr lang="en-IN" sz="2400" b="1" dirty="0"/>
              <a:t>public long </a:t>
            </a:r>
            <a:r>
              <a:rPr lang="en-IN" sz="2400" b="1" dirty="0" err="1"/>
              <a:t>getLastAccessedTime</a:t>
            </a:r>
            <a:r>
              <a:rPr lang="en-IN" sz="2400" b="1" dirty="0"/>
              <a:t>()</a:t>
            </a:r>
            <a:endParaRPr lang="en-IN" sz="2400" dirty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returns </a:t>
            </a:r>
            <a:r>
              <a:rPr lang="en-IN" sz="2400" dirty="0"/>
              <a:t>the last time the client sent a request associated with this </a:t>
            </a:r>
            <a:r>
              <a:rPr lang="en-IN" sz="2400" dirty="0" smtClean="0"/>
              <a:t>session</a:t>
            </a:r>
          </a:p>
          <a:p>
            <a:pPr>
              <a:buFont typeface="Wingdings" pitchFamily="2" charset="2"/>
              <a:buChar char="ü"/>
            </a:pPr>
            <a:r>
              <a:rPr lang="en-IN" sz="2400" b="1" dirty="0" smtClean="0"/>
              <a:t>public void </a:t>
            </a:r>
            <a:r>
              <a:rPr lang="en-IN" sz="2400" b="1" dirty="0" err="1" smtClean="0"/>
              <a:t>setAttribute</a:t>
            </a:r>
            <a:r>
              <a:rPr lang="en-IN" sz="2400" b="1" dirty="0" smtClean="0"/>
              <a:t>(String name, Object value)</a:t>
            </a:r>
            <a:endParaRPr lang="en-IN" sz="2400" dirty="0" smtClean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>
                <a:sym typeface="Wingdings" pitchFamily="2" charset="2"/>
              </a:rPr>
              <a:t>B</a:t>
            </a:r>
            <a:r>
              <a:rPr lang="en-IN" sz="2400" dirty="0" smtClean="0"/>
              <a:t>inds an object to this session, using the name specified</a:t>
            </a:r>
          </a:p>
          <a:p>
            <a:pPr lvl="1"/>
            <a:endParaRPr lang="en-IN" sz="2400" dirty="0"/>
          </a:p>
          <a:p>
            <a:endParaRPr lang="en-IN" sz="2400" b="1" dirty="0" smtClean="0"/>
          </a:p>
          <a:p>
            <a:endParaRPr lang="en-IN" sz="2400" dirty="0" smtClean="0"/>
          </a:p>
          <a:p>
            <a:endParaRPr lang="en-IN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Methods and Description </a:t>
            </a:r>
            <a:endParaRPr lang="en-I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85720" y="1214422"/>
            <a:ext cx="8286808" cy="5286412"/>
          </a:xfrm>
          <a:prstGeom prst="rect">
            <a:avLst/>
          </a:prstGeom>
          <a:ln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sz="2400" b="1" dirty="0" smtClean="0"/>
              <a:t>public </a:t>
            </a:r>
            <a:r>
              <a:rPr lang="en-IN" sz="2400" b="1" dirty="0"/>
              <a:t>Object </a:t>
            </a:r>
            <a:r>
              <a:rPr lang="en-IN" sz="2400" b="1" dirty="0" err="1"/>
              <a:t>getAttribute</a:t>
            </a:r>
            <a:r>
              <a:rPr lang="en-IN" sz="2400" b="1" dirty="0"/>
              <a:t>(String name)</a:t>
            </a:r>
            <a:endParaRPr lang="en-IN" sz="2400" dirty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method </a:t>
            </a:r>
            <a:r>
              <a:rPr lang="en-IN" sz="2400" dirty="0"/>
              <a:t>returns the object bound with the specified name in this session, or null if no object is bound under the </a:t>
            </a:r>
            <a:r>
              <a:rPr lang="en-IN" sz="2400" dirty="0" smtClean="0"/>
              <a:t>name</a:t>
            </a:r>
            <a:endParaRPr lang="en-IN" sz="2400" dirty="0"/>
          </a:p>
          <a:p>
            <a:pPr>
              <a:buFont typeface="Wingdings" pitchFamily="2" charset="2"/>
              <a:buChar char="ü"/>
            </a:pPr>
            <a:r>
              <a:rPr lang="en-IN" sz="2400" b="1" dirty="0" smtClean="0"/>
              <a:t>public </a:t>
            </a:r>
            <a:r>
              <a:rPr lang="en-IN" sz="2400" b="1" dirty="0"/>
              <a:t>Enumeration </a:t>
            </a:r>
            <a:r>
              <a:rPr lang="en-IN" sz="2400" b="1" dirty="0" err="1"/>
              <a:t>getAttributeNames</a:t>
            </a:r>
            <a:r>
              <a:rPr lang="en-IN" sz="2400" b="1" dirty="0"/>
              <a:t>()</a:t>
            </a:r>
            <a:endParaRPr lang="en-IN" sz="2400" dirty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This </a:t>
            </a:r>
            <a:r>
              <a:rPr lang="en-IN" sz="2400" dirty="0"/>
              <a:t>method returns an Enumeration of String objects containing the names of all the objects bound to this </a:t>
            </a:r>
            <a:r>
              <a:rPr lang="en-IN" sz="2400" dirty="0" smtClean="0"/>
              <a:t>session</a:t>
            </a:r>
          </a:p>
          <a:p>
            <a:pPr>
              <a:buFont typeface="Wingdings" pitchFamily="2" charset="2"/>
              <a:buChar char="ü"/>
            </a:pPr>
            <a:r>
              <a:rPr lang="en-IN" sz="2400" b="1" dirty="0"/>
              <a:t>public </a:t>
            </a:r>
            <a:r>
              <a:rPr lang="en-IN" sz="2400" b="1" dirty="0" err="1"/>
              <a:t>int</a:t>
            </a:r>
            <a:r>
              <a:rPr lang="en-IN" sz="2400" b="1" dirty="0"/>
              <a:t> </a:t>
            </a:r>
            <a:r>
              <a:rPr lang="en-IN" sz="2400" b="1" dirty="0" err="1"/>
              <a:t>getMaxInactiveInterval</a:t>
            </a:r>
            <a:r>
              <a:rPr lang="en-IN" sz="2400" b="1" dirty="0"/>
              <a:t>()</a:t>
            </a:r>
            <a:endParaRPr lang="en-IN" sz="2400" dirty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returns </a:t>
            </a:r>
            <a:r>
              <a:rPr lang="en-IN" sz="2400" dirty="0"/>
              <a:t>the maximum time interval, in seconds, that the </a:t>
            </a:r>
            <a:r>
              <a:rPr lang="en-IN" sz="2400" dirty="0" err="1"/>
              <a:t>servlet</a:t>
            </a:r>
            <a:r>
              <a:rPr lang="en-IN" sz="2400" dirty="0"/>
              <a:t> container will keep this session open between client </a:t>
            </a:r>
            <a:r>
              <a:rPr lang="en-IN" sz="2400" dirty="0" smtClean="0"/>
              <a:t>accesses</a:t>
            </a:r>
          </a:p>
          <a:p>
            <a:pPr>
              <a:buFont typeface="Wingdings" pitchFamily="2" charset="2"/>
              <a:buChar char="ü"/>
            </a:pPr>
            <a:r>
              <a:rPr lang="en-IN" sz="2400" b="1" dirty="0"/>
              <a:t>public void invalidate()</a:t>
            </a:r>
            <a:endParaRPr lang="en-IN" sz="2400" dirty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This </a:t>
            </a:r>
            <a:r>
              <a:rPr lang="en-IN" sz="2400" dirty="0"/>
              <a:t>method invalidates this session and unbinds any objects bound to </a:t>
            </a:r>
            <a:r>
              <a:rPr lang="en-IN" sz="2400" dirty="0" smtClean="0"/>
              <a:t>it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757</Words>
  <Application>Microsoft Office PowerPoint</Application>
  <PresentationFormat>On-screen Show (4:3)</PresentationFormat>
  <Paragraphs>154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Session Tracking Mechanisms</vt:lpstr>
      <vt:lpstr>Sessions</vt:lpstr>
      <vt:lpstr>Sessions tracking using session object</vt:lpstr>
      <vt:lpstr>Sessions tracking using session object</vt:lpstr>
      <vt:lpstr>Sessions tracking using session object</vt:lpstr>
      <vt:lpstr>Sessions tracking using session object</vt:lpstr>
      <vt:lpstr>Sessions tracking using session object</vt:lpstr>
      <vt:lpstr>Methods and Description </vt:lpstr>
      <vt:lpstr>Methods and Description </vt:lpstr>
      <vt:lpstr>Session Attributes</vt:lpstr>
      <vt:lpstr>How to check whether the session is new or not?</vt:lpstr>
      <vt:lpstr>Servlet to count the number of hits</vt:lpstr>
      <vt:lpstr>How do we associate different session atrribute to different users?</vt:lpstr>
      <vt:lpstr>How do we associate different session attribute to different users?</vt:lpstr>
      <vt:lpstr>How do we associate different session atrribute to different users?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Tracking Mechanisms</dc:title>
  <dc:creator>staff</dc:creator>
  <cp:lastModifiedBy>staff</cp:lastModifiedBy>
  <cp:revision>16</cp:revision>
  <dcterms:created xsi:type="dcterms:W3CDTF">2016-08-27T05:15:36Z</dcterms:created>
  <dcterms:modified xsi:type="dcterms:W3CDTF">2016-08-29T07:06:36Z</dcterms:modified>
</cp:coreProperties>
</file>