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61" r:id="rId5"/>
    <p:sldId id="262" r:id="rId6"/>
    <p:sldId id="264" r:id="rId7"/>
    <p:sldId id="265" r:id="rId8"/>
    <p:sldId id="263" r:id="rId9"/>
    <p:sldId id="258" r:id="rId10"/>
    <p:sldId id="259" r:id="rId11"/>
    <p:sldId id="266" r:id="rId12"/>
    <p:sldId id="267" r:id="rId13"/>
    <p:sldId id="270" r:id="rId14"/>
    <p:sldId id="269" r:id="rId15"/>
    <p:sldId id="271" r:id="rId16"/>
    <p:sldId id="272" r:id="rId17"/>
    <p:sldId id="273" r:id="rId18"/>
    <p:sldId id="274" r:id="rId19"/>
    <p:sldId id="275" r:id="rId20"/>
    <p:sldId id="276"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2/2/2016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en.wikipedia.org/wiki/Decision_table"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solidFill>
                  <a:srgbClr val="0066FF"/>
                </a:solidFill>
              </a:rPr>
              <a:t>UNIT-II</a:t>
            </a:r>
            <a:br>
              <a:rPr lang="en-US" dirty="0" smtClean="0">
                <a:solidFill>
                  <a:srgbClr val="0066FF"/>
                </a:solidFill>
              </a:rPr>
            </a:br>
            <a:r>
              <a:rPr lang="en-US" dirty="0" smtClean="0">
                <a:solidFill>
                  <a:srgbClr val="0066FF"/>
                </a:solidFill>
              </a:rPr>
              <a:t>Using </a:t>
            </a:r>
            <a:r>
              <a:rPr lang="en-US" dirty="0" smtClean="0">
                <a:solidFill>
                  <a:srgbClr val="0066FF"/>
                </a:solidFill>
              </a:rPr>
              <a:t>Black Box Approaches to Test</a:t>
            </a:r>
            <a:br>
              <a:rPr lang="en-US" dirty="0" smtClean="0">
                <a:solidFill>
                  <a:srgbClr val="0066FF"/>
                </a:solidFill>
              </a:rPr>
            </a:br>
            <a:r>
              <a:rPr lang="en-US" dirty="0" smtClean="0">
                <a:solidFill>
                  <a:srgbClr val="0066FF"/>
                </a:solidFill>
              </a:rPr>
              <a:t>Case Design </a:t>
            </a:r>
            <a:endParaRPr lang="en-US" dirty="0">
              <a:solidFill>
                <a:srgbClr val="0066FF"/>
              </a:solidFill>
            </a:endParaRPr>
          </a:p>
        </p:txBody>
      </p:sp>
      <p:sp>
        <p:nvSpPr>
          <p:cNvPr id="3" name="Subtitle 2"/>
          <p:cNvSpPr>
            <a:spLocks noGrp="1"/>
          </p:cNvSpPr>
          <p:nvPr>
            <p:ph type="subTitle" idx="1"/>
          </p:nvPr>
        </p:nvSpPr>
        <p:spPr/>
        <p:txBody>
          <a:bodyPr/>
          <a:lstStyle/>
          <a:p>
            <a:r>
              <a:rPr lang="en-US" dirty="0" err="1" smtClean="0">
                <a:solidFill>
                  <a:schemeClr val="tx1"/>
                </a:solidFill>
              </a:rPr>
              <a:t>Madheswari.K</a:t>
            </a:r>
            <a:endParaRPr lang="en-US" dirty="0" smtClean="0">
              <a:solidFill>
                <a:schemeClr val="tx1"/>
              </a:solidFill>
            </a:endParaRPr>
          </a:p>
          <a:p>
            <a:r>
              <a:rPr lang="en-US" dirty="0" smtClean="0">
                <a:solidFill>
                  <a:schemeClr val="tx1"/>
                </a:solidFill>
              </a:rPr>
              <a:t>AP/CSE</a:t>
            </a:r>
            <a:endParaRPr lang="en-US"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pic>
        <p:nvPicPr>
          <p:cNvPr id="2050" name="Picture 2"/>
          <p:cNvPicPr>
            <a:picLocks noGrp="1" noChangeAspect="1" noChangeArrowheads="1"/>
          </p:cNvPicPr>
          <p:nvPr>
            <p:ph idx="1"/>
          </p:nvPr>
        </p:nvPicPr>
        <p:blipFill>
          <a:blip r:embed="rId2"/>
          <a:srcRect/>
          <a:stretch>
            <a:fillRect/>
          </a:stretch>
        </p:blipFill>
        <p:spPr bwMode="auto">
          <a:xfrm>
            <a:off x="838200" y="2362201"/>
            <a:ext cx="6781800" cy="1967706"/>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0066FF"/>
                </a:solidFill>
              </a:rPr>
              <a:t>How is this partitioning performed while testing:</a:t>
            </a:r>
            <a:r>
              <a:rPr lang="en-US" dirty="0" smtClean="0"/>
              <a:t/>
            </a:r>
            <a:br>
              <a:rPr lang="en-US" dirty="0" smtClean="0"/>
            </a:br>
            <a:endParaRPr lang="en-US" dirty="0"/>
          </a:p>
        </p:txBody>
      </p:sp>
      <p:sp>
        <p:nvSpPr>
          <p:cNvPr id="3" name="Content Placeholder 2"/>
          <p:cNvSpPr>
            <a:spLocks noGrp="1"/>
          </p:cNvSpPr>
          <p:nvPr>
            <p:ph idx="1"/>
          </p:nvPr>
        </p:nvSpPr>
        <p:spPr/>
        <p:txBody>
          <a:bodyPr/>
          <a:lstStyle/>
          <a:p>
            <a:pPr>
              <a:buNone/>
            </a:pPr>
            <a:r>
              <a:rPr lang="en-US" b="1" u="sng" dirty="0" smtClean="0"/>
              <a:t>List of Conditions</a:t>
            </a:r>
          </a:p>
          <a:p>
            <a:pPr marL="514350" indent="-514350">
              <a:buAutoNum type="arabicPeriod"/>
            </a:pPr>
            <a:r>
              <a:rPr lang="en-US" dirty="0" smtClean="0"/>
              <a:t>If an input condition specifies a range, one valid and one two invalid classes are defined.</a:t>
            </a:r>
          </a:p>
          <a:p>
            <a:pPr marL="514350" indent="-514350">
              <a:buNone/>
            </a:pPr>
            <a:r>
              <a:rPr lang="en-US" b="1" dirty="0" smtClean="0"/>
              <a:t>Example</a:t>
            </a:r>
          </a:p>
          <a:p>
            <a:pPr marL="514350" indent="-514350">
              <a:buNone/>
            </a:pPr>
            <a:r>
              <a:rPr lang="en-US" dirty="0" smtClean="0"/>
              <a:t>The value of the variable xyz is lies in the range 1-10;</a:t>
            </a:r>
          </a:p>
          <a:p>
            <a:pPr marL="514350" indent="-514350">
              <a:buNone/>
            </a:pPr>
            <a:r>
              <a:rPr lang="en-US" b="1" dirty="0" smtClean="0"/>
              <a:t>                </a:t>
            </a:r>
            <a:endParaRPr lang="en-US" b="1" dirty="0"/>
          </a:p>
        </p:txBody>
      </p:sp>
      <p:graphicFrame>
        <p:nvGraphicFramePr>
          <p:cNvPr id="4" name="Table 3"/>
          <p:cNvGraphicFramePr>
            <a:graphicFrameLocks noGrp="1"/>
          </p:cNvGraphicFramePr>
          <p:nvPr/>
        </p:nvGraphicFramePr>
        <p:xfrm>
          <a:off x="1828800" y="5334000"/>
          <a:ext cx="6096000" cy="741680"/>
        </p:xfrm>
        <a:graphic>
          <a:graphicData uri="http://schemas.openxmlformats.org/drawingml/2006/table">
            <a:tbl>
              <a:tblPr firstRow="1" bandRow="1">
                <a:tableStyleId>{5C22544A-7EE6-4342-B048-85BDC9FD1C3A}</a:tableStyleId>
              </a:tblPr>
              <a:tblGrid>
                <a:gridCol w="2032000"/>
                <a:gridCol w="2032000"/>
                <a:gridCol w="2032000"/>
              </a:tblGrid>
              <a:tr h="370840">
                <a:tc>
                  <a:txBody>
                    <a:bodyPr/>
                    <a:lstStyle/>
                    <a:p>
                      <a:r>
                        <a:rPr lang="en-US" dirty="0" smtClean="0"/>
                        <a:t>-2,-1,0</a:t>
                      </a:r>
                      <a:endParaRPr lang="en-US" dirty="0"/>
                    </a:p>
                  </a:txBody>
                  <a:tcPr/>
                </a:tc>
                <a:tc>
                  <a:txBody>
                    <a:bodyPr/>
                    <a:lstStyle/>
                    <a:p>
                      <a:r>
                        <a:rPr lang="en-US" dirty="0" smtClean="0"/>
                        <a:t>1,2,3….10</a:t>
                      </a:r>
                      <a:endParaRPr lang="en-US" dirty="0"/>
                    </a:p>
                  </a:txBody>
                  <a:tcPr/>
                </a:tc>
                <a:tc>
                  <a:txBody>
                    <a:bodyPr/>
                    <a:lstStyle/>
                    <a:p>
                      <a:r>
                        <a:rPr lang="en-US" dirty="0" smtClean="0"/>
                        <a:t>11,12,13,14</a:t>
                      </a:r>
                      <a:endParaRPr lang="en-US" dirty="0"/>
                    </a:p>
                  </a:txBody>
                  <a:tcPr/>
                </a:tc>
              </a:tr>
              <a:tr h="370840">
                <a:tc>
                  <a:txBody>
                    <a:bodyPr/>
                    <a:lstStyle/>
                    <a:p>
                      <a:r>
                        <a:rPr lang="en-US" dirty="0" smtClean="0"/>
                        <a:t>Invalid class</a:t>
                      </a:r>
                      <a:endParaRPr lang="en-US" dirty="0"/>
                    </a:p>
                  </a:txBody>
                  <a:tcPr/>
                </a:tc>
                <a:tc>
                  <a:txBody>
                    <a:bodyPr/>
                    <a:lstStyle/>
                    <a:p>
                      <a:r>
                        <a:rPr lang="en-US" dirty="0" smtClean="0"/>
                        <a:t>valid</a:t>
                      </a:r>
                      <a:endParaRPr lang="en-US" dirty="0"/>
                    </a:p>
                  </a:txBody>
                  <a:tcPr/>
                </a:tc>
                <a:tc>
                  <a:txBody>
                    <a:bodyPr/>
                    <a:lstStyle/>
                    <a:p>
                      <a:r>
                        <a:rPr lang="en-US" dirty="0" smtClean="0"/>
                        <a:t>invalid</a:t>
                      </a:r>
                      <a:endParaRPr lang="en-US" dirty="0"/>
                    </a:p>
                  </a:txBody>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lstStyle/>
          <a:p>
            <a:pPr>
              <a:buNone/>
            </a:pPr>
            <a:r>
              <a:rPr lang="en-US" dirty="0" smtClean="0"/>
              <a:t>2. If an input condition requires a specific value, one valid and two invalid equivalence classes are defined.</a:t>
            </a:r>
            <a:br>
              <a:rPr lang="en-US" dirty="0" smtClean="0"/>
            </a:br>
            <a:r>
              <a:rPr lang="en-US" b="1" dirty="0" smtClean="0"/>
              <a:t>Example</a:t>
            </a:r>
          </a:p>
          <a:p>
            <a:pPr>
              <a:buNone/>
            </a:pPr>
            <a:r>
              <a:rPr lang="en-US" b="1" dirty="0" smtClean="0"/>
              <a:t>			house of one to four owners</a:t>
            </a:r>
          </a:p>
          <a:p>
            <a:pPr>
              <a:buNone/>
            </a:pPr>
            <a:endParaRPr lang="en-US" b="1" dirty="0"/>
          </a:p>
        </p:txBody>
      </p:sp>
      <p:graphicFrame>
        <p:nvGraphicFramePr>
          <p:cNvPr id="4" name="Table 3"/>
          <p:cNvGraphicFramePr>
            <a:graphicFrameLocks noGrp="1"/>
          </p:cNvGraphicFramePr>
          <p:nvPr/>
        </p:nvGraphicFramePr>
        <p:xfrm>
          <a:off x="1828800" y="5334000"/>
          <a:ext cx="6096000" cy="741680"/>
        </p:xfrm>
        <a:graphic>
          <a:graphicData uri="http://schemas.openxmlformats.org/drawingml/2006/table">
            <a:tbl>
              <a:tblPr firstRow="1" bandRow="1">
                <a:tableStyleId>{5C22544A-7EE6-4342-B048-85BDC9FD1C3A}</a:tableStyleId>
              </a:tblPr>
              <a:tblGrid>
                <a:gridCol w="2032000"/>
                <a:gridCol w="2032000"/>
                <a:gridCol w="2032000"/>
              </a:tblGrid>
              <a:tr h="370840">
                <a:tc>
                  <a:txBody>
                    <a:bodyPr/>
                    <a:lstStyle/>
                    <a:p>
                      <a:r>
                        <a:rPr lang="en-US" dirty="0" smtClean="0"/>
                        <a:t>-2,-1,0</a:t>
                      </a:r>
                      <a:endParaRPr lang="en-US" dirty="0"/>
                    </a:p>
                  </a:txBody>
                  <a:tcPr/>
                </a:tc>
                <a:tc>
                  <a:txBody>
                    <a:bodyPr/>
                    <a:lstStyle/>
                    <a:p>
                      <a:r>
                        <a:rPr lang="en-US" dirty="0" smtClean="0"/>
                        <a:t>1,2,3,4</a:t>
                      </a:r>
                      <a:endParaRPr lang="en-US" dirty="0"/>
                    </a:p>
                  </a:txBody>
                  <a:tcPr/>
                </a:tc>
                <a:tc>
                  <a:txBody>
                    <a:bodyPr/>
                    <a:lstStyle/>
                    <a:p>
                      <a:r>
                        <a:rPr lang="en-US" dirty="0" smtClean="0"/>
                        <a:t>5,6,7,8</a:t>
                      </a:r>
                      <a:endParaRPr lang="en-US" dirty="0"/>
                    </a:p>
                  </a:txBody>
                  <a:tcPr/>
                </a:tc>
              </a:tr>
              <a:tr h="370840">
                <a:tc>
                  <a:txBody>
                    <a:bodyPr/>
                    <a:lstStyle/>
                    <a:p>
                      <a:r>
                        <a:rPr lang="en-US" dirty="0" smtClean="0"/>
                        <a:t>Invalid class</a:t>
                      </a:r>
                      <a:endParaRPr lang="en-US" dirty="0"/>
                    </a:p>
                  </a:txBody>
                  <a:tcPr/>
                </a:tc>
                <a:tc>
                  <a:txBody>
                    <a:bodyPr/>
                    <a:lstStyle/>
                    <a:p>
                      <a:r>
                        <a:rPr lang="en-US" dirty="0" smtClean="0"/>
                        <a:t>valid</a:t>
                      </a:r>
                      <a:endParaRPr lang="en-US" dirty="0"/>
                    </a:p>
                  </a:txBody>
                  <a:tcPr/>
                </a:tc>
                <a:tc>
                  <a:txBody>
                    <a:bodyPr/>
                    <a:lstStyle/>
                    <a:p>
                      <a:r>
                        <a:rPr lang="en-US" dirty="0" smtClean="0"/>
                        <a:t>invalid</a:t>
                      </a:r>
                      <a:endParaRPr lang="en-US" dirty="0"/>
                    </a:p>
                  </a:txBody>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idx="1"/>
          </p:nvPr>
        </p:nvSpPr>
        <p:spPr/>
        <p:txBody>
          <a:bodyPr>
            <a:normAutofit/>
          </a:bodyPr>
          <a:lstStyle/>
          <a:p>
            <a:pPr>
              <a:buNone/>
            </a:pPr>
            <a:r>
              <a:rPr lang="en-US" dirty="0" smtClean="0"/>
              <a:t>3. </a:t>
            </a:r>
            <a:r>
              <a:rPr lang="en-US" sz="2200" dirty="0" smtClean="0"/>
              <a:t>If an input condition specifies a member of a set, one valid and one invalid equivalence class is defined.</a:t>
            </a:r>
          </a:p>
          <a:p>
            <a:pPr>
              <a:buNone/>
            </a:pPr>
            <a:r>
              <a:rPr lang="en-US" sz="2200" b="1" dirty="0" smtClean="0"/>
              <a:t> example</a:t>
            </a:r>
          </a:p>
          <a:p>
            <a:pPr>
              <a:buNone/>
            </a:pPr>
            <a:r>
              <a:rPr lang="en-US" sz="2200" dirty="0" smtClean="0"/>
              <a:t>	if the specification for a paint module states that the colors RED, BLUE, GREEN and YELLOW are allowed as </a:t>
            </a:r>
            <a:r>
              <a:rPr lang="en-US" sz="2200" dirty="0" smtClean="0"/>
              <a:t>inputs, then </a:t>
            </a:r>
            <a:r>
              <a:rPr lang="en-US" sz="2200" dirty="0" smtClean="0"/>
              <a:t>select one valid equivalence class that includes the set RED,BLUE, GREEN and YELLOW, and one invalid equivalence class </a:t>
            </a:r>
            <a:r>
              <a:rPr lang="en-US" sz="2200" dirty="0" smtClean="0"/>
              <a:t>for all </a:t>
            </a:r>
            <a:r>
              <a:rPr lang="en-US" sz="2200" dirty="0" smtClean="0"/>
              <a:t>other inputs</a:t>
            </a:r>
          </a:p>
          <a:p>
            <a:pPr>
              <a:buNone/>
            </a:pPr>
            <a:endParaRPr lang="en-US" sz="2200" dirty="0"/>
          </a:p>
        </p:txBody>
      </p:sp>
      <p:graphicFrame>
        <p:nvGraphicFramePr>
          <p:cNvPr id="4" name="Table 3"/>
          <p:cNvGraphicFramePr>
            <a:graphicFrameLocks noGrp="1"/>
          </p:cNvGraphicFramePr>
          <p:nvPr/>
        </p:nvGraphicFramePr>
        <p:xfrm>
          <a:off x="1295400" y="4876800"/>
          <a:ext cx="6096000" cy="736600"/>
        </p:xfrm>
        <a:graphic>
          <a:graphicData uri="http://schemas.openxmlformats.org/drawingml/2006/table">
            <a:tbl>
              <a:tblPr firstRow="1" bandRow="1">
                <a:tableStyleId>{5C22544A-7EE6-4342-B048-85BDC9FD1C3A}</a:tableStyleId>
              </a:tblPr>
              <a:tblGrid>
                <a:gridCol w="3048000"/>
                <a:gridCol w="3048000"/>
              </a:tblGrid>
              <a:tr h="137160">
                <a:tc>
                  <a:txBody>
                    <a:bodyPr/>
                    <a:lstStyle/>
                    <a:p>
                      <a:r>
                        <a:rPr lang="en-US" dirty="0" smtClean="0"/>
                        <a:t>     RED,GREEN,YELLOW</a:t>
                      </a:r>
                      <a:endParaRPr lang="en-US" dirty="0"/>
                    </a:p>
                  </a:txBody>
                  <a:tcPr/>
                </a:tc>
                <a:tc>
                  <a:txBody>
                    <a:bodyPr/>
                    <a:lstStyle/>
                    <a:p>
                      <a:r>
                        <a:rPr lang="en-US" dirty="0" smtClean="0"/>
                        <a:t>OTHER COLORS</a:t>
                      </a:r>
                      <a:endParaRPr lang="en-US" dirty="0"/>
                    </a:p>
                  </a:txBody>
                  <a:tcPr/>
                </a:tc>
              </a:tr>
              <a:tr h="370840">
                <a:tc>
                  <a:txBody>
                    <a:bodyPr/>
                    <a:lstStyle/>
                    <a:p>
                      <a:r>
                        <a:rPr lang="en-US" dirty="0" smtClean="0"/>
                        <a:t>Valid</a:t>
                      </a:r>
                      <a:r>
                        <a:rPr lang="en-US" baseline="0" dirty="0" smtClean="0"/>
                        <a:t> class</a:t>
                      </a:r>
                      <a:endParaRPr lang="en-US" dirty="0"/>
                    </a:p>
                  </a:txBody>
                  <a:tcPr/>
                </a:tc>
                <a:tc>
                  <a:txBody>
                    <a:bodyPr/>
                    <a:lstStyle/>
                    <a:p>
                      <a:r>
                        <a:rPr lang="en-US" dirty="0" smtClean="0"/>
                        <a:t>Invalid </a:t>
                      </a:r>
                      <a:r>
                        <a:rPr lang="en-US" dirty="0" smtClean="0"/>
                        <a:t>Class</a:t>
                      </a:r>
                      <a:endParaRPr lang="en-US" dirty="0"/>
                    </a:p>
                  </a:txBody>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idx="1"/>
          </p:nvPr>
        </p:nvSpPr>
        <p:spPr/>
        <p:txBody>
          <a:bodyPr/>
          <a:lstStyle/>
          <a:p>
            <a:pPr>
              <a:buNone/>
            </a:pPr>
            <a:r>
              <a:rPr lang="en-US" dirty="0" smtClean="0"/>
              <a:t>4. If an input condition is Boolean, one valid and one invalid class is defined.</a:t>
            </a:r>
          </a:p>
          <a:p>
            <a:pPr>
              <a:buNone/>
            </a:pPr>
            <a:r>
              <a:rPr lang="en-US" b="1" dirty="0" smtClean="0"/>
              <a:t>Example</a:t>
            </a:r>
          </a:p>
          <a:p>
            <a:pPr>
              <a:buNone/>
            </a:pPr>
            <a:r>
              <a:rPr lang="en-US" b="1" dirty="0" smtClean="0"/>
              <a:t>X is greater than 1</a:t>
            </a:r>
          </a:p>
          <a:p>
            <a:pPr>
              <a:buNone/>
            </a:pPr>
            <a:endParaRPr lang="en-US" b="1" dirty="0"/>
          </a:p>
        </p:txBody>
      </p:sp>
      <p:graphicFrame>
        <p:nvGraphicFramePr>
          <p:cNvPr id="4" name="Table 3"/>
          <p:cNvGraphicFramePr>
            <a:graphicFrameLocks noGrp="1"/>
          </p:cNvGraphicFramePr>
          <p:nvPr/>
        </p:nvGraphicFramePr>
        <p:xfrm>
          <a:off x="1295400" y="4876800"/>
          <a:ext cx="6096000" cy="736600"/>
        </p:xfrm>
        <a:graphic>
          <a:graphicData uri="http://schemas.openxmlformats.org/drawingml/2006/table">
            <a:tbl>
              <a:tblPr firstRow="1" bandRow="1">
                <a:tableStyleId>{5C22544A-7EE6-4342-B048-85BDC9FD1C3A}</a:tableStyleId>
              </a:tblPr>
              <a:tblGrid>
                <a:gridCol w="3048000"/>
                <a:gridCol w="3048000"/>
              </a:tblGrid>
              <a:tr h="137160">
                <a:tc>
                  <a:txBody>
                    <a:bodyPr/>
                    <a:lstStyle/>
                    <a:p>
                      <a:r>
                        <a:rPr lang="en-US" dirty="0" smtClean="0"/>
                        <a:t>     1,2,3,4</a:t>
                      </a:r>
                      <a:endParaRPr lang="en-US" dirty="0"/>
                    </a:p>
                  </a:txBody>
                  <a:tcPr/>
                </a:tc>
                <a:tc>
                  <a:txBody>
                    <a:bodyPr/>
                    <a:lstStyle/>
                    <a:p>
                      <a:r>
                        <a:rPr lang="en-US" dirty="0" smtClean="0"/>
                        <a:t>0,-1,-2,-3</a:t>
                      </a:r>
                      <a:endParaRPr lang="en-US" dirty="0"/>
                    </a:p>
                  </a:txBody>
                  <a:tcPr/>
                </a:tc>
              </a:tr>
              <a:tr h="370840">
                <a:tc>
                  <a:txBody>
                    <a:bodyPr/>
                    <a:lstStyle/>
                    <a:p>
                      <a:r>
                        <a:rPr lang="en-US" dirty="0" smtClean="0"/>
                        <a:t>Valid</a:t>
                      </a:r>
                      <a:r>
                        <a:rPr lang="en-US" baseline="0" dirty="0" smtClean="0"/>
                        <a:t> class</a:t>
                      </a:r>
                      <a:endParaRPr lang="en-US" dirty="0"/>
                    </a:p>
                  </a:txBody>
                  <a:tcPr/>
                </a:tc>
                <a:tc>
                  <a:txBody>
                    <a:bodyPr/>
                    <a:lstStyle/>
                    <a:p>
                      <a:r>
                        <a:rPr lang="en-US" dirty="0" err="1" smtClean="0"/>
                        <a:t>Invlaid</a:t>
                      </a:r>
                      <a:r>
                        <a:rPr lang="en-US" dirty="0" smtClean="0"/>
                        <a:t> Class</a:t>
                      </a:r>
                      <a:endParaRPr lang="en-US" dirty="0"/>
                    </a:p>
                  </a:txBody>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solidFill>
                  <a:srgbClr val="0066FF"/>
                </a:solidFill>
              </a:rPr>
              <a:t>Best Example:</a:t>
            </a:r>
            <a:endParaRPr lang="en-US" dirty="0">
              <a:solidFill>
                <a:srgbClr val="0066FF"/>
              </a:solidFill>
            </a:endParaRPr>
          </a:p>
        </p:txBody>
      </p:sp>
      <p:sp>
        <p:nvSpPr>
          <p:cNvPr id="3" name="Content Placeholder 2"/>
          <p:cNvSpPr>
            <a:spLocks noGrp="1"/>
          </p:cNvSpPr>
          <p:nvPr>
            <p:ph idx="1"/>
          </p:nvPr>
        </p:nvSpPr>
        <p:spPr/>
        <p:txBody>
          <a:bodyPr>
            <a:normAutofit fontScale="92500" lnSpcReduction="10000"/>
          </a:bodyPr>
          <a:lstStyle/>
          <a:p>
            <a:pPr>
              <a:buNone/>
            </a:pPr>
            <a:r>
              <a:rPr lang="en-US" b="1" u="sng" dirty="0" smtClean="0"/>
              <a:t>Grocery Store </a:t>
            </a:r>
            <a:r>
              <a:rPr lang="en-US" b="1" u="sng" dirty="0" smtClean="0"/>
              <a:t>Example</a:t>
            </a:r>
          </a:p>
          <a:p>
            <a:pPr>
              <a:buNone/>
            </a:pPr>
            <a:r>
              <a:rPr lang="en-US" b="1" u="sng" dirty="0" smtClean="0"/>
              <a:t>SRS</a:t>
            </a:r>
            <a:endParaRPr lang="en-US" b="1" u="sng" dirty="0" smtClean="0"/>
          </a:p>
          <a:p>
            <a:pPr algn="just">
              <a:buNone/>
            </a:pPr>
            <a:r>
              <a:rPr lang="en-US" dirty="0" smtClean="0"/>
              <a:t>  </a:t>
            </a:r>
            <a:r>
              <a:rPr lang="en-US" dirty="0" smtClean="0"/>
              <a:t> </a:t>
            </a:r>
            <a:r>
              <a:rPr lang="en-US" sz="2200" dirty="0" smtClean="0">
                <a:latin typeface="Times New Roman" pitchFamily="18" charset="0"/>
                <a:cs typeface="Times New Roman" pitchFamily="18" charset="0"/>
              </a:rPr>
              <a:t>Consider </a:t>
            </a:r>
            <a:r>
              <a:rPr lang="en-US" sz="2200" dirty="0" smtClean="0">
                <a:latin typeface="Times New Roman" pitchFamily="18" charset="0"/>
                <a:cs typeface="Times New Roman" pitchFamily="18" charset="0"/>
              </a:rPr>
              <a:t>a software module that is intended to accept the name of a grocery item and a list of the different sizes the item comes in, specified in ounces. </a:t>
            </a:r>
            <a:endParaRPr lang="en-US" sz="2200" dirty="0" smtClean="0">
              <a:latin typeface="Times New Roman" pitchFamily="18" charset="0"/>
              <a:cs typeface="Times New Roman" pitchFamily="18" charset="0"/>
            </a:endParaRPr>
          </a:p>
          <a:p>
            <a:pPr algn="just">
              <a:buNone/>
            </a:pPr>
            <a:r>
              <a:rPr lang="en-US" sz="2200" dirty="0" smtClean="0">
                <a:latin typeface="Times New Roman" pitchFamily="18" charset="0"/>
                <a:cs typeface="Times New Roman" pitchFamily="18" charset="0"/>
              </a:rPr>
              <a:t>	</a:t>
            </a:r>
            <a:r>
              <a:rPr lang="en-US" sz="2200" dirty="0" smtClean="0">
                <a:latin typeface="Times New Roman" pitchFamily="18" charset="0"/>
                <a:cs typeface="Times New Roman" pitchFamily="18" charset="0"/>
              </a:rPr>
              <a:t>The </a:t>
            </a:r>
            <a:r>
              <a:rPr lang="en-US" sz="2200" dirty="0" smtClean="0">
                <a:latin typeface="Times New Roman" pitchFamily="18" charset="0"/>
                <a:cs typeface="Times New Roman" pitchFamily="18" charset="0"/>
              </a:rPr>
              <a:t>specifications state that the item name is to be alphabetic characters 2 to 15 characters in length. Each size may be a value in the range of 1 to 48, whole numbers only. The sizes are to be entered in ascending order (smaller sizes first). A maximum of five sizes may be entered for each item. The item name is to be entered first, followed by a comma, then followed by a list of sizes. A comma will be used to separate each size. Spaces (blanks) are to be ignored anywhere in the input. </a:t>
            </a:r>
            <a:r>
              <a:rPr lang="en-US" dirty="0" smtClean="0"/>
              <a:t/>
            </a:r>
            <a:br>
              <a:rPr lang="en-US" dirty="0" smtClean="0"/>
            </a:br>
            <a:endParaRPr lang="en-US" u="sng"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
            </a:r>
            <a:br>
              <a:rPr lang="en-US" dirty="0" smtClean="0"/>
            </a:br>
            <a:r>
              <a:rPr lang="en-US" dirty="0" smtClean="0">
                <a:solidFill>
                  <a:srgbClr val="0066FF"/>
                </a:solidFill>
              </a:rPr>
              <a:t>Derived </a:t>
            </a:r>
            <a:r>
              <a:rPr lang="en-US" dirty="0" smtClean="0">
                <a:solidFill>
                  <a:srgbClr val="0066FF"/>
                </a:solidFill>
              </a:rPr>
              <a:t>Equivalence Classes</a:t>
            </a:r>
            <a:br>
              <a:rPr lang="en-US" dirty="0" smtClean="0">
                <a:solidFill>
                  <a:srgbClr val="0066FF"/>
                </a:solidFill>
              </a:rPr>
            </a:b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55000" lnSpcReduction="20000"/>
          </a:bodyPr>
          <a:lstStyle/>
          <a:p>
            <a:pPr>
              <a:buNone/>
            </a:pPr>
            <a:r>
              <a:rPr lang="en-US" dirty="0" smtClean="0"/>
              <a:t>1.Item name is alphabetic (valid)</a:t>
            </a:r>
          </a:p>
          <a:p>
            <a:pPr>
              <a:buNone/>
            </a:pPr>
            <a:r>
              <a:rPr lang="en-US" dirty="0" smtClean="0"/>
              <a:t>2.Item name is not alphabetic (invalid)</a:t>
            </a:r>
          </a:p>
          <a:p>
            <a:pPr>
              <a:buNone/>
            </a:pPr>
            <a:r>
              <a:rPr lang="en-US" dirty="0" smtClean="0"/>
              <a:t>3.Item name is less than 2 characters in length (invalid)</a:t>
            </a:r>
          </a:p>
          <a:p>
            <a:pPr>
              <a:buNone/>
            </a:pPr>
            <a:r>
              <a:rPr lang="en-US" dirty="0" smtClean="0"/>
              <a:t>4.Item name is 2 to 15 characters in length (valid)</a:t>
            </a:r>
          </a:p>
          <a:p>
            <a:pPr>
              <a:buNone/>
            </a:pPr>
            <a:r>
              <a:rPr lang="en-US" dirty="0" smtClean="0"/>
              <a:t>5.Item name is greater than 15 characters in length (invalid)</a:t>
            </a:r>
          </a:p>
          <a:p>
            <a:pPr>
              <a:buNone/>
            </a:pPr>
            <a:r>
              <a:rPr lang="en-US" dirty="0" smtClean="0"/>
              <a:t>6.Size value is less than 1 (invalid)</a:t>
            </a:r>
          </a:p>
          <a:p>
            <a:pPr>
              <a:buNone/>
            </a:pPr>
            <a:r>
              <a:rPr lang="en-US" dirty="0" smtClean="0"/>
              <a:t>7.Size value is in the range 1 to 48 (valid)</a:t>
            </a:r>
          </a:p>
          <a:p>
            <a:pPr>
              <a:buNone/>
            </a:pPr>
            <a:r>
              <a:rPr lang="en-US" dirty="0" smtClean="0"/>
              <a:t>8.Size value is greater than 48 (invalid)</a:t>
            </a:r>
          </a:p>
          <a:p>
            <a:pPr>
              <a:buNone/>
            </a:pPr>
            <a:r>
              <a:rPr lang="en-US" dirty="0" smtClean="0"/>
              <a:t>9.Size value is a whole number (valid)</a:t>
            </a:r>
          </a:p>
          <a:p>
            <a:pPr>
              <a:buNone/>
            </a:pPr>
            <a:r>
              <a:rPr lang="en-US" dirty="0" smtClean="0"/>
              <a:t>10.Size value is a decimal (invalid)</a:t>
            </a:r>
          </a:p>
          <a:p>
            <a:pPr>
              <a:buNone/>
            </a:pPr>
            <a:r>
              <a:rPr lang="en-US" dirty="0" smtClean="0"/>
              <a:t>11.Size value is numeric (valid)</a:t>
            </a:r>
          </a:p>
          <a:p>
            <a:pPr>
              <a:buNone/>
            </a:pPr>
            <a:r>
              <a:rPr lang="en-US" dirty="0" smtClean="0"/>
              <a:t>12.Size value includes non-numeric characters (invalid)</a:t>
            </a:r>
          </a:p>
          <a:p>
            <a:pPr>
              <a:buNone/>
            </a:pPr>
            <a:r>
              <a:rPr lang="en-US" dirty="0" smtClean="0"/>
              <a:t>13.Size values entered in ascending order (valid)</a:t>
            </a:r>
          </a:p>
          <a:p>
            <a:pPr>
              <a:buNone/>
            </a:pPr>
            <a:r>
              <a:rPr lang="en-US" dirty="0" smtClean="0"/>
              <a:t>14.Size values entered in non-ascending order (invalid)</a:t>
            </a:r>
          </a:p>
          <a:p>
            <a:pPr>
              <a:buNone/>
            </a:pPr>
            <a:r>
              <a:rPr lang="en-US" dirty="0" smtClean="0"/>
              <a:t/>
            </a:r>
            <a:br>
              <a:rPr lang="en-US" dirty="0" smtClean="0"/>
            </a:b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0066FF"/>
                </a:solidFill>
              </a:rPr>
              <a:t>Derived </a:t>
            </a:r>
            <a:r>
              <a:rPr lang="en-US" dirty="0" smtClean="0">
                <a:solidFill>
                  <a:srgbClr val="0066FF"/>
                </a:solidFill>
              </a:rPr>
              <a:t>Equivalence </a:t>
            </a:r>
            <a:r>
              <a:rPr lang="en-US" dirty="0" smtClean="0">
                <a:solidFill>
                  <a:srgbClr val="0066FF"/>
                </a:solidFill>
              </a:rPr>
              <a:t>Classes </a:t>
            </a:r>
            <a:r>
              <a:rPr lang="en-US" dirty="0" err="1" smtClean="0">
                <a:solidFill>
                  <a:srgbClr val="0066FF"/>
                </a:solidFill>
              </a:rPr>
              <a:t>contd</a:t>
            </a:r>
            <a:r>
              <a:rPr lang="en-US" dirty="0" smtClean="0">
                <a:solidFill>
                  <a:srgbClr val="0066FF"/>
                </a:solidFill>
              </a:rPr>
              <a:t>…</a:t>
            </a:r>
            <a:endParaRPr lang="en-US" dirty="0"/>
          </a:p>
        </p:txBody>
      </p:sp>
      <p:sp>
        <p:nvSpPr>
          <p:cNvPr id="3" name="Content Placeholder 2"/>
          <p:cNvSpPr>
            <a:spLocks noGrp="1"/>
          </p:cNvSpPr>
          <p:nvPr>
            <p:ph idx="1"/>
          </p:nvPr>
        </p:nvSpPr>
        <p:spPr/>
        <p:txBody>
          <a:bodyPr>
            <a:normAutofit/>
          </a:bodyPr>
          <a:lstStyle/>
          <a:p>
            <a:pPr>
              <a:buNone/>
            </a:pPr>
            <a:r>
              <a:rPr lang="en-US" sz="2000" dirty="0" smtClean="0"/>
              <a:t>15.No size values entered (invalid)</a:t>
            </a:r>
          </a:p>
          <a:p>
            <a:pPr>
              <a:buNone/>
            </a:pPr>
            <a:r>
              <a:rPr lang="en-US" sz="2000" dirty="0" smtClean="0"/>
              <a:t>16.One to five size values entered (valid)</a:t>
            </a:r>
          </a:p>
          <a:p>
            <a:pPr>
              <a:buNone/>
            </a:pPr>
            <a:r>
              <a:rPr lang="en-US" sz="2000" dirty="0" smtClean="0"/>
              <a:t>17.More than five sizes entered (invalid)</a:t>
            </a:r>
          </a:p>
          <a:p>
            <a:pPr>
              <a:buNone/>
            </a:pPr>
            <a:r>
              <a:rPr lang="en-US" sz="2000" dirty="0" smtClean="0"/>
              <a:t>18.Item name is first (valid)</a:t>
            </a:r>
          </a:p>
          <a:p>
            <a:pPr>
              <a:buNone/>
            </a:pPr>
            <a:r>
              <a:rPr lang="en-US" sz="2000" dirty="0" smtClean="0"/>
              <a:t>19.Item name is not first (invalid)</a:t>
            </a:r>
          </a:p>
          <a:p>
            <a:pPr>
              <a:buNone/>
            </a:pPr>
            <a:r>
              <a:rPr lang="en-US" sz="2000" dirty="0" smtClean="0"/>
              <a:t>20.A single comma separates each entry in list (valid)</a:t>
            </a:r>
          </a:p>
          <a:p>
            <a:pPr>
              <a:buNone/>
            </a:pPr>
            <a:r>
              <a:rPr lang="en-US" sz="2000" dirty="0" smtClean="0"/>
              <a:t>21.A comma does not separate two or more entries in the list (invalid)</a:t>
            </a:r>
          </a:p>
          <a:p>
            <a:pPr>
              <a:buNone/>
            </a:pPr>
            <a:r>
              <a:rPr lang="en-US" sz="2000" dirty="0" smtClean="0"/>
              <a:t>22.The entry contains no blanks (???)</a:t>
            </a:r>
          </a:p>
          <a:p>
            <a:pPr>
              <a:buNone/>
            </a:pPr>
            <a:r>
              <a:rPr lang="en-US" sz="2000" dirty="0" smtClean="0"/>
              <a:t>23.The entry contains blanks (????)</a:t>
            </a:r>
          </a:p>
          <a:p>
            <a:pPr>
              <a:buNone/>
            </a:pP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idx="1"/>
          </p:nvPr>
        </p:nvPicPr>
        <p:blipFill>
          <a:blip r:embed="rId2"/>
          <a:srcRect/>
          <a:stretch>
            <a:fillRect/>
          </a:stretch>
        </p:blipFill>
        <p:spPr bwMode="auto">
          <a:xfrm>
            <a:off x="914400" y="1177636"/>
            <a:ext cx="7426036" cy="5299364"/>
          </a:xfrm>
          <a:prstGeom prst="rect">
            <a:avLst/>
          </a:prstGeom>
          <a:noFill/>
          <a:ln w="9525">
            <a:noFill/>
            <a:miter lim="800000"/>
            <a:headEnd/>
            <a:tailEnd/>
          </a:ln>
          <a:effectLst/>
        </p:spPr>
      </p:pic>
      <p:sp>
        <p:nvSpPr>
          <p:cNvPr id="3" name="Title 1"/>
          <p:cNvSpPr>
            <a:spLocks noGrp="1"/>
          </p:cNvSpPr>
          <p:nvPr>
            <p:ph type="title"/>
          </p:nvPr>
        </p:nvSpPr>
        <p:spPr>
          <a:xfrm>
            <a:off x="457200" y="274638"/>
            <a:ext cx="8229600" cy="1143000"/>
          </a:xfrm>
        </p:spPr>
        <p:txBody>
          <a:bodyPr>
            <a:normAutofit/>
          </a:bodyPr>
          <a:lstStyle/>
          <a:p>
            <a:r>
              <a:rPr lang="en-US" dirty="0" smtClean="0">
                <a:solidFill>
                  <a:srgbClr val="0066FF"/>
                </a:solidFill>
              </a:rPr>
              <a:t>Test case (using EC)</a:t>
            </a:r>
            <a:endParaRPr lang="en-US" dirty="0">
              <a:solidFill>
                <a:srgbClr val="0066FF"/>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66FF"/>
                </a:solidFill>
              </a:rPr>
              <a:t>More examples</a:t>
            </a:r>
            <a:endParaRPr lang="en-US" dirty="0">
              <a:solidFill>
                <a:srgbClr val="0066FF"/>
              </a:solidFill>
            </a:endParaRPr>
          </a:p>
        </p:txBody>
      </p:sp>
      <p:sp>
        <p:nvSpPr>
          <p:cNvPr id="3" name="Content Placeholder 2"/>
          <p:cNvSpPr>
            <a:spLocks noGrp="1"/>
          </p:cNvSpPr>
          <p:nvPr>
            <p:ph idx="1"/>
          </p:nvPr>
        </p:nvSpPr>
        <p:spPr/>
        <p:txBody>
          <a:bodyPr>
            <a:normAutofit/>
          </a:bodyPr>
          <a:lstStyle/>
          <a:p>
            <a:r>
              <a:rPr lang="en-US" sz="2000" dirty="0" smtClean="0">
                <a:latin typeface="Times New Roman" pitchFamily="18" charset="0"/>
                <a:cs typeface="Times New Roman" pitchFamily="18" charset="0"/>
              </a:rPr>
              <a:t>Suppose you have very important tool at office, accepts valid User Name and Password field to work on that tool, and accepts minimum 8 characters and maximum 12 characters. Valid range 8-12, Invalid range 7 or less than 7 and Invalid range 13 or more than 13.</a:t>
            </a:r>
            <a:endParaRPr lang="en-US" sz="2000"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3429000"/>
            <a:ext cx="7162800" cy="1371600"/>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p:txBody>
          <a:bodyPr/>
          <a:lstStyle/>
          <a:p>
            <a:r>
              <a:rPr lang="en-US" dirty="0" smtClean="0"/>
              <a:t>Test case</a:t>
            </a:r>
            <a:endParaRPr lang="en-US" dirty="0"/>
          </a:p>
        </p:txBody>
      </p:sp>
      <p:sp>
        <p:nvSpPr>
          <p:cNvPr id="3" name="Content Placeholder 2"/>
          <p:cNvSpPr>
            <a:spLocks noGrp="1"/>
          </p:cNvSpPr>
          <p:nvPr>
            <p:ph idx="1"/>
          </p:nvPr>
        </p:nvSpPr>
        <p:spPr/>
        <p:txBody>
          <a:bodyPr>
            <a:normAutofit/>
          </a:bodyPr>
          <a:lstStyle/>
          <a:p>
            <a:pPr algn="just"/>
            <a:r>
              <a:rPr lang="en-US" sz="2000" dirty="0" smtClean="0"/>
              <a:t>The usual approach to </a:t>
            </a:r>
            <a:r>
              <a:rPr lang="en-US" sz="2000" dirty="0" smtClean="0">
                <a:solidFill>
                  <a:srgbClr val="FF0000"/>
                </a:solidFill>
              </a:rPr>
              <a:t>detecting defects </a:t>
            </a:r>
            <a:r>
              <a:rPr lang="en-US" sz="2000" dirty="0" smtClean="0"/>
              <a:t>in a piece of software is for the tester to select a set of input data and then execute the  software with the input data under a particular set of conditions.</a:t>
            </a:r>
          </a:p>
          <a:p>
            <a:pPr algn="just">
              <a:buNone/>
            </a:pPr>
            <a:r>
              <a:rPr lang="en-US" sz="2000" b="1" dirty="0" smtClean="0"/>
              <a:t>Test Case Design Strategies</a:t>
            </a:r>
          </a:p>
          <a:p>
            <a:pPr>
              <a:buNone/>
            </a:pPr>
            <a:r>
              <a:rPr lang="en-US" sz="2000" dirty="0" smtClean="0"/>
              <a:t> There are two basic strategies that can be used to design test cases</a:t>
            </a:r>
            <a:r>
              <a:rPr lang="en-US" sz="2000" dirty="0" smtClean="0"/>
              <a:t>.</a:t>
            </a:r>
          </a:p>
          <a:p>
            <a:pPr>
              <a:buNone/>
            </a:pPr>
            <a:endParaRPr lang="en-US" sz="2000" dirty="0" smtClean="0"/>
          </a:p>
          <a:p>
            <a:pPr>
              <a:buNone/>
            </a:pPr>
            <a:r>
              <a:rPr lang="en-US" sz="2000" dirty="0" smtClean="0"/>
              <a:t>1.The black box (sometimes called functional or specification)</a:t>
            </a:r>
          </a:p>
          <a:p>
            <a:pPr>
              <a:buNone/>
            </a:pPr>
            <a:r>
              <a:rPr lang="en-US" sz="2000" dirty="0" smtClean="0"/>
              <a:t>2. white box (sometimes called clear or </a:t>
            </a:r>
            <a:r>
              <a:rPr lang="en-US" sz="2000" dirty="0" err="1" smtClean="0"/>
              <a:t>glassbox</a:t>
            </a:r>
            <a:r>
              <a:rPr lang="en-US" sz="2000" dirty="0" smtClean="0"/>
              <a:t>) test strategies</a:t>
            </a:r>
            <a:endParaRPr lang="en-US" sz="20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rgbClr val="0066FF"/>
                </a:solidFill>
              </a:rPr>
              <a:t>Contd</a:t>
            </a:r>
            <a:r>
              <a:rPr lang="en-US" dirty="0" smtClean="0">
                <a:solidFill>
                  <a:srgbClr val="0066FF"/>
                </a:solidFill>
              </a:rPr>
              <a:t>…</a:t>
            </a:r>
            <a:endParaRPr lang="en-US" dirty="0">
              <a:solidFill>
                <a:srgbClr val="0066FF"/>
              </a:solidFill>
            </a:endParaRPr>
          </a:p>
        </p:txBody>
      </p:sp>
      <p:sp>
        <p:nvSpPr>
          <p:cNvPr id="3" name="Content Placeholder 2"/>
          <p:cNvSpPr>
            <a:spLocks noGrp="1"/>
          </p:cNvSpPr>
          <p:nvPr>
            <p:ph idx="1"/>
          </p:nvPr>
        </p:nvSpPr>
        <p:spPr/>
        <p:txBody>
          <a:bodyPr>
            <a:normAutofit fontScale="92500" lnSpcReduction="20000"/>
          </a:bodyPr>
          <a:lstStyle/>
          <a:p>
            <a:r>
              <a:rPr lang="en-US" dirty="0" smtClean="0"/>
              <a:t>Test Cases 1: Consider password length less than 8.</a:t>
            </a:r>
          </a:p>
          <a:p>
            <a:r>
              <a:rPr lang="en-US" dirty="0" smtClean="0"/>
              <a:t>Test Cases 2: Consider password of length exactly 8.</a:t>
            </a:r>
          </a:p>
          <a:p>
            <a:r>
              <a:rPr lang="en-US" dirty="0" smtClean="0"/>
              <a:t>Test Cases 3: Consider password of length between 9 and 11.</a:t>
            </a:r>
          </a:p>
          <a:p>
            <a:r>
              <a:rPr lang="en-US" dirty="0" smtClean="0"/>
              <a:t>Test Cases 4: Consider password of length exactly 12.</a:t>
            </a:r>
          </a:p>
          <a:p>
            <a:r>
              <a:rPr lang="en-US" dirty="0" smtClean="0"/>
              <a:t>Test Cases 5: Consider password of length more than 12</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Test Case Design Strategies</a:t>
            </a:r>
            <a:br>
              <a:rPr lang="en-US" b="1" dirty="0" smtClean="0"/>
            </a:br>
            <a:endParaRPr lang="en-US" dirty="0"/>
          </a:p>
        </p:txBody>
      </p:sp>
      <p:pic>
        <p:nvPicPr>
          <p:cNvPr id="3074" name="Picture 2"/>
          <p:cNvPicPr>
            <a:picLocks noGrp="1" noChangeAspect="1" noChangeArrowheads="1"/>
          </p:cNvPicPr>
          <p:nvPr>
            <p:ph idx="1"/>
          </p:nvPr>
        </p:nvPicPr>
        <p:blipFill>
          <a:blip r:embed="rId2"/>
          <a:srcRect/>
          <a:stretch>
            <a:fillRect/>
          </a:stretch>
        </p:blipFill>
        <p:spPr bwMode="auto">
          <a:xfrm>
            <a:off x="685800" y="1219200"/>
            <a:ext cx="7315200" cy="4953000"/>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Black box testing</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Using the black box approach, a tester considers the </a:t>
            </a:r>
            <a:r>
              <a:rPr lang="en-US" dirty="0" smtClean="0"/>
              <a:t>software-under test </a:t>
            </a:r>
            <a:r>
              <a:rPr lang="en-US" dirty="0" smtClean="0"/>
              <a:t>to be an opaque box. There </a:t>
            </a:r>
            <a:r>
              <a:rPr lang="en-US" dirty="0" smtClean="0">
                <a:solidFill>
                  <a:srgbClr val="FF0000"/>
                </a:solidFill>
              </a:rPr>
              <a:t>is no knowledge of its inner structure </a:t>
            </a:r>
            <a:r>
              <a:rPr lang="en-US" dirty="0" smtClean="0"/>
              <a:t>(i.e., how it works). The tester only has knowledge of what it does. </a:t>
            </a:r>
          </a:p>
          <a:p>
            <a:r>
              <a:rPr lang="en-US" dirty="0" smtClean="0"/>
              <a:t>The size of the software-under-test using this approach can vary from a simple module, member function, or object cluster to a subsystem or a complete software system. </a:t>
            </a:r>
          </a:p>
          <a:p>
            <a:pPr>
              <a:buNone/>
            </a:pPr>
            <a:endParaRPr lang="en-US" dirty="0" smtClean="0"/>
          </a:p>
          <a:p>
            <a:pPr>
              <a:buNone/>
            </a:pPr>
            <a:r>
              <a:rPr lang="en-US" b="1" u="sng" dirty="0" smtClean="0"/>
              <a:t>Source for black box</a:t>
            </a:r>
          </a:p>
          <a:p>
            <a:pPr>
              <a:buNone/>
            </a:pPr>
            <a:endParaRPr lang="en-US" b="1" dirty="0" smtClean="0"/>
          </a:p>
          <a:p>
            <a:r>
              <a:rPr lang="en-US" dirty="0" smtClean="0"/>
              <a:t>The description of behavior or functionality for the software-under-test may come from </a:t>
            </a:r>
            <a:r>
              <a:rPr lang="en-US" dirty="0" smtClean="0">
                <a:solidFill>
                  <a:srgbClr val="FF0000"/>
                </a:solidFill>
              </a:rPr>
              <a:t>a formal specification, an Input/Process/ Output Diagram (IPO</a:t>
            </a:r>
            <a:r>
              <a:rPr lang="en-US" dirty="0" smtClean="0"/>
              <a:t>), or a well-defined set of pre and post conditions.</a:t>
            </a:r>
          </a:p>
          <a:p>
            <a:r>
              <a:rPr lang="en-US" dirty="0" smtClean="0"/>
              <a:t>Another source for information is a </a:t>
            </a:r>
            <a:r>
              <a:rPr lang="en-US" dirty="0" smtClean="0">
                <a:solidFill>
                  <a:srgbClr val="FF0000"/>
                </a:solidFill>
              </a:rPr>
              <a:t>requirements specification document </a:t>
            </a:r>
            <a:r>
              <a:rPr lang="en-US" dirty="0" smtClean="0"/>
              <a:t>that usually describes the functionality of the software-under-test and its inputs and expected outputs.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idx="1"/>
          </p:nvPr>
        </p:nvSpPr>
        <p:spPr/>
        <p:txBody>
          <a:bodyPr>
            <a:normAutofit/>
          </a:bodyPr>
          <a:lstStyle/>
          <a:p>
            <a:r>
              <a:rPr lang="en-US" sz="2200" dirty="0" smtClean="0"/>
              <a:t>The tester provides the specified inputs to the software-under-test, runs the test and then determines if the outputs produced are equivalent to those in the specification. Because the black box approach only considers software behavior and functionality, it is often called functional, or specification-based testing. </a:t>
            </a:r>
          </a:p>
          <a:p>
            <a:r>
              <a:rPr lang="en-US" sz="2200" dirty="0" smtClean="0"/>
              <a:t>This approach is especially useful for </a:t>
            </a:r>
            <a:r>
              <a:rPr lang="en-US" sz="2200" dirty="0" smtClean="0">
                <a:solidFill>
                  <a:srgbClr val="FF0000"/>
                </a:solidFill>
              </a:rPr>
              <a:t>revealing requirements </a:t>
            </a:r>
            <a:r>
              <a:rPr lang="en-US" sz="2200" dirty="0" smtClean="0"/>
              <a:t>and </a:t>
            </a:r>
            <a:r>
              <a:rPr lang="en-US" sz="2200" dirty="0" smtClean="0">
                <a:solidFill>
                  <a:srgbClr val="FF0000"/>
                </a:solidFill>
              </a:rPr>
              <a:t>specification defects</a:t>
            </a:r>
            <a:r>
              <a:rPr lang="en-US" sz="2200" dirty="0" smtClean="0"/>
              <a:t>.</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66FF"/>
                </a:solidFill>
              </a:rPr>
              <a:t>Tools used for Black Box testing</a:t>
            </a:r>
            <a:endParaRPr lang="en-US" dirty="0">
              <a:solidFill>
                <a:srgbClr val="0066FF"/>
              </a:solidFill>
            </a:endParaRPr>
          </a:p>
        </p:txBody>
      </p:sp>
      <p:sp>
        <p:nvSpPr>
          <p:cNvPr id="3" name="Content Placeholder 2"/>
          <p:cNvSpPr>
            <a:spLocks noGrp="1"/>
          </p:cNvSpPr>
          <p:nvPr>
            <p:ph idx="1"/>
          </p:nvPr>
        </p:nvSpPr>
        <p:spPr/>
        <p:txBody>
          <a:bodyPr>
            <a:normAutofit lnSpcReduction="10000"/>
          </a:bodyPr>
          <a:lstStyle/>
          <a:p>
            <a:r>
              <a:rPr lang="en-US" dirty="0" smtClean="0"/>
              <a:t>Black box testing tools are </a:t>
            </a:r>
            <a:r>
              <a:rPr lang="en-US" dirty="0" smtClean="0">
                <a:solidFill>
                  <a:srgbClr val="FF0000"/>
                </a:solidFill>
              </a:rPr>
              <a:t>mainly record and playback tools</a:t>
            </a:r>
            <a:r>
              <a:rPr lang="en-US" dirty="0" smtClean="0"/>
              <a:t>. </a:t>
            </a:r>
          </a:p>
          <a:p>
            <a:r>
              <a:rPr lang="en-US" dirty="0" smtClean="0"/>
              <a:t>These tools are used for </a:t>
            </a:r>
            <a:r>
              <a:rPr lang="en-US" dirty="0" smtClean="0">
                <a:solidFill>
                  <a:srgbClr val="FF0000"/>
                </a:solidFill>
              </a:rPr>
              <a:t>regression testing </a:t>
            </a:r>
            <a:r>
              <a:rPr lang="en-US" dirty="0" smtClean="0"/>
              <a:t>that to check whether new build has created any bug in previous working application functionality. </a:t>
            </a:r>
          </a:p>
          <a:p>
            <a:r>
              <a:rPr lang="en-US" dirty="0" smtClean="0"/>
              <a:t>These record and playback tools records test cases in the form of some scripts like TSL, VB script, Java script, Perl.</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normAutofit fontScale="77500" lnSpcReduction="20000"/>
          </a:bodyPr>
          <a:lstStyle/>
          <a:p>
            <a:r>
              <a:rPr lang="en-US" b="1" dirty="0" smtClean="0">
                <a:solidFill>
                  <a:srgbClr val="0066FF"/>
                </a:solidFill>
              </a:rPr>
              <a:t>Advantages of Black Box Testing</a:t>
            </a:r>
            <a:r>
              <a:rPr lang="en-US" dirty="0" smtClean="0"/>
              <a:t/>
            </a:r>
            <a:br>
              <a:rPr lang="en-US" dirty="0" smtClean="0"/>
            </a:br>
            <a:r>
              <a:rPr lang="en-US" dirty="0" smtClean="0"/>
              <a:t>- Tester can be non-technical.</a:t>
            </a:r>
            <a:br>
              <a:rPr lang="en-US" dirty="0" smtClean="0"/>
            </a:br>
            <a:r>
              <a:rPr lang="en-US" dirty="0" smtClean="0"/>
              <a:t>- Used to verify contradictions in actual system and the specifications.</a:t>
            </a:r>
            <a:br>
              <a:rPr lang="en-US" dirty="0" smtClean="0"/>
            </a:br>
            <a:r>
              <a:rPr lang="en-US" dirty="0" smtClean="0"/>
              <a:t>- Test cases can be designed as soon as the functional specifications are complete</a:t>
            </a:r>
          </a:p>
          <a:p>
            <a:r>
              <a:rPr lang="en-US" b="1" dirty="0" smtClean="0">
                <a:solidFill>
                  <a:srgbClr val="0066FF"/>
                </a:solidFill>
              </a:rPr>
              <a:t>Disadvantages of Black Box Testing</a:t>
            </a:r>
            <a:r>
              <a:rPr lang="en-US" dirty="0" smtClean="0"/>
              <a:t/>
            </a:r>
            <a:br>
              <a:rPr lang="en-US" dirty="0" smtClean="0"/>
            </a:br>
            <a:r>
              <a:rPr lang="en-US" dirty="0" smtClean="0"/>
              <a:t>- The test inputs needs to be from large sample space.</a:t>
            </a:r>
            <a:br>
              <a:rPr lang="en-US" dirty="0" smtClean="0"/>
            </a:br>
            <a:r>
              <a:rPr lang="en-US" dirty="0" smtClean="0"/>
              <a:t>- It is difficult to identify all possible inputs in limited testing time. So writing test cases is slow and difficult</a:t>
            </a:r>
            <a:br>
              <a:rPr lang="en-US" dirty="0" smtClean="0"/>
            </a:br>
            <a:r>
              <a:rPr lang="en-US" dirty="0" smtClean="0"/>
              <a:t>- Chances of having unidentified paths during this testing</a:t>
            </a:r>
          </a:p>
          <a:p>
            <a:pPr>
              <a:buNone/>
            </a:pPr>
            <a:r>
              <a:rPr lang="en-US" dirty="0" smtClean="0"/>
              <a:t/>
            </a:r>
            <a:br>
              <a:rPr lang="en-US" dirty="0" smtClean="0"/>
            </a:b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66FF"/>
                </a:solidFill>
              </a:rPr>
              <a:t>Methods of black box testing</a:t>
            </a:r>
            <a:endParaRPr lang="en-US" dirty="0">
              <a:solidFill>
                <a:srgbClr val="0066FF"/>
              </a:solidFill>
            </a:endParaRPr>
          </a:p>
        </p:txBody>
      </p:sp>
      <p:sp>
        <p:nvSpPr>
          <p:cNvPr id="3" name="Content Placeholder 2"/>
          <p:cNvSpPr>
            <a:spLocks noGrp="1"/>
          </p:cNvSpPr>
          <p:nvPr>
            <p:ph idx="1"/>
          </p:nvPr>
        </p:nvSpPr>
        <p:spPr/>
        <p:txBody>
          <a:bodyPr/>
          <a:lstStyle/>
          <a:p>
            <a:r>
              <a:rPr lang="en-US" b="1" dirty="0" smtClean="0"/>
              <a:t>Equivalence Partitioning</a:t>
            </a:r>
          </a:p>
          <a:p>
            <a:r>
              <a:rPr lang="en-US" b="1" dirty="0" smtClean="0"/>
              <a:t>Boundary Value Analysis</a:t>
            </a:r>
          </a:p>
          <a:p>
            <a:r>
              <a:rPr lang="en-US" b="1" dirty="0" smtClean="0"/>
              <a:t>Error Guessing</a:t>
            </a:r>
          </a:p>
          <a:p>
            <a:r>
              <a:rPr lang="en-US" b="1" dirty="0" smtClean="0"/>
              <a:t>Cause and effect graphing</a:t>
            </a:r>
          </a:p>
          <a:p>
            <a:r>
              <a:rPr lang="en-US" dirty="0" smtClean="0">
                <a:hlinkClick r:id="rId2" tooltip="Decision table"/>
              </a:rPr>
              <a:t>Decision table</a:t>
            </a:r>
            <a:r>
              <a:rPr lang="en-US" dirty="0" smtClean="0"/>
              <a:t> testing</a:t>
            </a:r>
          </a:p>
          <a:p>
            <a:r>
              <a:rPr lang="en-US" dirty="0" smtClean="0"/>
              <a:t>State transition testing</a:t>
            </a:r>
            <a:br>
              <a:rPr lang="en-US" dirty="0" smtClean="0"/>
            </a:br>
            <a:endParaRPr lang="en-US" b="1" dirty="0" smtClean="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0066FF"/>
                </a:solidFill>
              </a:rPr>
              <a:t>Equivalence Class Partitioning</a:t>
            </a:r>
            <a:r>
              <a:rPr lang="en-US" b="1" dirty="0" smtClean="0"/>
              <a:t/>
            </a:r>
            <a:br>
              <a:rPr lang="en-US" b="1" dirty="0" smtClean="0"/>
            </a:br>
            <a:endParaRPr lang="en-US" dirty="0"/>
          </a:p>
        </p:txBody>
      </p:sp>
      <p:sp>
        <p:nvSpPr>
          <p:cNvPr id="3" name="Content Placeholder 2"/>
          <p:cNvSpPr>
            <a:spLocks noGrp="1"/>
          </p:cNvSpPr>
          <p:nvPr>
            <p:ph idx="1"/>
          </p:nvPr>
        </p:nvSpPr>
        <p:spPr/>
        <p:txBody>
          <a:bodyPr>
            <a:normAutofit fontScale="92500" lnSpcReduction="10000"/>
          </a:bodyPr>
          <a:lstStyle/>
          <a:p>
            <a:pPr algn="just">
              <a:buNone/>
            </a:pPr>
            <a:r>
              <a:rPr lang="en-US" sz="2000" b="1" u="sng" dirty="0" smtClean="0"/>
              <a:t>Definition</a:t>
            </a:r>
          </a:p>
          <a:p>
            <a:pPr algn="just"/>
            <a:r>
              <a:rPr lang="en-US" sz="2000" dirty="0" smtClean="0"/>
              <a:t>Equivalence partitioning is a </a:t>
            </a:r>
            <a:r>
              <a:rPr lang="en-US" sz="2000" dirty="0" smtClean="0">
                <a:solidFill>
                  <a:srgbClr val="FF0000"/>
                </a:solidFill>
              </a:rPr>
              <a:t>Test Case Design Technique </a:t>
            </a:r>
            <a:r>
              <a:rPr lang="en-US" sz="2000" dirty="0" smtClean="0"/>
              <a:t>to </a:t>
            </a:r>
            <a:r>
              <a:rPr lang="en-US" sz="2000" dirty="0" smtClean="0">
                <a:solidFill>
                  <a:srgbClr val="FF0000"/>
                </a:solidFill>
              </a:rPr>
              <a:t>divide</a:t>
            </a:r>
            <a:r>
              <a:rPr lang="en-US" sz="2000" dirty="0" smtClean="0"/>
              <a:t> the input data of software into </a:t>
            </a:r>
            <a:r>
              <a:rPr lang="en-US" sz="2000" dirty="0" smtClean="0">
                <a:solidFill>
                  <a:srgbClr val="FF0000"/>
                </a:solidFill>
              </a:rPr>
              <a:t>different equivalence </a:t>
            </a:r>
            <a:r>
              <a:rPr lang="en-US" sz="2000" dirty="0" smtClean="0"/>
              <a:t>data classes. Test cases are designed for equivalence data class. The equivalence partitions are frequently derived from the </a:t>
            </a:r>
            <a:r>
              <a:rPr lang="en-US" sz="2000" dirty="0" smtClean="0">
                <a:solidFill>
                  <a:srgbClr val="FF0000"/>
                </a:solidFill>
              </a:rPr>
              <a:t>requirements specification </a:t>
            </a:r>
            <a:r>
              <a:rPr lang="en-US" sz="2000" dirty="0" smtClean="0"/>
              <a:t>for input data that influence the processing of the test object. </a:t>
            </a:r>
          </a:p>
          <a:p>
            <a:pPr algn="just">
              <a:buNone/>
            </a:pPr>
            <a:r>
              <a:rPr lang="en-US" sz="2000" dirty="0" smtClean="0"/>
              <a:t>Equivalence partitioning is a testing technique where input values set into classes for testing.</a:t>
            </a:r>
          </a:p>
          <a:p>
            <a:r>
              <a:rPr lang="en-US" sz="2000" dirty="0" smtClean="0">
                <a:solidFill>
                  <a:srgbClr val="FF0000"/>
                </a:solidFill>
              </a:rPr>
              <a:t>Valid Input Class = Keeps all valid inputs</a:t>
            </a:r>
            <a:r>
              <a:rPr lang="en-US" sz="2000" dirty="0" smtClean="0"/>
              <a:t>.</a:t>
            </a:r>
          </a:p>
          <a:p>
            <a:r>
              <a:rPr lang="en-US" sz="2000" dirty="0" smtClean="0">
                <a:solidFill>
                  <a:srgbClr val="FF0000"/>
                </a:solidFill>
              </a:rPr>
              <a:t>Invalid Input Class = Keeps all Invalid inputs.</a:t>
            </a:r>
          </a:p>
          <a:p>
            <a:pPr algn="just">
              <a:buNone/>
            </a:pPr>
            <a:r>
              <a:rPr lang="en-US" sz="2000" b="1" u="sng" dirty="0" smtClean="0"/>
              <a:t>Example of Equivalence Class Partitioning</a:t>
            </a:r>
          </a:p>
          <a:p>
            <a:r>
              <a:rPr lang="en-US" sz="2000" dirty="0" smtClean="0"/>
              <a:t>A text field permits only numeric characters</a:t>
            </a:r>
          </a:p>
          <a:p>
            <a:r>
              <a:rPr lang="en-US" sz="2000" dirty="0" smtClean="0"/>
              <a:t>Length must be 6-10 characters long</a:t>
            </a:r>
          </a:p>
          <a:p>
            <a:pPr>
              <a:buNone/>
            </a:pPr>
            <a:r>
              <a:rPr lang="en-US" sz="2000" dirty="0" smtClean="0"/>
              <a:t>Partition according to the requirement should be like this:</a:t>
            </a:r>
          </a:p>
          <a:p>
            <a:pPr>
              <a:buNone/>
            </a:pPr>
            <a:endParaRPr lang="en-US" sz="2000" dirty="0" smtClean="0"/>
          </a:p>
          <a:p>
            <a:pPr>
              <a:buNone/>
            </a:pPr>
            <a:endParaRPr lang="en-US" sz="2000" dirty="0" smtClean="0"/>
          </a:p>
          <a:p>
            <a:pPr algn="just">
              <a:buNone/>
            </a:pPr>
            <a:endParaRPr lang="en-US" sz="20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312</TotalTime>
  <Words>989</Words>
  <Application>Microsoft Office PowerPoint</Application>
  <PresentationFormat>On-screen Show (4:3)</PresentationFormat>
  <Paragraphs>126</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UNIT-II Using Black Box Approaches to Test Case Design </vt:lpstr>
      <vt:lpstr>Test case</vt:lpstr>
      <vt:lpstr>Test Case Design Strategies </vt:lpstr>
      <vt:lpstr>Black box testing</vt:lpstr>
      <vt:lpstr>Contd…</vt:lpstr>
      <vt:lpstr>Tools used for Black Box testing</vt:lpstr>
      <vt:lpstr>Contd..</vt:lpstr>
      <vt:lpstr>Methods of black box testing</vt:lpstr>
      <vt:lpstr>Equivalence Class Partitioning </vt:lpstr>
      <vt:lpstr>Contd..</vt:lpstr>
      <vt:lpstr>How is this partitioning performed while testing: </vt:lpstr>
      <vt:lpstr>Contd..</vt:lpstr>
      <vt:lpstr>Contd…</vt:lpstr>
      <vt:lpstr>Contd…</vt:lpstr>
      <vt:lpstr>Best Example:</vt:lpstr>
      <vt:lpstr>  Derived Equivalence Classes  </vt:lpstr>
      <vt:lpstr>Derived Equivalence Classes contd…</vt:lpstr>
      <vt:lpstr>Test case (using EC)</vt:lpstr>
      <vt:lpstr>More examples</vt:lpstr>
      <vt:lpstr>Contd…</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Black Box Approaches to Test Case Design </dc:title>
  <dc:creator/>
  <cp:lastModifiedBy>ssn</cp:lastModifiedBy>
  <cp:revision>34</cp:revision>
  <dcterms:created xsi:type="dcterms:W3CDTF">2006-08-16T00:00:00Z</dcterms:created>
  <dcterms:modified xsi:type="dcterms:W3CDTF">2016-02-02T06:57:41Z</dcterms:modified>
</cp:coreProperties>
</file>