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7" r:id="rId1"/>
  </p:sldMasterIdLst>
  <p:notesMasterIdLst>
    <p:notesMasterId r:id="rId18"/>
  </p:notesMasterIdLst>
  <p:handoutMasterIdLst>
    <p:handoutMasterId r:id="rId19"/>
  </p:handoutMasterIdLst>
  <p:sldIdLst>
    <p:sldId id="270" r:id="rId2"/>
    <p:sldId id="276" r:id="rId3"/>
    <p:sldId id="271" r:id="rId4"/>
    <p:sldId id="275" r:id="rId5"/>
    <p:sldId id="277" r:id="rId6"/>
    <p:sldId id="272" r:id="rId7"/>
    <p:sldId id="279" r:id="rId8"/>
    <p:sldId id="280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325" r:id="rId1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66"/>
    <a:srgbClr val="3399FF"/>
    <a:srgbClr val="0033CC"/>
    <a:srgbClr val="000099"/>
    <a:srgbClr val="808080"/>
    <a:srgbClr val="5F5F5F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4686" autoAdjust="0"/>
  </p:normalViewPr>
  <p:slideViewPr>
    <p:cSldViewPr>
      <p:cViewPr>
        <p:scale>
          <a:sx n="73" d="100"/>
          <a:sy n="73" d="100"/>
        </p:scale>
        <p:origin x="-175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3342" y="-72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C890AB9-3CD1-408C-AB21-504E1B03F1EE}" type="datetime3">
              <a:rPr lang="en-US"/>
              <a:pPr>
                <a:defRPr/>
              </a:pPr>
              <a:t>3 January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32F9A75-7090-4FEC-BA0B-A36212A53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F3C1A77-D2C8-4631-A830-D254B73B3D6F}" type="datetime3">
              <a:rPr lang="en-US"/>
              <a:pPr>
                <a:defRPr/>
              </a:pPr>
              <a:t>3 January 2017</a:t>
            </a:fld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D906404-E557-44FA-BF8D-CE4407ABF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4ECB368-DB7C-4F0B-8C9A-D93B8D3F0081}" type="datetime3">
              <a:rPr lang="en-US" smtClean="0"/>
              <a:pPr/>
              <a:t>3 January 2017</a:t>
            </a:fld>
            <a:endParaRPr lang="en-US" smtClean="0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436914-EFF0-44E9-A056-81C94F9BDB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E2A9D83-5406-4B93-AABA-08413257107C}" type="datetime3">
              <a:rPr lang="en-US" smtClean="0"/>
              <a:pPr/>
              <a:t>3 January 2017</a:t>
            </a:fld>
            <a:endParaRPr lang="en-US" smtClean="0"/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62F3F-9865-47CF-8A93-7AD33C21D05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5B181AB-EACF-448C-B284-22796BC5D959}" type="datetime3">
              <a:rPr lang="en-US" smtClean="0"/>
              <a:pPr/>
              <a:t>3 January 2017</a:t>
            </a:fld>
            <a:endParaRPr lang="en-US" smtClean="0"/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41F40-7701-4BE0-8A82-B12B6D87F00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896AC06-ABCA-428A-B614-6E18747E110E}" type="datetime3">
              <a:rPr lang="en-US" smtClean="0"/>
              <a:pPr/>
              <a:t>3 January 2017</a:t>
            </a:fld>
            <a:endParaRPr lang="en-US" smtClean="0"/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5E309-C61E-40BC-BA50-4858EF33368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955116B-632E-4867-AE41-2C533738DABD}" type="datetime3">
              <a:rPr lang="en-US" smtClean="0"/>
              <a:pPr/>
              <a:t>3 January 2017</a:t>
            </a:fld>
            <a:endParaRPr lang="en-US" smtClean="0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7FBAC-A3F4-495B-AD03-01CDF8B3452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5DAA66D-0BBB-4B7A-811E-4B0EB4A75001}" type="datetime3">
              <a:rPr lang="en-US" smtClean="0"/>
              <a:pPr/>
              <a:t>3 January 2017</a:t>
            </a:fld>
            <a:endParaRPr lang="en-US" smtClean="0"/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2FE13-11B9-442D-83F7-CF0859A8E62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4F8B75D-5F24-4EFA-8B42-16432EDF1971}" type="datetime3">
              <a:rPr lang="en-US" smtClean="0"/>
              <a:pPr/>
              <a:t>3 January 2017</a:t>
            </a:fld>
            <a:endParaRPr lang="en-US" smtClean="0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99580-E713-4FBC-9ACD-E6D6BAB5632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B47EAAF-36D8-4B2C-A1BF-6885CBC6775E}" type="datetime3">
              <a:rPr lang="en-US" smtClean="0"/>
              <a:pPr/>
              <a:t>3 January 2017</a:t>
            </a:fld>
            <a:endParaRPr lang="en-US" smtClean="0"/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56207-6B98-4B08-9E60-D6092B9FA3D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52E1A59-C0D4-4427-9E6A-762F671E772F}" type="datetime3">
              <a:rPr lang="en-US" smtClean="0"/>
              <a:pPr/>
              <a:t>3 January 2017</a:t>
            </a:fld>
            <a:endParaRPr lang="en-US" smtClean="0"/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A7B1FC-491D-4E7F-A4C8-E482AACCCBC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B7EB7D8-930C-4CF1-B93D-81BF242C9147}" type="datetime3">
              <a:rPr lang="en-US" smtClean="0"/>
              <a:pPr/>
              <a:t>3 January 2017</a:t>
            </a:fld>
            <a:endParaRPr lang="en-US" smtClean="0"/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17583-5969-47F5-B5F8-F508F315F72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GB" sz="2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6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9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1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76DAD914-53C4-4B90-969A-B9C52A2A16C1}" type="slidenum">
              <a:rPr lang="en-AU" sz="1200" b="1">
                <a:latin typeface="Arial" pitchFamily="34" charset="0"/>
              </a:rPr>
              <a:pPr algn="r">
                <a:defRPr/>
              </a:pPr>
              <a:t>‹#›</a:t>
            </a:fld>
            <a:endParaRPr lang="en-GB" sz="1200" dirty="0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0" y="6229350"/>
          <a:ext cx="9144000" cy="628650"/>
        </p:xfrm>
        <a:graphic>
          <a:graphicData uri="http://schemas.openxmlformats.org/presentationml/2006/ole">
            <p:oleObj spid="_x0000_s107522" name="CorelDRAW" r:id="rId18" imgW="9570600" imgH="657720" progId="">
              <p:embed/>
            </p:oleObj>
          </a:graphicData>
        </a:graphic>
      </p:graphicFrame>
      <p:sp>
        <p:nvSpPr>
          <p:cNvPr id="49157" name="Rectangle 5"/>
          <p:cNvSpPr>
            <a:spLocks noChangeArrowheads="1"/>
          </p:cNvSpPr>
          <p:nvPr userDrawn="1"/>
        </p:nvSpPr>
        <p:spPr bwMode="auto">
          <a:xfrm>
            <a:off x="0" y="6324600"/>
            <a:ext cx="3276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en-US" sz="1600" b="1">
                <a:solidFill>
                  <a:srgbClr val="000099"/>
                </a:solidFill>
                <a:latin typeface="Arial" pitchFamily="34" charset="0"/>
              </a:rPr>
              <a:t>S.V.JANSI RANI/AP/CSE/SSNCE</a:t>
            </a:r>
          </a:p>
        </p:txBody>
      </p:sp>
      <p:sp>
        <p:nvSpPr>
          <p:cNvPr id="7" name="Text Box 42"/>
          <p:cNvSpPr txBox="1">
            <a:spLocks noChangeArrowheads="1"/>
          </p:cNvSpPr>
          <p:nvPr userDrawn="1"/>
        </p:nvSpPr>
        <p:spPr bwMode="auto">
          <a:xfrm>
            <a:off x="7236296" y="6237312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76DAD914-53C4-4B90-969A-B9C52A2A16C1}" type="slidenum">
              <a:rPr lang="en-AU" sz="1200" b="1">
                <a:latin typeface="Arial" pitchFamily="34" charset="0"/>
              </a:rPr>
              <a:pPr algn="r">
                <a:defRPr/>
              </a:pPr>
              <a:t>‹#›</a:t>
            </a:fld>
            <a:endParaRPr lang="en-GB" sz="12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52" r:id="rId3"/>
    <p:sldLayoutId id="2147483753" r:id="rId4"/>
    <p:sldLayoutId id="2147483754" r:id="rId5"/>
    <p:sldLayoutId id="2147483740" r:id="rId6"/>
    <p:sldLayoutId id="2147483741" r:id="rId7"/>
    <p:sldLayoutId id="2147483742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2843213" y="1254125"/>
            <a:ext cx="22333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Foundation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7017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AU" sz="1800" dirty="0" err="1" smtClean="0">
                <a:solidFill>
                  <a:srgbClr val="0066FF"/>
                </a:solidFill>
                <a:latin typeface="Arial" charset="0"/>
              </a:rPr>
              <a:t>S.V.Jansi</a:t>
            </a:r>
            <a:r>
              <a:rPr lang="en-AU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AU" sz="1800" dirty="0" err="1" smtClean="0">
                <a:solidFill>
                  <a:srgbClr val="0066FF"/>
                </a:solidFill>
                <a:latin typeface="Arial" charset="0"/>
              </a:rPr>
              <a:t>Rani</a:t>
            </a:r>
            <a:endParaRPr lang="en-AU" sz="1800" dirty="0" smtClean="0">
              <a:solidFill>
                <a:srgbClr val="0066FF"/>
              </a:solidFill>
              <a:latin typeface="Arial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AU" sz="1800" dirty="0" smtClean="0">
                <a:solidFill>
                  <a:srgbClr val="0066FF"/>
                </a:solidFill>
                <a:latin typeface="Arial" charset="0"/>
              </a:rPr>
              <a:t>Assistant Professor  / CSE</a:t>
            </a:r>
            <a:endParaRPr lang="en-GB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3076" name="Text Box 13"/>
          <p:cNvSpPr txBox="1">
            <a:spLocks noChangeArrowheads="1"/>
          </p:cNvSpPr>
          <p:nvPr/>
        </p:nvSpPr>
        <p:spPr bwMode="auto">
          <a:xfrm>
            <a:off x="2267744" y="0"/>
            <a:ext cx="436048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4000" dirty="0">
                <a:solidFill>
                  <a:schemeClr val="bg1"/>
                </a:solidFill>
                <a:latin typeface="Times New Roman" pitchFamily="18" charset="0"/>
              </a:rPr>
              <a:t>Computer 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</a:rPr>
              <a:t>Networks</a:t>
            </a:r>
            <a:endParaRPr lang="en-GB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Rectangle 40"/>
          <p:cNvSpPr txBox="1">
            <a:spLocks noChangeArrowheads="1"/>
          </p:cNvSpPr>
          <p:nvPr/>
        </p:nvSpPr>
        <p:spPr>
          <a:xfrm>
            <a:off x="1044575" y="6454775"/>
            <a:ext cx="7272338" cy="35877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AU" sz="12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f01-04-978012385059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738" y="3278188"/>
            <a:ext cx="255905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6" descr="f01-03-9780123850591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981075"/>
            <a:ext cx="238442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Connectivity</a:t>
            </a:r>
            <a:endParaRPr lang="en-GB" smtClean="0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716463" y="908050"/>
            <a:ext cx="4059237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Terminologies (contd.)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Cloud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Hosts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Switches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internetwork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Router/gateway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Host-to-host connectivity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Routing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Unicast/broadcast/multicast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12294" name="Text Box 9"/>
          <p:cNvSpPr txBox="1">
            <a:spLocks noChangeArrowheads="1"/>
          </p:cNvSpPr>
          <p:nvPr/>
        </p:nvSpPr>
        <p:spPr bwMode="auto">
          <a:xfrm>
            <a:off x="1116013" y="5467350"/>
            <a:ext cx="3778250" cy="769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AutoNum type="alphaLcParenBoth"/>
            </a:pPr>
            <a:r>
              <a:rPr lang="en-US" sz="2000">
                <a:solidFill>
                  <a:srgbClr val="000066"/>
                </a:solidFill>
                <a:latin typeface="Arial" charset="0"/>
              </a:rPr>
              <a:t>A switched network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AutoNum type="alphaLcParenBoth"/>
            </a:pPr>
            <a:r>
              <a:rPr lang="en-US" sz="2000">
                <a:solidFill>
                  <a:srgbClr val="000066"/>
                </a:solidFill>
                <a:latin typeface="Arial" charset="0"/>
              </a:rPr>
              <a:t>Interconnection of networks</a:t>
            </a:r>
            <a:endParaRPr lang="en-GB" sz="20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323850" y="1989138"/>
            <a:ext cx="401638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GB" sz="1400">
                <a:solidFill>
                  <a:srgbClr val="000066"/>
                </a:solidFill>
                <a:latin typeface="Arial" charset="0"/>
              </a:rPr>
              <a:t>(a)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395288" y="4581525"/>
            <a:ext cx="40322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GB" sz="1400">
                <a:solidFill>
                  <a:srgbClr val="000066"/>
                </a:solidFill>
                <a:latin typeface="Arial" charset="0"/>
              </a:rPr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 descr="f01-05-978012385059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1760538"/>
            <a:ext cx="3527425" cy="194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Cost-Effective Resource Sharing</a:t>
            </a:r>
            <a:endParaRPr lang="en-GB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716463" y="908050"/>
            <a:ext cx="4059237" cy="5111750"/>
          </a:xfrm>
        </p:spPr>
        <p:txBody>
          <a:bodyPr/>
          <a:lstStyle/>
          <a:p>
            <a:pPr eaLnBrk="1" hangingPunct="1"/>
            <a:r>
              <a:rPr lang="en-US" sz="2400" smtClean="0"/>
              <a:t>Resource: links and nodes</a:t>
            </a:r>
          </a:p>
          <a:p>
            <a:pPr eaLnBrk="1" hangingPunct="1"/>
            <a:r>
              <a:rPr lang="en-US" sz="2400" smtClean="0"/>
              <a:t>How to share a link?</a:t>
            </a:r>
          </a:p>
          <a:p>
            <a:pPr lvl="1" eaLnBrk="1" hangingPunct="1"/>
            <a:r>
              <a:rPr lang="en-US" sz="2000" smtClean="0"/>
              <a:t>Multiplexing</a:t>
            </a:r>
          </a:p>
          <a:p>
            <a:pPr lvl="1" eaLnBrk="1" hangingPunct="1"/>
            <a:r>
              <a:rPr lang="en-US" sz="2000" smtClean="0"/>
              <a:t>De-multiplexing</a:t>
            </a:r>
          </a:p>
          <a:p>
            <a:pPr lvl="1" eaLnBrk="1" hangingPunct="1"/>
            <a:r>
              <a:rPr lang="en-US" sz="2000" smtClean="0"/>
              <a:t>Synchronous Time-division Multiplexing</a:t>
            </a:r>
          </a:p>
          <a:p>
            <a:pPr lvl="2" eaLnBrk="1" hangingPunct="1"/>
            <a:r>
              <a:rPr lang="en-US" sz="1800" smtClean="0"/>
              <a:t>Time slots/data transmitted in predetermined slots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755650" y="4221163"/>
            <a:ext cx="4176713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Multiplexing multiple logical flows over a single physical link</a:t>
            </a:r>
            <a:endParaRPr lang="en-GB" sz="2000" dirty="0">
              <a:solidFill>
                <a:srgbClr val="000066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 descr="f01-06-978012385059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325" y="1289050"/>
            <a:ext cx="4321175" cy="276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Cost-Effective Resource Sharing</a:t>
            </a:r>
            <a:endParaRPr lang="en-GB" smtClean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716463" y="908050"/>
            <a:ext cx="4059237" cy="5111750"/>
          </a:xfrm>
        </p:spPr>
        <p:txBody>
          <a:bodyPr/>
          <a:lstStyle/>
          <a:p>
            <a:pPr eaLnBrk="1" hangingPunct="1"/>
            <a:r>
              <a:rPr lang="en-US" sz="2400" smtClean="0"/>
              <a:t>FDM: Frequency Division Multiplexing</a:t>
            </a:r>
          </a:p>
          <a:p>
            <a:pPr eaLnBrk="1" hangingPunct="1"/>
            <a:r>
              <a:rPr lang="en-US" sz="2400" smtClean="0"/>
              <a:t>Statistical Multiplexing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Data is transmitted based on demand of each flow.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What is a flow?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Packets vs. Messages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FIFO, Round-Robin, Priorities (Quality-of-Service (QoS))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Congested?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LAN, MAN, WAN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SAN (System Area Networks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323850" y="4221163"/>
            <a:ext cx="4464050" cy="1016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A switch multiplexing packets from multiple sources onto one shared link</a:t>
            </a:r>
            <a:endParaRPr lang="en-GB" sz="2000" dirty="0">
              <a:solidFill>
                <a:srgbClr val="000066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 descr="f01-07-978012385059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2205038"/>
            <a:ext cx="381635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Support for Common Services</a:t>
            </a:r>
            <a:endParaRPr lang="en-GB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96975"/>
            <a:ext cx="7991475" cy="2160588"/>
          </a:xfrm>
        </p:spPr>
        <p:txBody>
          <a:bodyPr/>
          <a:lstStyle/>
          <a:p>
            <a:pPr eaLnBrk="1" hangingPunct="1"/>
            <a:r>
              <a:rPr lang="en-US" sz="2800" smtClean="0"/>
              <a:t>Logical Channels</a:t>
            </a:r>
          </a:p>
          <a:p>
            <a:pPr lvl="1" eaLnBrk="1" hangingPunct="1"/>
            <a:r>
              <a:rPr lang="en-US" sz="2400" smtClean="0"/>
              <a:t>Application-to-Application communication path or a pipe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2124075" y="5013325"/>
            <a:ext cx="4464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Process communicating over an abstract channel</a:t>
            </a:r>
            <a:endParaRPr lang="en-GB" sz="2000" dirty="0">
              <a:solidFill>
                <a:srgbClr val="000066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/>
            <a:r>
              <a:rPr lang="en-US" sz="3600" smtClean="0"/>
              <a:t>Common Communication Patterns</a:t>
            </a:r>
            <a:endParaRPr lang="en-AU" sz="36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Client/Server</a:t>
            </a:r>
          </a:p>
          <a:p>
            <a:pPr eaLnBrk="1" hangingPunct="1"/>
            <a:r>
              <a:rPr lang="en-US" sz="2800" smtClean="0"/>
              <a:t>Two types of communication channel</a:t>
            </a:r>
          </a:p>
          <a:p>
            <a:pPr lvl="1" eaLnBrk="1" hangingPunct="1"/>
            <a:r>
              <a:rPr lang="en-US" sz="2400" smtClean="0"/>
              <a:t>Request/Reply Channels</a:t>
            </a:r>
          </a:p>
          <a:p>
            <a:pPr lvl="1" eaLnBrk="1" hangingPunct="1"/>
            <a:r>
              <a:rPr lang="en-US" sz="2400" smtClean="0"/>
              <a:t>Message Stream Channels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eaLnBrk="1" hangingPunct="1"/>
            <a:r>
              <a:rPr lang="en-US" smtClean="0"/>
              <a:t>Reliability</a:t>
            </a:r>
            <a:endParaRPr lang="en-AU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Network should hide the errors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Bits are lost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Bit errors (1 to a 0, and vice versa)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Burst errors – several consecutive errors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Packets are lost (Congestion)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Links and Node failures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Messages are delayed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Messages are delivered out-of-order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Third parties eavesdrop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  <a:endParaRPr lang="en-AU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We have identified the various applications</a:t>
            </a:r>
          </a:p>
          <a:p>
            <a:pPr eaLnBrk="1" hangingPunct="1"/>
            <a:r>
              <a:rPr lang="en-US" sz="2400" dirty="0" smtClean="0"/>
              <a:t>We </a:t>
            </a:r>
            <a:r>
              <a:rPr lang="en-US" sz="2400" dirty="0" smtClean="0"/>
              <a:t>have identified what we expect from a computer network</a:t>
            </a:r>
          </a:p>
          <a:p>
            <a:pPr eaLnBrk="1" hangingPunct="1"/>
            <a:r>
              <a:rPr lang="en-US" sz="2400" dirty="0" smtClean="0"/>
              <a:t>We have defined </a:t>
            </a:r>
            <a:r>
              <a:rPr lang="en-US" sz="2400" smtClean="0"/>
              <a:t>various requirements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</a:t>
            </a:r>
            <a:endParaRPr lang="en-AU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How to build a scalable network that will support different applications?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What is a computer network?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 is a computer network different from other types of networks?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What is a computer network architecture?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Outline</a:t>
            </a:r>
            <a:endParaRPr lang="en-AU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Network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Implementing Network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Goal</a:t>
            </a:r>
            <a:endParaRPr lang="en-AU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Exploring the requirements that different applications and different communities place on the computer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Introducing the idea of network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Introducing some key elements in implementing Network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Define key metrics that will be used to evaluate the performance of computer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</a:t>
            </a:r>
            <a:endParaRPr lang="en-AU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Most people know about the Internet (a computer network) through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World Wide Web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Email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Online Social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Streaming Audio Video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File 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Instant Messaging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application</a:t>
            </a:r>
            <a:endParaRPr lang="en-GB" smtClean="0"/>
          </a:p>
        </p:txBody>
      </p:sp>
      <p:pic>
        <p:nvPicPr>
          <p:cNvPr id="8196" name="Picture 22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16088" y="1246188"/>
            <a:ext cx="5638800" cy="4076700"/>
          </a:xfrm>
        </p:spPr>
      </p:pic>
      <p:sp>
        <p:nvSpPr>
          <p:cNvPr id="8195" name="Text Box 8"/>
          <p:cNvSpPr txBox="1">
            <a:spLocks noChangeArrowheads="1"/>
          </p:cNvSpPr>
          <p:nvPr/>
        </p:nvSpPr>
        <p:spPr bwMode="auto">
          <a:xfrm>
            <a:off x="1476375" y="5661025"/>
            <a:ext cx="62738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>
                <a:solidFill>
                  <a:srgbClr val="000066"/>
                </a:solidFill>
                <a:latin typeface="Arial" charset="0"/>
              </a:rPr>
              <a:t>A multimedia application including video-conferencing</a:t>
            </a:r>
            <a:endParaRPr lang="en-GB" sz="2000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Protocol</a:t>
            </a:r>
            <a:endParaRPr lang="en-AU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URL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Uniform resource locater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http://</a:t>
            </a:r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</a:rPr>
              <a:t>www.cs.princeton.edu/~llp/index.html</a:t>
            </a:r>
            <a:endParaRPr lang="en-US" sz="2000" u="sng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HTTP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Hyper Text </a:t>
            </a:r>
            <a:r>
              <a:rPr lang="en-US" sz="2000" dirty="0"/>
              <a:t>Transfer Protocol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TCP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Transmission Control Protocol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17 messages for one URL request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6 to find the IP (Internet Protocol) address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3 for connection establishment of TCP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4 for HTTP request and acknowledgement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/>
              <a:t>Request: I got your request and I will send the data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/>
              <a:t>Reply: Here is the data you requested; I got the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4 messages for tearing down TCP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Requirements</a:t>
            </a:r>
            <a:endParaRPr lang="en-AU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Application Programmer</a:t>
            </a:r>
          </a:p>
          <a:p>
            <a:pPr lvl="1" eaLnBrk="1" hangingPunct="1"/>
            <a:r>
              <a:rPr lang="en-US" sz="2400" smtClean="0"/>
              <a:t>List the services that his application needs: delay bounded delivery of data</a:t>
            </a:r>
          </a:p>
          <a:p>
            <a:pPr eaLnBrk="1" hangingPunct="1"/>
            <a:r>
              <a:rPr lang="en-US" sz="2800" smtClean="0"/>
              <a:t>Network Designer</a:t>
            </a:r>
          </a:p>
          <a:p>
            <a:pPr lvl="1" eaLnBrk="1" hangingPunct="1"/>
            <a:r>
              <a:rPr lang="en-US" sz="2400" smtClean="0"/>
              <a:t>Design a cost-effective network with sharable resources</a:t>
            </a:r>
          </a:p>
          <a:p>
            <a:pPr eaLnBrk="1" hangingPunct="1"/>
            <a:r>
              <a:rPr lang="en-US" sz="2800" smtClean="0"/>
              <a:t>Network Provider</a:t>
            </a:r>
          </a:p>
          <a:p>
            <a:pPr lvl="1" eaLnBrk="1" hangingPunct="1"/>
            <a:r>
              <a:rPr lang="en-US" sz="2400" smtClean="0"/>
              <a:t>List the characteristics of a system that is easy to manage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Connectivity</a:t>
            </a:r>
            <a:endParaRPr lang="en-GB" smtClean="0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716463" y="908050"/>
            <a:ext cx="4059237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Need to understand the following terminologies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Scale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Link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Point-to-point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Multiple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Switched Network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Circuit Switched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Packet Switched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Packet,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Store-and-forward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11268" name="Text Box 9"/>
          <p:cNvSpPr txBox="1">
            <a:spLocks noChangeArrowheads="1"/>
          </p:cNvSpPr>
          <p:nvPr/>
        </p:nvSpPr>
        <p:spPr bwMode="auto">
          <a:xfrm>
            <a:off x="1619250" y="5300663"/>
            <a:ext cx="2400300" cy="769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AutoNum type="alphaLcParenBoth"/>
            </a:pPr>
            <a:r>
              <a:rPr lang="en-US" sz="2000">
                <a:solidFill>
                  <a:srgbClr val="000066"/>
                </a:solidFill>
                <a:latin typeface="Arial" charset="0"/>
              </a:rPr>
              <a:t>Point-to-point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AutoNum type="alphaLcParenBoth"/>
            </a:pPr>
            <a:r>
              <a:rPr lang="en-US" sz="2000">
                <a:solidFill>
                  <a:srgbClr val="000066"/>
                </a:solidFill>
                <a:latin typeface="Arial" charset="0"/>
              </a:rPr>
              <a:t>Multiple access</a:t>
            </a:r>
            <a:endParaRPr lang="en-GB" sz="200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11269" name="Picture 6" descr="f01-02-978012385059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060575"/>
            <a:ext cx="4435475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7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76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13863</TotalTime>
  <Words>707</Words>
  <Application>Microsoft Office PowerPoint</Application>
  <PresentationFormat>On-screen Show (4:3)</PresentationFormat>
  <Paragraphs>164</Paragraphs>
  <Slides>16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1_Default Design</vt:lpstr>
      <vt:lpstr>CorelDRAW</vt:lpstr>
      <vt:lpstr>Slide 1</vt:lpstr>
      <vt:lpstr>Problems</vt:lpstr>
      <vt:lpstr>Chapter Outline</vt:lpstr>
      <vt:lpstr>Chapter Goal</vt:lpstr>
      <vt:lpstr>Applications</vt:lpstr>
      <vt:lpstr>Example of an application</vt:lpstr>
      <vt:lpstr>Application Protocol</vt:lpstr>
      <vt:lpstr>Requirements</vt:lpstr>
      <vt:lpstr>Connectivity</vt:lpstr>
      <vt:lpstr>Connectivity</vt:lpstr>
      <vt:lpstr>Cost-Effective Resource Sharing</vt:lpstr>
      <vt:lpstr>Cost-Effective Resource Sharing</vt:lpstr>
      <vt:lpstr>Support for Common Services</vt:lpstr>
      <vt:lpstr>Common Communication Patterns</vt:lpstr>
      <vt:lpstr>Reliability</vt:lpstr>
      <vt:lpstr>Summary</vt:lpstr>
    </vt:vector>
  </TitlesOfParts>
  <Company>Ashenden Designs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Foundation</dc:title>
  <dc:subject>Computer Networks</dc:subject>
  <dc:creator>Larry L. Peterson and Bruce S. Davie</dc:creator>
  <cp:lastModifiedBy>jansi</cp:lastModifiedBy>
  <cp:revision>134</cp:revision>
  <dcterms:created xsi:type="dcterms:W3CDTF">2008-07-27T22:34:41Z</dcterms:created>
  <dcterms:modified xsi:type="dcterms:W3CDTF">2017-01-03T04:07:04Z</dcterms:modified>
</cp:coreProperties>
</file>