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37" r:id="rId1"/>
  </p:sldMasterIdLst>
  <p:notesMasterIdLst>
    <p:notesMasterId r:id="rId31"/>
  </p:notesMasterIdLst>
  <p:handoutMasterIdLst>
    <p:handoutMasterId r:id="rId32"/>
  </p:handoutMasterIdLst>
  <p:sldIdLst>
    <p:sldId id="270" r:id="rId2"/>
    <p:sldId id="330" r:id="rId3"/>
    <p:sldId id="331" r:id="rId4"/>
    <p:sldId id="332" r:id="rId5"/>
    <p:sldId id="333" r:id="rId6"/>
    <p:sldId id="334" r:id="rId7"/>
    <p:sldId id="335" r:id="rId8"/>
    <p:sldId id="336" r:id="rId9"/>
    <p:sldId id="337" r:id="rId10"/>
    <p:sldId id="338" r:id="rId11"/>
    <p:sldId id="339" r:id="rId12"/>
    <p:sldId id="340" r:id="rId13"/>
    <p:sldId id="341" r:id="rId14"/>
    <p:sldId id="342" r:id="rId15"/>
    <p:sldId id="343" r:id="rId16"/>
    <p:sldId id="344" r:id="rId17"/>
    <p:sldId id="345" r:id="rId18"/>
    <p:sldId id="346" r:id="rId19"/>
    <p:sldId id="347" r:id="rId20"/>
    <p:sldId id="348" r:id="rId21"/>
    <p:sldId id="349" r:id="rId22"/>
    <p:sldId id="350" r:id="rId23"/>
    <p:sldId id="352" r:id="rId24"/>
    <p:sldId id="353" r:id="rId25"/>
    <p:sldId id="354" r:id="rId26"/>
    <p:sldId id="355" r:id="rId27"/>
    <p:sldId id="356" r:id="rId28"/>
    <p:sldId id="357" r:id="rId29"/>
    <p:sldId id="328" r:id="rId30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  <a:srgbClr val="000066"/>
    <a:srgbClr val="3399FF"/>
    <a:srgbClr val="0033CC"/>
    <a:srgbClr val="000099"/>
    <a:srgbClr val="808080"/>
    <a:srgbClr val="5F5F5F"/>
    <a:srgbClr val="0066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91" autoAdjust="0"/>
    <p:restoredTop sz="94638" autoAdjust="0"/>
  </p:normalViewPr>
  <p:slideViewPr>
    <p:cSldViewPr>
      <p:cViewPr>
        <p:scale>
          <a:sx n="73" d="100"/>
          <a:sy n="73" d="100"/>
        </p:scale>
        <p:origin x="-1752" y="-3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2" d="100"/>
          <a:sy n="62" d="100"/>
        </p:scale>
        <p:origin x="-3342" y="-72"/>
      </p:cViewPr>
      <p:guideLst>
        <p:guide orient="horz" pos="3223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The University of Adelaide, School of Computer Science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75300" y="0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EC890AB9-3CD1-408C-AB21-504E1B03F1EE}" type="datetime3">
              <a:rPr lang="en-US"/>
              <a:pPr>
                <a:defRPr/>
              </a:pPr>
              <a:t>24 January 2017</a:t>
            </a:fld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Chapter 2 — Instructions: Language of the Computer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75300" y="9723438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632F9A75-7090-4FEC-BA0B-A36212A532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The University of Adelaide, School of Computer Science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EF3C1A77-D2C8-4631-A830-D254B73B3D6F}" type="datetime3">
              <a:rPr lang="en-US"/>
              <a:pPr>
                <a:defRPr/>
              </a:pPr>
              <a:t>24 January 2017</a:t>
            </a:fld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Chapter 2 — Instructions: Language of the Computer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D906404-E557-44FA-BF8D-CE4407ABF3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The University of Adelaide, School of Computer Science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B4ECB368-DB7C-4F0B-8C9A-D93B8D3F0081}" type="datetime3">
              <a:rPr lang="en-US" smtClean="0"/>
              <a:pPr/>
              <a:t>24 January 2017</a:t>
            </a:fld>
            <a:endParaRPr lang="en-US" smtClean="0"/>
          </a:p>
        </p:txBody>
      </p:sp>
      <p:sp>
        <p:nvSpPr>
          <p:cNvPr id="563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Chapter 2 — Instructions: Language of the Computer</a:t>
            </a:r>
          </a:p>
        </p:txBody>
      </p:sp>
      <p:sp>
        <p:nvSpPr>
          <p:cNvPr id="563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436914-EFF0-44E9-A056-81C94F9BDB9E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563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The University of Adelaide, School of Computer Science</a:t>
            </a:r>
          </a:p>
        </p:txBody>
      </p:sp>
      <p:sp>
        <p:nvSpPr>
          <p:cNvPr id="22221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7DC5024E-72A8-4B28-A229-6BB7122D2ECB}" type="datetime3">
              <a:rPr lang="en-US" smtClean="0"/>
              <a:pPr/>
              <a:t>24 January 2017</a:t>
            </a:fld>
            <a:endParaRPr lang="en-US" smtClean="0"/>
          </a:p>
        </p:txBody>
      </p:sp>
      <p:sp>
        <p:nvSpPr>
          <p:cNvPr id="22221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Chapter 2 — Instructions: Language of the Computer</a:t>
            </a:r>
          </a:p>
        </p:txBody>
      </p:sp>
      <p:sp>
        <p:nvSpPr>
          <p:cNvPr id="2222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5607E8-3E1C-48A7-86A8-293F2CD11A19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22221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22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The University of Adelaide, School of Computer Science</a:t>
            </a:r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FAA4501A-C8EC-4BED-B3C0-CC8F9A412AE9}" type="datetime3">
              <a:rPr lang="en-US" smtClean="0"/>
              <a:pPr/>
              <a:t>24 January 2017</a:t>
            </a:fld>
            <a:endParaRPr lang="en-US" smtClean="0"/>
          </a:p>
        </p:txBody>
      </p:sp>
      <p:sp>
        <p:nvSpPr>
          <p:cNvPr id="22323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Chapter 2 — Instructions: Language of the Computer</a:t>
            </a:r>
          </a:p>
        </p:txBody>
      </p:sp>
      <p:sp>
        <p:nvSpPr>
          <p:cNvPr id="2232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EAA961-EE6F-47E0-9808-AEB7C2AB02F2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22323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32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The University of Adelaide, School of Computer Science</a:t>
            </a:r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D7A2465F-8AB8-4E34-BC08-EFDFF440F0E6}" type="datetime3">
              <a:rPr lang="en-US" smtClean="0"/>
              <a:pPr/>
              <a:t>24 January 2017</a:t>
            </a:fld>
            <a:endParaRPr lang="en-US" smtClean="0"/>
          </a:p>
        </p:txBody>
      </p:sp>
      <p:sp>
        <p:nvSpPr>
          <p:cNvPr id="22426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Chapter 2 — Instructions: Language of the Computer</a:t>
            </a:r>
          </a:p>
        </p:txBody>
      </p:sp>
      <p:sp>
        <p:nvSpPr>
          <p:cNvPr id="2242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D446CC-EE3D-4E91-852A-C3762524D37A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22426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2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The University of Adelaide, School of Computer Science</a:t>
            </a:r>
          </a:p>
        </p:txBody>
      </p:sp>
      <p:sp>
        <p:nvSpPr>
          <p:cNvPr id="2252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B2E82789-42AA-41D9-AF5E-DCCF06439735}" type="datetime3">
              <a:rPr lang="en-US" smtClean="0"/>
              <a:pPr/>
              <a:t>24 January 2017</a:t>
            </a:fld>
            <a:endParaRPr lang="en-US" smtClean="0"/>
          </a:p>
        </p:txBody>
      </p:sp>
      <p:sp>
        <p:nvSpPr>
          <p:cNvPr id="22528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Chapter 2 — Instructions: Language of the Computer</a:t>
            </a:r>
          </a:p>
        </p:txBody>
      </p:sp>
      <p:sp>
        <p:nvSpPr>
          <p:cNvPr id="2252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9CFE4D-DDEF-4487-9703-423C62854DAC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22528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The University of Adelaide, School of Computer Science</a:t>
            </a:r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D461653D-F624-46B2-BC57-2EA282896562}" type="datetime3">
              <a:rPr lang="en-US" smtClean="0"/>
              <a:pPr/>
              <a:t>24 January 2017</a:t>
            </a:fld>
            <a:endParaRPr lang="en-US" smtClean="0"/>
          </a:p>
        </p:txBody>
      </p:sp>
      <p:sp>
        <p:nvSpPr>
          <p:cNvPr id="22630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Chapter 2 — Instructions: Language of the Computer</a:t>
            </a:r>
          </a:p>
        </p:txBody>
      </p:sp>
      <p:sp>
        <p:nvSpPr>
          <p:cNvPr id="2263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7EB7B9-673E-49C6-9E0F-6CE5C650CF38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22631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3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The University of Adelaide, School of Computer Science</a:t>
            </a:r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A1AF701E-EF0D-4921-80DD-24309B0A2ECC}" type="datetime3">
              <a:rPr lang="en-US" smtClean="0"/>
              <a:pPr/>
              <a:t>24 January 2017</a:t>
            </a:fld>
            <a:endParaRPr lang="en-US" smtClean="0"/>
          </a:p>
        </p:txBody>
      </p:sp>
      <p:sp>
        <p:nvSpPr>
          <p:cNvPr id="2273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Chapter 2 — Instructions: Language of the Computer</a:t>
            </a:r>
          </a:p>
        </p:txBody>
      </p:sp>
      <p:sp>
        <p:nvSpPr>
          <p:cNvPr id="2273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A3D6AC-98AF-49A5-8D55-A48EF1D8FEEF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22733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The University of Adelaide, School of Computer Science</a:t>
            </a:r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8D59D6C5-772C-49D2-A494-C6B3FABA9562}" type="datetime3">
              <a:rPr lang="en-US" smtClean="0"/>
              <a:pPr/>
              <a:t>24 January 2017</a:t>
            </a:fld>
            <a:endParaRPr lang="en-US" smtClean="0"/>
          </a:p>
        </p:txBody>
      </p:sp>
      <p:sp>
        <p:nvSpPr>
          <p:cNvPr id="2283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Chapter 2 — Instructions: Language of the Computer</a:t>
            </a:r>
          </a:p>
        </p:txBody>
      </p:sp>
      <p:sp>
        <p:nvSpPr>
          <p:cNvPr id="2283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F903AD-E08F-4B77-8ED7-1669BCF50CAA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22835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83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The University of Adelaide, School of Computer Science</a:t>
            </a:r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FFD03674-9096-4523-B4B0-81CDFD838A79}" type="datetime3">
              <a:rPr lang="en-US" smtClean="0"/>
              <a:pPr/>
              <a:t>24 January 2017</a:t>
            </a:fld>
            <a:endParaRPr lang="en-US" smtClean="0"/>
          </a:p>
        </p:txBody>
      </p:sp>
      <p:sp>
        <p:nvSpPr>
          <p:cNvPr id="2293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Chapter 2 — Instructions: Language of the Computer</a:t>
            </a:r>
          </a:p>
        </p:txBody>
      </p:sp>
      <p:sp>
        <p:nvSpPr>
          <p:cNvPr id="2293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7715F3-4254-4A68-8CF1-9E3E97A6EE63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22938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93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The University of Adelaide, School of Computer Science</a:t>
            </a:r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2CC6F5C0-43CF-4DC1-B311-FCB7F159A0D4}" type="datetime3">
              <a:rPr lang="en-US" smtClean="0"/>
              <a:pPr/>
              <a:t>24 January 2017</a:t>
            </a:fld>
            <a:endParaRPr lang="en-US" smtClean="0"/>
          </a:p>
        </p:txBody>
      </p:sp>
      <p:sp>
        <p:nvSpPr>
          <p:cNvPr id="23040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Chapter 2 — Instructions: Language of the Computer</a:t>
            </a:r>
          </a:p>
        </p:txBody>
      </p:sp>
      <p:sp>
        <p:nvSpPr>
          <p:cNvPr id="2304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25B358-1F0A-4A92-A392-AD29789D171D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23040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The University of Adelaide, School of Computer Science</a:t>
            </a:r>
          </a:p>
        </p:txBody>
      </p:sp>
      <p:sp>
        <p:nvSpPr>
          <p:cNvPr id="23142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170C193F-C5A6-414D-8F62-C5579AA919F7}" type="datetime3">
              <a:rPr lang="en-US" smtClean="0"/>
              <a:pPr/>
              <a:t>24 January 2017</a:t>
            </a:fld>
            <a:endParaRPr lang="en-US" smtClean="0"/>
          </a:p>
        </p:txBody>
      </p:sp>
      <p:sp>
        <p:nvSpPr>
          <p:cNvPr id="23142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Chapter 2 — Instructions: Language of the Computer</a:t>
            </a:r>
          </a:p>
        </p:txBody>
      </p:sp>
      <p:sp>
        <p:nvSpPr>
          <p:cNvPr id="2314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12ED35-1D2D-4C19-AF01-3208F2A81577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23143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4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The University of Adelaide, School of Computer Science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E905E034-8196-4CAF-964A-C87994BE906F}" type="datetime3">
              <a:rPr lang="en-US" smtClean="0"/>
              <a:pPr/>
              <a:t>24 January 2017</a:t>
            </a:fld>
            <a:endParaRPr lang="en-US" smtClean="0"/>
          </a:p>
        </p:txBody>
      </p:sp>
      <p:sp>
        <p:nvSpPr>
          <p:cNvPr id="21402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Chapter 2 — Instructions: Language of the Computer</a:t>
            </a:r>
          </a:p>
        </p:txBody>
      </p:sp>
      <p:sp>
        <p:nvSpPr>
          <p:cNvPr id="2140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A16C31-6955-4275-95AC-51361F745D0F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21402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40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The University of Adelaide, School of Computer Science</a:t>
            </a:r>
          </a:p>
        </p:txBody>
      </p:sp>
      <p:sp>
        <p:nvSpPr>
          <p:cNvPr id="2324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8FC676FD-9587-4488-86A3-AF86ECFC9A89}" type="datetime3">
              <a:rPr lang="en-US" smtClean="0"/>
              <a:pPr/>
              <a:t>24 January 2017</a:t>
            </a:fld>
            <a:endParaRPr lang="en-US" smtClean="0"/>
          </a:p>
        </p:txBody>
      </p:sp>
      <p:sp>
        <p:nvSpPr>
          <p:cNvPr id="23245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Chapter 2 — Instructions: Language of the Computer</a:t>
            </a:r>
          </a:p>
        </p:txBody>
      </p:sp>
      <p:sp>
        <p:nvSpPr>
          <p:cNvPr id="2324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D3317C-1110-4333-A4CA-9FC9CDF5D8CA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23245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4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The University of Adelaide, School of Computer Science</a:t>
            </a:r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099786A8-EE56-4ABE-9DF0-F28A0BE62B18}" type="datetime3">
              <a:rPr lang="en-US" smtClean="0"/>
              <a:pPr/>
              <a:t>24 January 2017</a:t>
            </a:fld>
            <a:endParaRPr lang="en-US" smtClean="0"/>
          </a:p>
        </p:txBody>
      </p:sp>
      <p:sp>
        <p:nvSpPr>
          <p:cNvPr id="2334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Chapter 2 — Instructions: Language of the Computer</a:t>
            </a:r>
          </a:p>
        </p:txBody>
      </p:sp>
      <p:sp>
        <p:nvSpPr>
          <p:cNvPr id="2334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F5BF8B-B703-482A-A304-AAFA1EC3A433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23347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34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The University of Adelaide, School of Computer Science</a:t>
            </a:r>
          </a:p>
        </p:txBody>
      </p:sp>
      <p:sp>
        <p:nvSpPr>
          <p:cNvPr id="23449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A042EEF8-4A4C-4779-8CC6-AAF02D44E97B}" type="datetime3">
              <a:rPr lang="en-US" smtClean="0"/>
              <a:pPr/>
              <a:t>24 January 2017</a:t>
            </a:fld>
            <a:endParaRPr lang="en-US" smtClean="0"/>
          </a:p>
        </p:txBody>
      </p:sp>
      <p:sp>
        <p:nvSpPr>
          <p:cNvPr id="23450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Chapter 2 — Instructions: Language of the Computer</a:t>
            </a:r>
          </a:p>
        </p:txBody>
      </p:sp>
      <p:sp>
        <p:nvSpPr>
          <p:cNvPr id="2345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462D665-ACEE-4CB7-B37B-0936EC6D5192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23450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5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The University of Adelaide, School of Computer Science</a:t>
            </a:r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16A63DF3-53FC-425B-8266-3FF05C6653C6}" type="datetime3">
              <a:rPr lang="en-US" smtClean="0"/>
              <a:pPr/>
              <a:t>24 January 2017</a:t>
            </a:fld>
            <a:endParaRPr lang="en-US" smtClean="0"/>
          </a:p>
        </p:txBody>
      </p:sp>
      <p:sp>
        <p:nvSpPr>
          <p:cNvPr id="2365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Chapter 2 — Instructions: Language of the Computer</a:t>
            </a:r>
          </a:p>
        </p:txBody>
      </p:sp>
      <p:sp>
        <p:nvSpPr>
          <p:cNvPr id="2365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4E050A-8380-4EE5-85FC-28A4B0BD47AA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23655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The University of Adelaide, School of Computer Science</a:t>
            </a:r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C3F1AF52-6F7E-4BA8-9179-1E8C02402ABF}" type="datetime3">
              <a:rPr lang="en-US" smtClean="0"/>
              <a:pPr/>
              <a:t>24 January 2017</a:t>
            </a:fld>
            <a:endParaRPr lang="en-US" smtClean="0"/>
          </a:p>
        </p:txBody>
      </p:sp>
      <p:sp>
        <p:nvSpPr>
          <p:cNvPr id="2375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Chapter 2 — Instructions: Language of the Computer</a:t>
            </a:r>
          </a:p>
        </p:txBody>
      </p:sp>
      <p:sp>
        <p:nvSpPr>
          <p:cNvPr id="2375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C3DEDD-47F3-432B-9A77-49DD76CE137A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23757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75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The University of Adelaide, School of Computer Science</a:t>
            </a:r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6C47F038-A821-44EB-AB52-B073959D5505}" type="datetime3">
              <a:rPr lang="en-US" smtClean="0"/>
              <a:pPr/>
              <a:t>24 January 2017</a:t>
            </a:fld>
            <a:endParaRPr lang="en-US" smtClean="0"/>
          </a:p>
        </p:txBody>
      </p:sp>
      <p:sp>
        <p:nvSpPr>
          <p:cNvPr id="23859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Chapter 2 — Instructions: Language of the Computer</a:t>
            </a:r>
          </a:p>
        </p:txBody>
      </p:sp>
      <p:sp>
        <p:nvSpPr>
          <p:cNvPr id="2385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80EC44-B72E-4AA7-81B6-A63BD9C1DF08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23859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The University of Adelaide, School of Computer Science</a:t>
            </a:r>
          </a:p>
        </p:txBody>
      </p:sp>
      <p:sp>
        <p:nvSpPr>
          <p:cNvPr id="2396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1C546E82-3498-4940-965E-FE5937BEBC9F}" type="datetime3">
              <a:rPr lang="en-US" smtClean="0"/>
              <a:pPr/>
              <a:t>24 January 2017</a:t>
            </a:fld>
            <a:endParaRPr lang="en-US" smtClean="0"/>
          </a:p>
        </p:txBody>
      </p:sp>
      <p:sp>
        <p:nvSpPr>
          <p:cNvPr id="23962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Chapter 2 — Instructions: Language of the Computer</a:t>
            </a:r>
          </a:p>
        </p:txBody>
      </p:sp>
      <p:sp>
        <p:nvSpPr>
          <p:cNvPr id="2396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D313DB-020C-4B04-A23C-20112667B97C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23962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The University of Adelaide, School of Computer Science</a:t>
            </a:r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09D06A24-92A8-4883-B292-BF4F64928CE8}" type="datetime3">
              <a:rPr lang="en-US" smtClean="0"/>
              <a:pPr/>
              <a:t>24 January 2017</a:t>
            </a:fld>
            <a:endParaRPr lang="en-US" smtClean="0"/>
          </a:p>
        </p:txBody>
      </p:sp>
      <p:sp>
        <p:nvSpPr>
          <p:cNvPr id="2406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Chapter 2 — Instructions: Language of the Computer</a:t>
            </a:r>
          </a:p>
        </p:txBody>
      </p:sp>
      <p:sp>
        <p:nvSpPr>
          <p:cNvPr id="2406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1601F3-A92B-436F-8C92-36B07299B019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24064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The University of Adelaide, School of Computer Science</a:t>
            </a:r>
          </a:p>
        </p:txBody>
      </p:sp>
      <p:sp>
        <p:nvSpPr>
          <p:cNvPr id="2416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AC04B99A-578F-4508-97A3-C2F59A512265}" type="datetime3">
              <a:rPr lang="en-US" smtClean="0"/>
              <a:pPr/>
              <a:t>24 January 2017</a:t>
            </a:fld>
            <a:endParaRPr lang="en-US" smtClean="0"/>
          </a:p>
        </p:txBody>
      </p:sp>
      <p:sp>
        <p:nvSpPr>
          <p:cNvPr id="24166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Chapter 2 — Instructions: Language of the Computer</a:t>
            </a:r>
          </a:p>
        </p:txBody>
      </p:sp>
      <p:sp>
        <p:nvSpPr>
          <p:cNvPr id="2416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00111B-975C-48E9-BD9C-F877CE9133D3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24167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The University of Adelaide, School of Computer Science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B4ECB368-DB7C-4F0B-8C9A-D93B8D3F0081}" type="datetime3">
              <a:rPr lang="en-US" smtClean="0"/>
              <a:pPr/>
              <a:t>24 January 2017</a:t>
            </a:fld>
            <a:endParaRPr lang="en-US" smtClean="0"/>
          </a:p>
        </p:txBody>
      </p:sp>
      <p:sp>
        <p:nvSpPr>
          <p:cNvPr id="563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Chapter 2 — Instructions: Language of the Computer</a:t>
            </a:r>
          </a:p>
        </p:txBody>
      </p:sp>
      <p:sp>
        <p:nvSpPr>
          <p:cNvPr id="563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436914-EFF0-44E9-A056-81C94F9BDB9E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563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The University of Adelaide, School of Computer Science</a:t>
            </a:r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719A4687-254F-4120-B3D9-DB39BACED8FE}" type="datetime3">
              <a:rPr lang="en-US" smtClean="0"/>
              <a:pPr/>
              <a:t>24 January 2017</a:t>
            </a:fld>
            <a:endParaRPr lang="en-US" smtClean="0"/>
          </a:p>
        </p:txBody>
      </p:sp>
      <p:sp>
        <p:nvSpPr>
          <p:cNvPr id="2150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Chapter 2 — Instructions: Language of the Computer</a:t>
            </a:r>
          </a:p>
        </p:txBody>
      </p:sp>
      <p:sp>
        <p:nvSpPr>
          <p:cNvPr id="2150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BA8705-11BA-49C2-874F-7EA3D6795B60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21504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The University of Adelaide, School of Computer Science</a:t>
            </a:r>
          </a:p>
        </p:txBody>
      </p:sp>
      <p:sp>
        <p:nvSpPr>
          <p:cNvPr id="2160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82905C03-23A9-487F-BE9A-9BB77F537CFC}" type="datetime3">
              <a:rPr lang="en-US" smtClean="0"/>
              <a:pPr/>
              <a:t>24 January 2017</a:t>
            </a:fld>
            <a:endParaRPr lang="en-US" smtClean="0"/>
          </a:p>
        </p:txBody>
      </p:sp>
      <p:sp>
        <p:nvSpPr>
          <p:cNvPr id="21606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Chapter 2 — Instructions: Language of the Computer</a:t>
            </a:r>
          </a:p>
        </p:txBody>
      </p:sp>
      <p:sp>
        <p:nvSpPr>
          <p:cNvPr id="2160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BA669F-3A6F-458C-9F4D-914221276CBD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21607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60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The University of Adelaide, School of Computer Science</a:t>
            </a:r>
          </a:p>
        </p:txBody>
      </p:sp>
      <p:sp>
        <p:nvSpPr>
          <p:cNvPr id="2170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23B0C89E-D19F-4294-B76A-BF032BDD1743}" type="datetime3">
              <a:rPr lang="en-US" smtClean="0"/>
              <a:pPr/>
              <a:t>24 January 2017</a:t>
            </a:fld>
            <a:endParaRPr lang="en-US" smtClean="0"/>
          </a:p>
        </p:txBody>
      </p:sp>
      <p:sp>
        <p:nvSpPr>
          <p:cNvPr id="21709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Chapter 2 — Instructions: Language of the Computer</a:t>
            </a:r>
          </a:p>
        </p:txBody>
      </p:sp>
      <p:sp>
        <p:nvSpPr>
          <p:cNvPr id="2170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2A47E7-980A-4552-9729-E8C4D57043AC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21709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The University of Adelaide, School of Computer Science</a:t>
            </a:r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E8D142AC-2CF5-431A-97B6-DC4D8191104A}" type="datetime3">
              <a:rPr lang="en-US" smtClean="0"/>
              <a:pPr/>
              <a:t>24 January 2017</a:t>
            </a:fld>
            <a:endParaRPr lang="en-US" smtClean="0"/>
          </a:p>
        </p:txBody>
      </p:sp>
      <p:sp>
        <p:nvSpPr>
          <p:cNvPr id="21811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Chapter 2 — Instructions: Language of the Computer</a:t>
            </a:r>
          </a:p>
        </p:txBody>
      </p:sp>
      <p:sp>
        <p:nvSpPr>
          <p:cNvPr id="2181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CD98EC-B219-4771-847A-29479489AF81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21811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1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The University of Adelaide, School of Computer Science</a:t>
            </a:r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FA341D79-4AE6-4F4C-B0F7-CC279C6FB334}" type="datetime3">
              <a:rPr lang="en-US" smtClean="0"/>
              <a:pPr/>
              <a:t>24 January 2017</a:t>
            </a:fld>
            <a:endParaRPr lang="en-US" smtClean="0"/>
          </a:p>
        </p:txBody>
      </p:sp>
      <p:sp>
        <p:nvSpPr>
          <p:cNvPr id="21914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Chapter 2 — Instructions: Language of the Computer</a:t>
            </a:r>
          </a:p>
        </p:txBody>
      </p:sp>
      <p:sp>
        <p:nvSpPr>
          <p:cNvPr id="2191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F2C885-1B93-4140-BAE6-162BF4376856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21914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91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The University of Adelaide, School of Computer Science</a:t>
            </a:r>
          </a:p>
        </p:txBody>
      </p:sp>
      <p:sp>
        <p:nvSpPr>
          <p:cNvPr id="2201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896A4B52-4A84-47F3-80D3-F25882B1A3C0}" type="datetime3">
              <a:rPr lang="en-US" smtClean="0"/>
              <a:pPr/>
              <a:t>24 January 2017</a:t>
            </a:fld>
            <a:endParaRPr lang="en-US" smtClean="0"/>
          </a:p>
        </p:txBody>
      </p:sp>
      <p:sp>
        <p:nvSpPr>
          <p:cNvPr id="22016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Chapter 2 — Instructions: Language of the Computer</a:t>
            </a:r>
          </a:p>
        </p:txBody>
      </p:sp>
      <p:sp>
        <p:nvSpPr>
          <p:cNvPr id="2201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272CB6-0976-4E53-9CC0-03B013F12E2B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22016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The University of Adelaide, School of Computer Science</a:t>
            </a:r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2D147CDC-143C-4FC5-86D3-6E6D535D350B}" type="datetime3">
              <a:rPr lang="en-US" smtClean="0"/>
              <a:pPr/>
              <a:t>24 January 2017</a:t>
            </a:fld>
            <a:endParaRPr lang="en-US" smtClean="0"/>
          </a:p>
        </p:txBody>
      </p:sp>
      <p:sp>
        <p:nvSpPr>
          <p:cNvPr id="22118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Chapter 2 — Instructions: Language of the Computer</a:t>
            </a:r>
          </a:p>
        </p:txBody>
      </p:sp>
      <p:sp>
        <p:nvSpPr>
          <p:cNvPr id="2211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1C6726-3D2E-4AB7-A7F9-0AB1DD2A4017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22119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11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7651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GB" sz="240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4" name="Rectangle 9"/>
          <p:cNvSpPr>
            <a:spLocks noChangeArrowheads="1"/>
          </p:cNvSpPr>
          <p:nvPr userDrawn="1"/>
        </p:nvSpPr>
        <p:spPr bwMode="auto">
          <a:xfrm>
            <a:off x="0" y="765175"/>
            <a:ext cx="9144000" cy="1746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endParaRPr lang="en-US"/>
          </a:p>
        </p:txBody>
      </p:sp>
      <p:sp>
        <p:nvSpPr>
          <p:cNvPr id="6" name="Rectangle 19"/>
          <p:cNvSpPr>
            <a:spLocks noChangeArrowheads="1"/>
          </p:cNvSpPr>
          <p:nvPr userDrawn="1"/>
        </p:nvSpPr>
        <p:spPr bwMode="auto">
          <a:xfrm>
            <a:off x="2197100" y="765175"/>
            <a:ext cx="46038" cy="5732463"/>
          </a:xfrm>
          <a:prstGeom prst="rect">
            <a:avLst/>
          </a:prstGeom>
          <a:gradFill rotWithShape="1">
            <a:gsLst>
              <a:gs pos="0">
                <a:srgbClr val="808080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endParaRPr lang="en-US"/>
          </a:p>
        </p:txBody>
      </p:sp>
      <p:sp>
        <p:nvSpPr>
          <p:cNvPr id="7" name="Rectangle 20"/>
          <p:cNvSpPr>
            <a:spLocks noChangeArrowheads="1"/>
          </p:cNvSpPr>
          <p:nvPr userDrawn="1"/>
        </p:nvSpPr>
        <p:spPr bwMode="auto">
          <a:xfrm>
            <a:off x="2559050" y="1195388"/>
            <a:ext cx="46038" cy="3816350"/>
          </a:xfrm>
          <a:prstGeom prst="rect">
            <a:avLst/>
          </a:prstGeom>
          <a:gradFill rotWithShape="1">
            <a:gsLst>
              <a:gs pos="0">
                <a:srgbClr val="767D79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endParaRPr lang="en-US"/>
          </a:p>
        </p:txBody>
      </p:sp>
      <p:sp>
        <p:nvSpPr>
          <p:cNvPr id="8" name="Rectangle 21"/>
          <p:cNvSpPr>
            <a:spLocks noChangeArrowheads="1"/>
          </p:cNvSpPr>
          <p:nvPr userDrawn="1"/>
        </p:nvSpPr>
        <p:spPr bwMode="auto">
          <a:xfrm>
            <a:off x="2341563" y="1916113"/>
            <a:ext cx="6623050" cy="46037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endParaRPr lang="en-US"/>
          </a:p>
        </p:txBody>
      </p:sp>
      <p:sp>
        <p:nvSpPr>
          <p:cNvPr id="9" name="Rectangle 38"/>
          <p:cNvSpPr>
            <a:spLocks noChangeArrowheads="1"/>
          </p:cNvSpPr>
          <p:nvPr userDrawn="1"/>
        </p:nvSpPr>
        <p:spPr bwMode="auto">
          <a:xfrm>
            <a:off x="0" y="6308725"/>
            <a:ext cx="9144000" cy="5492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endParaRPr lang="en-US" dirty="0"/>
          </a:p>
        </p:txBody>
      </p:sp>
      <p:sp>
        <p:nvSpPr>
          <p:cNvPr id="10" name="Rectangle 39"/>
          <p:cNvSpPr>
            <a:spLocks noChangeArrowheads="1"/>
          </p:cNvSpPr>
          <p:nvPr userDrawn="1"/>
        </p:nvSpPr>
        <p:spPr bwMode="auto">
          <a:xfrm>
            <a:off x="0" y="6308725"/>
            <a:ext cx="9144000" cy="1746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endParaRPr lang="en-US"/>
          </a:p>
        </p:txBody>
      </p:sp>
      <p:sp>
        <p:nvSpPr>
          <p:cNvPr id="12" name="Text Box 42"/>
          <p:cNvSpPr txBox="1">
            <a:spLocks noChangeArrowheads="1"/>
          </p:cNvSpPr>
          <p:nvPr userDrawn="1"/>
        </p:nvSpPr>
        <p:spPr bwMode="auto">
          <a:xfrm>
            <a:off x="8388350" y="6497638"/>
            <a:ext cx="5762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defRPr/>
            </a:pPr>
            <a:fld id="{76DAD914-53C4-4B90-969A-B9C52A2A16C1}" type="slidenum">
              <a:rPr lang="en-AU" sz="1200" b="1">
                <a:latin typeface="Arial" pitchFamily="34" charset="0"/>
              </a:rPr>
              <a:pPr algn="r">
                <a:defRPr/>
              </a:pPr>
              <a:t>‹#›</a:t>
            </a:fld>
            <a:endParaRPr lang="en-GB" sz="1200" dirty="0">
              <a:latin typeface="Arial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1"/>
            <a:ext cx="8229600" cy="4277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0" y="6229350"/>
          <a:ext cx="9144000" cy="628650"/>
        </p:xfrm>
        <a:graphic>
          <a:graphicData uri="http://schemas.openxmlformats.org/presentationml/2006/ole">
            <p:oleObj spid="_x0000_s107522" name="CorelDRAW" r:id="rId16" imgW="9570600" imgH="657720" progId="">
              <p:embed/>
            </p:oleObj>
          </a:graphicData>
        </a:graphic>
      </p:graphicFrame>
      <p:sp>
        <p:nvSpPr>
          <p:cNvPr id="49157" name="Rectangle 5"/>
          <p:cNvSpPr>
            <a:spLocks noChangeArrowheads="1"/>
          </p:cNvSpPr>
          <p:nvPr userDrawn="1"/>
        </p:nvSpPr>
        <p:spPr bwMode="auto">
          <a:xfrm>
            <a:off x="0" y="6324600"/>
            <a:ext cx="3276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r>
              <a:rPr lang="en-US" sz="1600" b="1">
                <a:solidFill>
                  <a:srgbClr val="000099"/>
                </a:solidFill>
                <a:latin typeface="Arial" pitchFamily="34" charset="0"/>
              </a:rPr>
              <a:t>S.V.JANSI RANI/AP/CSE/SSNCE</a:t>
            </a:r>
          </a:p>
        </p:txBody>
      </p:sp>
      <p:sp>
        <p:nvSpPr>
          <p:cNvPr id="7" name="Text Box 42"/>
          <p:cNvSpPr txBox="1">
            <a:spLocks noChangeArrowheads="1"/>
          </p:cNvSpPr>
          <p:nvPr userDrawn="1"/>
        </p:nvSpPr>
        <p:spPr bwMode="auto">
          <a:xfrm>
            <a:off x="7236296" y="6237312"/>
            <a:ext cx="5762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defRPr/>
            </a:pPr>
            <a:fld id="{76DAD914-53C4-4B90-969A-B9C52A2A16C1}" type="slidenum">
              <a:rPr lang="en-AU" sz="1200" b="1">
                <a:latin typeface="Arial" pitchFamily="34" charset="0"/>
              </a:rPr>
              <a:pPr algn="r">
                <a:defRPr/>
              </a:pPr>
              <a:t>‹#›</a:t>
            </a:fld>
            <a:endParaRPr lang="en-GB" sz="1200" dirty="0"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52" r:id="rId3"/>
    <p:sldLayoutId id="2147483753" r:id="rId4"/>
    <p:sldLayoutId id="2147483754" r:id="rId5"/>
    <p:sldLayoutId id="2147483740" r:id="rId6"/>
    <p:sldLayoutId id="2147483741" r:id="rId7"/>
    <p:sldLayoutId id="2147483742" r:id="rId8"/>
    <p:sldLayoutId id="2147483745" r:id="rId9"/>
    <p:sldLayoutId id="2147483746" r:id="rId10"/>
    <p:sldLayoutId id="2147483747" r:id="rId11"/>
    <p:sldLayoutId id="2147483748" r:id="rId12"/>
    <p:sldLayoutId id="2147483749" r:id="rId13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1"/>
          <p:cNvSpPr>
            <a:spLocks noChangeArrowheads="1"/>
          </p:cNvSpPr>
          <p:nvPr/>
        </p:nvSpPr>
        <p:spPr bwMode="auto">
          <a:xfrm>
            <a:off x="2843213" y="1254125"/>
            <a:ext cx="3921266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</a:pPr>
            <a:r>
              <a:rPr lang="en-AU" dirty="0" smtClean="0">
                <a:solidFill>
                  <a:srgbClr val="000099"/>
                </a:solidFill>
                <a:latin typeface="Arial" charset="0"/>
              </a:rPr>
              <a:t>Ethernet IEEE 802.3</a:t>
            </a:r>
            <a:endParaRPr lang="en-GB" dirty="0">
              <a:solidFill>
                <a:srgbClr val="000099"/>
              </a:solidFill>
              <a:latin typeface="Arial" charset="0"/>
            </a:endParaRPr>
          </a:p>
        </p:txBody>
      </p:sp>
      <p:sp>
        <p:nvSpPr>
          <p:cNvPr id="3075" name="Rectangle 12"/>
          <p:cNvSpPr>
            <a:spLocks noChangeArrowheads="1"/>
          </p:cNvSpPr>
          <p:nvPr/>
        </p:nvSpPr>
        <p:spPr bwMode="auto">
          <a:xfrm>
            <a:off x="2843213" y="2060575"/>
            <a:ext cx="5832475" cy="7017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</a:pPr>
            <a:r>
              <a:rPr lang="en-AU" sz="1800" dirty="0" err="1" smtClean="0">
                <a:solidFill>
                  <a:srgbClr val="0066FF"/>
                </a:solidFill>
                <a:latin typeface="Arial" charset="0"/>
              </a:rPr>
              <a:t>S.V.Jansi</a:t>
            </a:r>
            <a:r>
              <a:rPr lang="en-AU" sz="1800" dirty="0" smtClean="0">
                <a:solidFill>
                  <a:srgbClr val="0066FF"/>
                </a:solidFill>
                <a:latin typeface="Arial" charset="0"/>
              </a:rPr>
              <a:t> </a:t>
            </a:r>
            <a:r>
              <a:rPr lang="en-AU" sz="1800" dirty="0" err="1" smtClean="0">
                <a:solidFill>
                  <a:srgbClr val="0066FF"/>
                </a:solidFill>
                <a:latin typeface="Arial" charset="0"/>
              </a:rPr>
              <a:t>Rani</a:t>
            </a:r>
            <a:endParaRPr lang="en-AU" sz="1800" dirty="0" smtClean="0">
              <a:solidFill>
                <a:srgbClr val="0066FF"/>
              </a:solidFill>
              <a:latin typeface="Arial" charset="0"/>
            </a:endParaRPr>
          </a:p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</a:pPr>
            <a:r>
              <a:rPr lang="en-AU" sz="1800" dirty="0" smtClean="0">
                <a:solidFill>
                  <a:srgbClr val="0066FF"/>
                </a:solidFill>
                <a:latin typeface="Arial" charset="0"/>
              </a:rPr>
              <a:t>Assistant Professor  / CSE</a:t>
            </a:r>
            <a:endParaRPr lang="en-GB" sz="1800" dirty="0">
              <a:solidFill>
                <a:srgbClr val="0066FF"/>
              </a:solidFill>
              <a:latin typeface="Arial" charset="0"/>
            </a:endParaRPr>
          </a:p>
        </p:txBody>
      </p:sp>
      <p:sp>
        <p:nvSpPr>
          <p:cNvPr id="3076" name="Text Box 13"/>
          <p:cNvSpPr txBox="1">
            <a:spLocks noChangeArrowheads="1"/>
          </p:cNvSpPr>
          <p:nvPr/>
        </p:nvSpPr>
        <p:spPr bwMode="auto">
          <a:xfrm>
            <a:off x="-133836" y="0"/>
            <a:ext cx="9163663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</a:pPr>
            <a:r>
              <a:rPr lang="en-US" sz="4000" dirty="0" smtClean="0">
                <a:solidFill>
                  <a:schemeClr val="bg1"/>
                </a:solidFill>
                <a:latin typeface="Times New Roman" pitchFamily="18" charset="0"/>
              </a:rPr>
              <a:t>Media Access and Internetworking – Unit 2</a:t>
            </a:r>
            <a:endParaRPr lang="en-GB" sz="4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" name="Rectangle 40"/>
          <p:cNvSpPr txBox="1">
            <a:spLocks noChangeArrowheads="1"/>
          </p:cNvSpPr>
          <p:nvPr/>
        </p:nvSpPr>
        <p:spPr>
          <a:xfrm>
            <a:off x="1044575" y="6454775"/>
            <a:ext cx="7272338" cy="358775"/>
          </a:xfrm>
          <a:prstGeom prst="rect">
            <a:avLst/>
          </a:prstGeom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endParaRPr lang="en-AU" sz="1200" b="1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47625"/>
            <a:ext cx="8281987" cy="769938"/>
          </a:xfrm>
        </p:spPr>
        <p:txBody>
          <a:bodyPr/>
          <a:lstStyle/>
          <a:p>
            <a:pPr eaLnBrk="1" hangingPunct="1"/>
            <a:r>
              <a:rPr lang="en-US" sz="4400" smtClean="0"/>
              <a:t>Ethernet</a:t>
            </a:r>
            <a:endParaRPr lang="en-AU" sz="4400" smtClean="0"/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New Technologies in Ethernet</a:t>
            </a:r>
          </a:p>
          <a:p>
            <a:pPr lvl="1" eaLnBrk="1" hangingPunct="1"/>
            <a:r>
              <a:rPr lang="en-US" sz="2400" smtClean="0"/>
              <a:t>Another cable technology is 10BaseT</a:t>
            </a:r>
          </a:p>
          <a:p>
            <a:pPr lvl="2" eaLnBrk="1" hangingPunct="1"/>
            <a:r>
              <a:rPr lang="en-US" sz="2000" smtClean="0"/>
              <a:t>T stands for twisted pair</a:t>
            </a:r>
          </a:p>
          <a:p>
            <a:pPr lvl="2" eaLnBrk="1" hangingPunct="1"/>
            <a:r>
              <a:rPr lang="en-US" sz="2000" smtClean="0"/>
              <a:t>Limited to 100 m in length</a:t>
            </a:r>
          </a:p>
          <a:p>
            <a:pPr lvl="1" eaLnBrk="1" hangingPunct="1"/>
            <a:r>
              <a:rPr lang="en-US" sz="2400" smtClean="0"/>
              <a:t>With 10BaseT, the common configuration is to have several point to point segments coming out of a multiway repeater, called </a:t>
            </a:r>
            <a:r>
              <a:rPr lang="en-US" sz="2400" i="1" smtClean="0"/>
              <a:t>Hub</a:t>
            </a:r>
            <a:endParaRPr lang="en-US" sz="2400" smtClean="0"/>
          </a:p>
          <a:p>
            <a:pPr lvl="1" eaLnBrk="1" hangingPunct="1">
              <a:lnSpc>
                <a:spcPct val="90000"/>
              </a:lnSpc>
            </a:pPr>
            <a:endParaRPr lang="en-US" sz="2000" smtClean="0"/>
          </a:p>
          <a:p>
            <a:pPr eaLnBrk="1" hangingPunct="1"/>
            <a:endParaRPr 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138" name="Picture 5" descr="f02-24-9780123850591 copy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4075" y="2203450"/>
            <a:ext cx="4895850" cy="245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1139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47625"/>
            <a:ext cx="8281987" cy="769938"/>
          </a:xfrm>
        </p:spPr>
        <p:txBody>
          <a:bodyPr/>
          <a:lstStyle/>
          <a:p>
            <a:pPr eaLnBrk="1" hangingPunct="1"/>
            <a:r>
              <a:rPr lang="en-US" sz="4400" smtClean="0"/>
              <a:t>Ethernet</a:t>
            </a:r>
            <a:endParaRPr lang="en-AU" sz="4400" smtClean="0"/>
          </a:p>
        </p:txBody>
      </p:sp>
      <p:sp>
        <p:nvSpPr>
          <p:cNvPr id="91140" name="Text Box 8"/>
          <p:cNvSpPr txBox="1">
            <a:spLocks noChangeArrowheads="1"/>
          </p:cNvSpPr>
          <p:nvPr/>
        </p:nvSpPr>
        <p:spPr bwMode="auto">
          <a:xfrm>
            <a:off x="3779838" y="4941888"/>
            <a:ext cx="1695450" cy="400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0066"/>
                </a:solidFill>
                <a:latin typeface="Arial" charset="0"/>
              </a:rPr>
              <a:t>Ethernet Hub</a:t>
            </a:r>
            <a:endParaRPr lang="en-GB" sz="2000">
              <a:solidFill>
                <a:srgbClr val="000066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47625"/>
            <a:ext cx="8281987" cy="769938"/>
          </a:xfrm>
        </p:spPr>
        <p:txBody>
          <a:bodyPr/>
          <a:lstStyle/>
          <a:p>
            <a:pPr eaLnBrk="1" hangingPunct="1"/>
            <a:r>
              <a:rPr lang="en-US" sz="4400" smtClean="0"/>
              <a:t>Access Protocol for Ethernet</a:t>
            </a:r>
            <a:endParaRPr lang="en-AU" sz="4400" smtClean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The algorithm is commonly called Ethernet’s Media Access Control (MAC).</a:t>
            </a:r>
          </a:p>
          <a:p>
            <a:pPr lvl="1" eaLnBrk="1" hangingPunct="1"/>
            <a:r>
              <a:rPr lang="en-US" sz="2000" smtClean="0"/>
              <a:t>It is implemented in Hardware on the network adaptor.</a:t>
            </a:r>
          </a:p>
          <a:p>
            <a:pPr eaLnBrk="1" hangingPunct="1"/>
            <a:r>
              <a:rPr lang="en-US" sz="2400" smtClean="0"/>
              <a:t>Frame format</a:t>
            </a:r>
          </a:p>
          <a:p>
            <a:pPr lvl="1" eaLnBrk="1" hangingPunct="1"/>
            <a:r>
              <a:rPr lang="en-US" sz="2000" smtClean="0"/>
              <a:t>Preamble (64bit): allows the receiver to synchronize with the signal (sequence of alternating 0s and 1s).</a:t>
            </a:r>
          </a:p>
          <a:p>
            <a:pPr lvl="1" eaLnBrk="1" hangingPunct="1"/>
            <a:r>
              <a:rPr lang="en-US" sz="2000" smtClean="0"/>
              <a:t>Host and Destination Address (48bit each).</a:t>
            </a:r>
          </a:p>
          <a:p>
            <a:pPr lvl="1" eaLnBrk="1" hangingPunct="1"/>
            <a:r>
              <a:rPr lang="en-US" sz="2000" smtClean="0"/>
              <a:t>Packet type (16bit): acts as demux key to identify the higher level protocol.</a:t>
            </a:r>
          </a:p>
          <a:p>
            <a:pPr lvl="1" eaLnBrk="1" hangingPunct="1"/>
            <a:r>
              <a:rPr lang="en-US" sz="2000" smtClean="0"/>
              <a:t>Data (up to 1500 bytes)</a:t>
            </a:r>
          </a:p>
          <a:p>
            <a:pPr lvl="2" eaLnBrk="1" hangingPunct="1"/>
            <a:r>
              <a:rPr lang="en-US" sz="1800" smtClean="0"/>
              <a:t>Minimally a frame must contain at least 46 bytes of data.</a:t>
            </a:r>
          </a:p>
          <a:p>
            <a:pPr lvl="2" eaLnBrk="1" hangingPunct="1"/>
            <a:r>
              <a:rPr lang="en-US" sz="1800" smtClean="0"/>
              <a:t>Frame must be long enough to detect collision.</a:t>
            </a:r>
          </a:p>
          <a:p>
            <a:pPr lvl="1" eaLnBrk="1" hangingPunct="1"/>
            <a:r>
              <a:rPr lang="en-US" sz="2000" smtClean="0"/>
              <a:t>CRC (32bit)</a:t>
            </a:r>
          </a:p>
          <a:p>
            <a:pPr lvl="1" eaLnBrk="1" hangingPunct="1">
              <a:lnSpc>
                <a:spcPct val="90000"/>
              </a:lnSpc>
            </a:pPr>
            <a:endParaRPr lang="en-US" sz="2000" smtClean="0"/>
          </a:p>
          <a:p>
            <a:pPr eaLnBrk="1" hangingPunct="1"/>
            <a:endParaRPr 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186" name="Picture 5" descr="f02-25-9780123850591 copy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5150" y="3036888"/>
            <a:ext cx="5473700" cy="78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3187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47625"/>
            <a:ext cx="8281987" cy="769938"/>
          </a:xfrm>
        </p:spPr>
        <p:txBody>
          <a:bodyPr/>
          <a:lstStyle/>
          <a:p>
            <a:pPr eaLnBrk="1" hangingPunct="1"/>
            <a:r>
              <a:rPr lang="en-US" sz="4400" smtClean="0"/>
              <a:t>Ethernet Frame</a:t>
            </a:r>
            <a:endParaRPr lang="en-AU" sz="4400" smtClean="0"/>
          </a:p>
        </p:txBody>
      </p:sp>
      <p:sp>
        <p:nvSpPr>
          <p:cNvPr id="93188" name="Text Box 8"/>
          <p:cNvSpPr txBox="1">
            <a:spLocks noChangeArrowheads="1"/>
          </p:cNvSpPr>
          <p:nvPr/>
        </p:nvSpPr>
        <p:spPr bwMode="auto">
          <a:xfrm>
            <a:off x="2916238" y="4508500"/>
            <a:ext cx="2844800" cy="400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0066"/>
                </a:solidFill>
                <a:latin typeface="Arial" charset="0"/>
              </a:rPr>
              <a:t>Ethernet Frame Format</a:t>
            </a:r>
            <a:endParaRPr lang="en-GB" sz="2000">
              <a:solidFill>
                <a:srgbClr val="000066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47625"/>
            <a:ext cx="8281987" cy="769938"/>
          </a:xfrm>
        </p:spPr>
        <p:txBody>
          <a:bodyPr/>
          <a:lstStyle/>
          <a:p>
            <a:pPr eaLnBrk="1" hangingPunct="1"/>
            <a:r>
              <a:rPr lang="en-US" sz="4400" smtClean="0"/>
              <a:t>Ethernet Addresses</a:t>
            </a:r>
            <a:endParaRPr lang="en-AU" sz="4400" smtClean="0"/>
          </a:p>
        </p:txBody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Each host on an Ethernet (in fact, every Ethernet host in the world) has a unique Ethernet Address.</a:t>
            </a:r>
          </a:p>
          <a:p>
            <a:pPr eaLnBrk="1" hangingPunct="1"/>
            <a:r>
              <a:rPr lang="en-US" sz="2400" dirty="0" smtClean="0"/>
              <a:t>The address belongs to the adaptor, not the host.</a:t>
            </a:r>
          </a:p>
          <a:p>
            <a:pPr lvl="1" eaLnBrk="1" hangingPunct="1"/>
            <a:r>
              <a:rPr lang="en-US" sz="2000" dirty="0" smtClean="0"/>
              <a:t>It is usually burnt into ROM.</a:t>
            </a:r>
          </a:p>
          <a:p>
            <a:pPr eaLnBrk="1" hangingPunct="1"/>
            <a:r>
              <a:rPr lang="en-US" sz="2400" dirty="0" smtClean="0"/>
              <a:t>Ethernet addresses are typically printed in a human readable format</a:t>
            </a:r>
          </a:p>
          <a:p>
            <a:pPr lvl="1" eaLnBrk="1" hangingPunct="1"/>
            <a:r>
              <a:rPr lang="en-US" sz="2000" dirty="0" smtClean="0"/>
              <a:t>As a sequence of six numbers separated by colons.</a:t>
            </a:r>
          </a:p>
          <a:p>
            <a:pPr lvl="1" eaLnBrk="1" hangingPunct="1"/>
            <a:r>
              <a:rPr lang="en-US" sz="2000" dirty="0" smtClean="0"/>
              <a:t>Each number corresponds to 1 byte of the 6 byte address and is given by a pair of hexadecimal digits, one for each of the 4-bit nibbles in the byte</a:t>
            </a:r>
          </a:p>
          <a:p>
            <a:pPr lvl="1" eaLnBrk="1" hangingPunct="1"/>
            <a:r>
              <a:rPr lang="en-US" sz="2000" dirty="0" smtClean="0"/>
              <a:t>Leading 0s are dropped.</a:t>
            </a:r>
          </a:p>
          <a:p>
            <a:pPr lvl="1" eaLnBrk="1" hangingPunct="1"/>
            <a:r>
              <a:rPr lang="en-US" sz="2000" dirty="0" smtClean="0"/>
              <a:t>For example, 8:0:2b:e4:b1:2 is</a:t>
            </a:r>
          </a:p>
          <a:p>
            <a:pPr lvl="2" eaLnBrk="1" hangingPunct="1"/>
            <a:r>
              <a:rPr lang="en-US" sz="1800" dirty="0" smtClean="0"/>
              <a:t>00001000 00000000 00101011 11100100 10110001 00000010</a:t>
            </a:r>
          </a:p>
          <a:p>
            <a:pPr lvl="1" eaLnBrk="1" hangingPunct="1"/>
            <a:endParaRPr lang="en-US" sz="1800" dirty="0" smtClean="0"/>
          </a:p>
          <a:p>
            <a:pPr eaLnBrk="1" hangingPunct="1">
              <a:buNone/>
            </a:pP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47625"/>
            <a:ext cx="8281987" cy="769938"/>
          </a:xfrm>
        </p:spPr>
        <p:txBody>
          <a:bodyPr/>
          <a:lstStyle/>
          <a:p>
            <a:pPr eaLnBrk="1" hangingPunct="1"/>
            <a:r>
              <a:rPr lang="en-US" sz="4400" smtClean="0"/>
              <a:t>Ethernet Addresses</a:t>
            </a:r>
            <a:endParaRPr lang="en-AU" sz="4400" smtClean="0"/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To ensure that every adaptor gets a unique address, each manufacturer of Ethernet devices is allocated a different prefix that must be prepended to the address on every adaptor they build</a:t>
            </a:r>
          </a:p>
          <a:p>
            <a:pPr lvl="2" eaLnBrk="1" hangingPunct="1"/>
            <a:r>
              <a:rPr lang="en-US" sz="2000" smtClean="0"/>
              <a:t>AMD has been assigned the 24bit prefix 8:0:20</a:t>
            </a:r>
          </a:p>
          <a:p>
            <a:pPr lvl="1" eaLnBrk="1" hangingPunct="1">
              <a:lnSpc>
                <a:spcPct val="90000"/>
              </a:lnSpc>
            </a:pPr>
            <a:endParaRPr lang="en-US" sz="2000" smtClean="0"/>
          </a:p>
          <a:p>
            <a:pPr eaLnBrk="1" hangingPunct="1"/>
            <a:endParaRPr 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47625"/>
            <a:ext cx="8281987" cy="769938"/>
          </a:xfrm>
        </p:spPr>
        <p:txBody>
          <a:bodyPr/>
          <a:lstStyle/>
          <a:p>
            <a:pPr eaLnBrk="1" hangingPunct="1"/>
            <a:r>
              <a:rPr lang="en-US" sz="4400" smtClean="0"/>
              <a:t>Ethernet Addresses</a:t>
            </a:r>
            <a:endParaRPr lang="en-AU" sz="4400" smtClean="0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Each frame transmitted on an Ethernet is received by every adaptor connected to that Ethernet.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Each adaptor recognizes those frames addressed to its address and passes only those frames on to the host.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In addition, to </a:t>
            </a:r>
            <a:r>
              <a:rPr lang="en-US" sz="2400" i="1" smtClean="0"/>
              <a:t>unicast</a:t>
            </a:r>
            <a:r>
              <a:rPr lang="en-US" sz="2400" smtClean="0"/>
              <a:t> address, an Ethernet address consisting of all 1s is treated as a </a:t>
            </a:r>
            <a:r>
              <a:rPr lang="en-US" sz="2400" i="1" smtClean="0"/>
              <a:t>broadcast</a:t>
            </a:r>
            <a:r>
              <a:rPr lang="en-US" sz="2400" smtClean="0"/>
              <a:t> address.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All adaptors pass frames addressed to the </a:t>
            </a:r>
            <a:r>
              <a:rPr lang="en-US" sz="2000" i="1" smtClean="0"/>
              <a:t>broadcast</a:t>
            </a:r>
            <a:r>
              <a:rPr lang="en-US" sz="2000" smtClean="0"/>
              <a:t> address up to the host.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Similarly, an address that has the first bit set to 1 but is not the </a:t>
            </a:r>
            <a:r>
              <a:rPr lang="en-US" sz="2400" i="1" smtClean="0"/>
              <a:t>broadcast</a:t>
            </a:r>
            <a:r>
              <a:rPr lang="en-US" sz="2400" smtClean="0"/>
              <a:t> address is called a </a:t>
            </a:r>
            <a:r>
              <a:rPr lang="en-US" sz="2400" i="1" smtClean="0"/>
              <a:t>multicast</a:t>
            </a:r>
            <a:r>
              <a:rPr lang="en-US" sz="2400" smtClean="0"/>
              <a:t> address.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A given host can program its adaptor to accept some set of </a:t>
            </a:r>
            <a:r>
              <a:rPr lang="en-US" sz="2000" i="1" smtClean="0"/>
              <a:t>multicast</a:t>
            </a:r>
            <a:r>
              <a:rPr lang="en-US" sz="2000" smtClean="0"/>
              <a:t> addresses.</a:t>
            </a:r>
          </a:p>
          <a:p>
            <a:pPr lvl="1" eaLnBrk="1" hangingPunct="1">
              <a:lnSpc>
                <a:spcPct val="90000"/>
              </a:lnSpc>
            </a:pPr>
            <a:endParaRPr lang="en-US" sz="2000" smtClean="0"/>
          </a:p>
          <a:p>
            <a:pPr eaLnBrk="1" hangingPunct="1"/>
            <a:endParaRPr 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47625"/>
            <a:ext cx="8281987" cy="769938"/>
          </a:xfrm>
        </p:spPr>
        <p:txBody>
          <a:bodyPr/>
          <a:lstStyle/>
          <a:p>
            <a:pPr eaLnBrk="1" hangingPunct="1"/>
            <a:r>
              <a:rPr lang="en-US" sz="4400" smtClean="0"/>
              <a:t>Ethernet Addresses</a:t>
            </a:r>
            <a:endParaRPr lang="en-AU" sz="4400" smtClean="0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To summarize, an Ethernet adaptor receives all frames and accepts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Frames addressed to its own address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Frames addressed to the broadcast address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Frames addressed to a multicast addressed if it has been instructed </a:t>
            </a:r>
          </a:p>
          <a:p>
            <a:pPr lvl="1" eaLnBrk="1" hangingPunct="1">
              <a:lnSpc>
                <a:spcPct val="90000"/>
              </a:lnSpc>
            </a:pPr>
            <a:endParaRPr lang="en-US" sz="2000" smtClean="0"/>
          </a:p>
          <a:p>
            <a:pPr eaLnBrk="1" hangingPunct="1"/>
            <a:endParaRPr 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538"/>
            <a:ext cx="8281987" cy="708025"/>
          </a:xfrm>
        </p:spPr>
        <p:txBody>
          <a:bodyPr/>
          <a:lstStyle/>
          <a:p>
            <a:pPr eaLnBrk="1" hangingPunct="1"/>
            <a:r>
              <a:rPr lang="en-US" smtClean="0"/>
              <a:t>Ethernet Transmitter Algorithm</a:t>
            </a:r>
            <a:endParaRPr lang="en-AU" smtClean="0"/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When the adaptor has a frame to send and the line is idle, it transmits the frame immediately.</a:t>
            </a:r>
          </a:p>
          <a:p>
            <a:pPr lvl="1" eaLnBrk="1" hangingPunct="1"/>
            <a:r>
              <a:rPr lang="en-US" sz="2000" smtClean="0"/>
              <a:t>The upper bound of 1500 bytes in the message means that the adaptor can occupy the line for a fixed length of time.</a:t>
            </a:r>
          </a:p>
          <a:p>
            <a:pPr eaLnBrk="1" hangingPunct="1"/>
            <a:r>
              <a:rPr lang="en-US" sz="2400" smtClean="0"/>
              <a:t>When the adaptor has a frame to send and the line is busy, it waits for the line to go idle and then transmits immediately.</a:t>
            </a:r>
          </a:p>
          <a:p>
            <a:pPr eaLnBrk="1" hangingPunct="1"/>
            <a:r>
              <a:rPr lang="en-US" sz="2400" smtClean="0"/>
              <a:t>The Ethernet is said to be 1-persistent protocol because an adaptor with a frame to send transmits with probability 1 whenever a busy line goes idle.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538"/>
            <a:ext cx="8281987" cy="708025"/>
          </a:xfrm>
        </p:spPr>
        <p:txBody>
          <a:bodyPr/>
          <a:lstStyle/>
          <a:p>
            <a:pPr eaLnBrk="1" hangingPunct="1"/>
            <a:r>
              <a:rPr lang="en-US" smtClean="0"/>
              <a:t>Ethernet Transmitter Algorithm</a:t>
            </a:r>
            <a:endParaRPr lang="en-AU" smtClean="0"/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Since there is no centralized control it is possible for two (or more) adaptors to begin transmitting at the same time,</a:t>
            </a:r>
          </a:p>
          <a:p>
            <a:pPr lvl="1" eaLnBrk="1" hangingPunct="1"/>
            <a:r>
              <a:rPr lang="en-US" sz="2000" smtClean="0"/>
              <a:t>Either because both found the line to be idle,</a:t>
            </a:r>
          </a:p>
          <a:p>
            <a:pPr lvl="1" eaLnBrk="1" hangingPunct="1"/>
            <a:r>
              <a:rPr lang="en-US" sz="2000" smtClean="0"/>
              <a:t>Or, both had been waiting for a busy line to become idle.</a:t>
            </a:r>
          </a:p>
          <a:p>
            <a:pPr eaLnBrk="1" hangingPunct="1"/>
            <a:r>
              <a:rPr lang="en-US" sz="2400" smtClean="0"/>
              <a:t>When this happens, the two (or more) frames are said to be </a:t>
            </a:r>
            <a:r>
              <a:rPr lang="en-US" sz="2400" i="1" smtClean="0"/>
              <a:t>collide</a:t>
            </a:r>
            <a:r>
              <a:rPr lang="en-US" sz="2400" smtClean="0"/>
              <a:t> on the network.</a:t>
            </a:r>
          </a:p>
          <a:p>
            <a:pPr lvl="1" eaLnBrk="1" hangingPunct="1">
              <a:lnSpc>
                <a:spcPct val="90000"/>
              </a:lnSpc>
            </a:pPr>
            <a:endParaRPr lang="en-US" sz="2000" smtClean="0"/>
          </a:p>
          <a:p>
            <a:pPr eaLnBrk="1" hangingPunct="1"/>
            <a:endParaRPr 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47625"/>
            <a:ext cx="8281987" cy="769938"/>
          </a:xfrm>
        </p:spPr>
        <p:txBody>
          <a:bodyPr/>
          <a:lstStyle/>
          <a:p>
            <a:pPr eaLnBrk="1" hangingPunct="1"/>
            <a:r>
              <a:rPr lang="en-US" sz="4400" smtClean="0"/>
              <a:t>Ethernet</a:t>
            </a:r>
            <a:endParaRPr lang="en-AU" sz="4400" smtClean="0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Most successful local area networking technology of last 20 years.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Developed in the mid-1970s by researchers at the Xerox Palo Alto Research Centers (PARC).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Uses CSMA/CD technology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Carrier Sense Multiple Access with Collision Detection.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A set of nodes send and receive frames over a shared link.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Carrier sense means that all nodes can distinguish between an idle and a busy link.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Collision detection means that a node listens as it transmits and can therefore detect when a frame it is transmitting has collided with a frame transmitted by another node.</a:t>
            </a:r>
          </a:p>
          <a:p>
            <a:pPr eaLnBrk="1" hangingPunct="1">
              <a:lnSpc>
                <a:spcPct val="90000"/>
              </a:lnSpc>
            </a:pPr>
            <a:endParaRPr lang="en-US" smtClean="0"/>
          </a:p>
          <a:p>
            <a:pPr eaLnBrk="1" hangingPunct="1"/>
            <a:endParaRPr 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538"/>
            <a:ext cx="8281987" cy="708025"/>
          </a:xfrm>
        </p:spPr>
        <p:txBody>
          <a:bodyPr/>
          <a:lstStyle/>
          <a:p>
            <a:pPr eaLnBrk="1" hangingPunct="1"/>
            <a:r>
              <a:rPr lang="en-US" smtClean="0"/>
              <a:t>Ethernet Transmitter Algorithm</a:t>
            </a:r>
            <a:endParaRPr lang="en-AU" smtClean="0"/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Since Ethernet supports collision detection, each sender is able to determine that a collision is in progress.</a:t>
            </a:r>
          </a:p>
          <a:p>
            <a:pPr eaLnBrk="1" hangingPunct="1"/>
            <a:r>
              <a:rPr lang="en-US" sz="2400" smtClean="0"/>
              <a:t>At the moment an adaptor detects that its frame is colliding with another, it first makes sure to transmit a 32-bit jamming sequence and then stops transmission.</a:t>
            </a:r>
          </a:p>
          <a:p>
            <a:pPr lvl="1" eaLnBrk="1" hangingPunct="1"/>
            <a:r>
              <a:rPr lang="en-US" sz="2000" smtClean="0"/>
              <a:t>Thus, a transmitter will minimally send 96 bits in the case of collision</a:t>
            </a:r>
          </a:p>
          <a:p>
            <a:pPr lvl="2" eaLnBrk="1" hangingPunct="1"/>
            <a:r>
              <a:rPr lang="en-US" sz="1800" smtClean="0"/>
              <a:t>64-bit preamble + 32-bit jamming sequence</a:t>
            </a:r>
          </a:p>
          <a:p>
            <a:pPr lvl="1" eaLnBrk="1" hangingPunct="1">
              <a:lnSpc>
                <a:spcPct val="90000"/>
              </a:lnSpc>
            </a:pPr>
            <a:endParaRPr lang="en-US" sz="2000" smtClean="0"/>
          </a:p>
          <a:p>
            <a:pPr eaLnBrk="1" hangingPunct="1"/>
            <a:endParaRPr 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538"/>
            <a:ext cx="8281987" cy="708025"/>
          </a:xfrm>
        </p:spPr>
        <p:txBody>
          <a:bodyPr/>
          <a:lstStyle/>
          <a:p>
            <a:pPr eaLnBrk="1" hangingPunct="1"/>
            <a:r>
              <a:rPr lang="en-US" smtClean="0"/>
              <a:t>Ethernet Transmitter Algorithm</a:t>
            </a:r>
            <a:endParaRPr lang="en-AU" smtClean="0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One way that an adaptor will send only 96 bit (called a </a:t>
            </a:r>
            <a:r>
              <a:rPr lang="en-US" sz="2400" i="1" smtClean="0"/>
              <a:t>runt frame</a:t>
            </a:r>
            <a:r>
              <a:rPr lang="en-US" sz="2400" smtClean="0"/>
              <a:t>) is if the two hosts are close to each other.</a:t>
            </a:r>
          </a:p>
          <a:p>
            <a:pPr eaLnBrk="1" hangingPunct="1"/>
            <a:r>
              <a:rPr lang="en-US" sz="2400" smtClean="0"/>
              <a:t>Had they been farther apart,</a:t>
            </a:r>
          </a:p>
          <a:p>
            <a:pPr lvl="1" eaLnBrk="1" hangingPunct="1"/>
            <a:r>
              <a:rPr lang="en-US" sz="2000" smtClean="0"/>
              <a:t>They would have had to transmit longer, and thus send more bits, before detecting the collision. </a:t>
            </a:r>
          </a:p>
          <a:p>
            <a:pPr lvl="1" eaLnBrk="1" hangingPunct="1">
              <a:lnSpc>
                <a:spcPct val="90000"/>
              </a:lnSpc>
            </a:pPr>
            <a:endParaRPr lang="en-US" sz="2000" smtClean="0"/>
          </a:p>
          <a:p>
            <a:pPr eaLnBrk="1" hangingPunct="1"/>
            <a:endParaRPr 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538"/>
            <a:ext cx="8281987" cy="708025"/>
          </a:xfrm>
        </p:spPr>
        <p:txBody>
          <a:bodyPr/>
          <a:lstStyle/>
          <a:p>
            <a:pPr eaLnBrk="1" hangingPunct="1"/>
            <a:r>
              <a:rPr lang="en-US" smtClean="0"/>
              <a:t>Ethernet Transmitter Algorithm</a:t>
            </a:r>
            <a:endParaRPr lang="en-AU" smtClean="0"/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The worst case scenario happens when the two hosts are at opposite ends of the Ethernet.</a:t>
            </a:r>
          </a:p>
          <a:p>
            <a:pPr eaLnBrk="1" hangingPunct="1"/>
            <a:r>
              <a:rPr lang="en-US" sz="2400" smtClean="0"/>
              <a:t>To know for sure that the frame its just sent did not collide with another frame, the transmitter may need to send as many as 512 bits.</a:t>
            </a:r>
          </a:p>
          <a:p>
            <a:pPr lvl="1" eaLnBrk="1" hangingPunct="1"/>
            <a:r>
              <a:rPr lang="en-US" sz="2000" smtClean="0"/>
              <a:t>Every Ethernet frame must be at least 512 bits (64 bytes) long.</a:t>
            </a:r>
          </a:p>
          <a:p>
            <a:pPr lvl="2" eaLnBrk="1" hangingPunct="1"/>
            <a:r>
              <a:rPr lang="en-US" sz="1800" smtClean="0"/>
              <a:t>14 bytes of header + 46 bytes of data + 4 bytes of CRC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538"/>
            <a:ext cx="8281987" cy="708025"/>
          </a:xfrm>
        </p:spPr>
        <p:txBody>
          <a:bodyPr/>
          <a:lstStyle/>
          <a:p>
            <a:pPr eaLnBrk="1" hangingPunct="1"/>
            <a:r>
              <a:rPr lang="en-US" smtClean="0"/>
              <a:t>Ethernet Transmitter Algorithm</a:t>
            </a:r>
            <a:endParaRPr lang="en-AU" smtClean="0"/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smtClean="0"/>
              <a:t>A begins transmitting a frame at time </a:t>
            </a:r>
            <a:r>
              <a:rPr lang="en-US" sz="2400" i="1" smtClean="0"/>
              <a:t>t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i="1" smtClean="0"/>
              <a:t>d</a:t>
            </a:r>
            <a:r>
              <a:rPr lang="en-US" sz="2400" smtClean="0"/>
              <a:t> denotes the one link latency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The first bit of A’s frame arrives at B at time </a:t>
            </a:r>
            <a:r>
              <a:rPr lang="en-US" sz="2400" i="1" smtClean="0"/>
              <a:t>t</a:t>
            </a:r>
            <a:r>
              <a:rPr lang="en-US" sz="2400" smtClean="0"/>
              <a:t> + </a:t>
            </a:r>
            <a:r>
              <a:rPr lang="en-US" sz="2400" i="1" smtClean="0"/>
              <a:t>d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Suppose an instant before host A’s frame arrives, host B begins to transmit its own frame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B’s frame will immediately collide with A’s frame and this collision will be detected by host B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Host B will send the 32-bit jamming sequence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Host A will not know that the collision occurred until B’s frame reaches it, which will happen at </a:t>
            </a:r>
            <a:r>
              <a:rPr lang="en-US" sz="2400" i="1" smtClean="0"/>
              <a:t>t</a:t>
            </a:r>
            <a:r>
              <a:rPr lang="en-US" sz="2400" smtClean="0"/>
              <a:t> + 2 * </a:t>
            </a:r>
            <a:r>
              <a:rPr lang="en-US" sz="2400" i="1" smtClean="0"/>
              <a:t>d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Host A must continue to transmit until this time in order to detect the collision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Host A must transmit for </a:t>
            </a:r>
            <a:r>
              <a:rPr lang="en-US" sz="2000" i="1" smtClean="0"/>
              <a:t>2</a:t>
            </a:r>
            <a:r>
              <a:rPr lang="en-US" sz="2000" smtClean="0"/>
              <a:t> * </a:t>
            </a:r>
            <a:r>
              <a:rPr lang="en-US" sz="2000" i="1" smtClean="0"/>
              <a:t>d</a:t>
            </a:r>
            <a:r>
              <a:rPr lang="en-US" sz="2000" smtClean="0"/>
              <a:t> to be sure that it detects all possible collisions</a:t>
            </a:r>
          </a:p>
          <a:p>
            <a:pPr lvl="1" eaLnBrk="1" hangingPunct="1">
              <a:lnSpc>
                <a:spcPct val="90000"/>
              </a:lnSpc>
            </a:pPr>
            <a:endParaRPr lang="en-US" sz="2000" smtClean="0"/>
          </a:p>
          <a:p>
            <a:pPr eaLnBrk="1" hangingPunct="1"/>
            <a:endParaRPr 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538"/>
            <a:ext cx="8281987" cy="708025"/>
          </a:xfrm>
        </p:spPr>
        <p:txBody>
          <a:bodyPr/>
          <a:lstStyle/>
          <a:p>
            <a:pPr eaLnBrk="1" hangingPunct="1"/>
            <a:r>
              <a:rPr lang="en-US" smtClean="0"/>
              <a:t>Ethernet Transmitter Algorithm</a:t>
            </a:r>
            <a:endParaRPr lang="en-AU" smtClean="0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395288" y="5229225"/>
            <a:ext cx="8601075" cy="10334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dirty="0">
                <a:solidFill>
                  <a:srgbClr val="000099"/>
                </a:solidFill>
                <a:latin typeface="+mj-lt"/>
              </a:rPr>
              <a:t>Worst-case scenario: (a) A sends a frame at time </a:t>
            </a:r>
            <a:r>
              <a:rPr lang="en-US" sz="1800" i="1" dirty="0">
                <a:solidFill>
                  <a:srgbClr val="000099"/>
                </a:solidFill>
                <a:latin typeface="+mj-lt"/>
              </a:rPr>
              <a:t>t; (b) A’s frame arrives</a:t>
            </a:r>
          </a:p>
          <a:p>
            <a:pPr>
              <a:defRPr/>
            </a:pPr>
            <a:r>
              <a:rPr lang="en-US" sz="1800" dirty="0">
                <a:solidFill>
                  <a:srgbClr val="000099"/>
                </a:solidFill>
                <a:latin typeface="+mj-lt"/>
              </a:rPr>
              <a:t>at B at time </a:t>
            </a:r>
            <a:r>
              <a:rPr lang="en-US" sz="1800" i="1" dirty="0">
                <a:solidFill>
                  <a:srgbClr val="000099"/>
                </a:solidFill>
                <a:latin typeface="+mj-lt"/>
              </a:rPr>
              <a:t>t + d; (c) B begins transmitting at time t + d and collides with A’s frame;</a:t>
            </a:r>
          </a:p>
          <a:p>
            <a:pPr>
              <a:defRPr/>
            </a:pPr>
            <a:r>
              <a:rPr lang="en-US" sz="1800" dirty="0">
                <a:solidFill>
                  <a:srgbClr val="000099"/>
                </a:solidFill>
                <a:latin typeface="+mj-lt"/>
              </a:rPr>
              <a:t>(d) B’s runt (32-bit) frame arrives at A at time </a:t>
            </a:r>
            <a:r>
              <a:rPr lang="en-US" sz="1800" i="1" dirty="0">
                <a:solidFill>
                  <a:srgbClr val="000099"/>
                </a:solidFill>
                <a:latin typeface="+mj-lt"/>
              </a:rPr>
              <a:t>t + 2d.</a:t>
            </a:r>
            <a:endParaRPr lang="en-GB" sz="1800" dirty="0">
              <a:solidFill>
                <a:srgbClr val="000099"/>
              </a:solidFill>
              <a:latin typeface="+mj-lt"/>
            </a:endParaRPr>
          </a:p>
        </p:txBody>
      </p:sp>
      <p:pic>
        <p:nvPicPr>
          <p:cNvPr id="105476" name="Picture 5" descr="f02-26-9780123850591 copy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27313" y="836613"/>
            <a:ext cx="2952750" cy="438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538"/>
            <a:ext cx="8281987" cy="708025"/>
          </a:xfrm>
        </p:spPr>
        <p:txBody>
          <a:bodyPr/>
          <a:lstStyle/>
          <a:p>
            <a:pPr eaLnBrk="1" hangingPunct="1"/>
            <a:r>
              <a:rPr lang="en-US" smtClean="0"/>
              <a:t>Ethernet Transmitter Algorithm</a:t>
            </a:r>
            <a:endParaRPr lang="en-AU" smtClean="0"/>
          </a:p>
        </p:txBody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31872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Consider that a maximally configured Ethernet is 2500 m long, and there may be up to four repeaters between any two hosts, the round trip delay has been determined to be 51.2 </a:t>
            </a:r>
            <a:r>
              <a:rPr lang="en-US" sz="2800" dirty="0" smtClean="0">
                <a:sym typeface="Symbol" pitchFamily="18" charset="2"/>
              </a:rPr>
              <a:t></a:t>
            </a:r>
            <a:r>
              <a:rPr lang="en-US" sz="2800" dirty="0" smtClean="0"/>
              <a:t>s</a:t>
            </a:r>
          </a:p>
          <a:p>
            <a:pPr lvl="1" eaLnBrk="1" hangingPunct="1"/>
            <a:r>
              <a:rPr lang="en-US" sz="2400" dirty="0" smtClean="0"/>
              <a:t>Which on 10 Mbps Ethernet corresponds to 512 </a:t>
            </a:r>
            <a:r>
              <a:rPr lang="en-US" sz="2400" dirty="0" smtClean="0"/>
              <a:t>bits</a:t>
            </a:r>
            <a:endParaRPr lang="en-US" dirty="0" smtClean="0"/>
          </a:p>
          <a:p>
            <a:pPr eaLnBrk="1" hangingPunct="1"/>
            <a:r>
              <a:rPr lang="en-US" sz="2800" dirty="0" smtClean="0"/>
              <a:t>The other way to look at this situation,</a:t>
            </a:r>
          </a:p>
          <a:p>
            <a:pPr lvl="1" eaLnBrk="1" hangingPunct="1"/>
            <a:r>
              <a:rPr lang="en-US" sz="2400" dirty="0" smtClean="0"/>
              <a:t>We need to limit the Ethernet’s maximum latency to a fairly small value (51.2 </a:t>
            </a:r>
            <a:r>
              <a:rPr lang="en-US" sz="2400" dirty="0" smtClean="0">
                <a:sym typeface="Symbol" pitchFamily="18" charset="2"/>
              </a:rPr>
              <a:t></a:t>
            </a:r>
            <a:r>
              <a:rPr lang="en-US" sz="2400" dirty="0" smtClean="0"/>
              <a:t>s) for the access algorithm to work</a:t>
            </a:r>
          </a:p>
          <a:p>
            <a:pPr lvl="2" eaLnBrk="1" hangingPunct="1"/>
            <a:r>
              <a:rPr lang="en-US" sz="2000" dirty="0" smtClean="0"/>
              <a:t>Hence the maximum length for the Ethernet is on the order of 2500 m.</a:t>
            </a:r>
          </a:p>
          <a:p>
            <a:pPr lvl="1" eaLnBrk="1" hangingPunct="1">
              <a:lnSpc>
                <a:spcPct val="90000"/>
              </a:lnSpc>
            </a:pPr>
            <a:endParaRPr lang="en-US" sz="2000" dirty="0" smtClean="0"/>
          </a:p>
          <a:p>
            <a:pPr eaLnBrk="1" hangingPunct="1"/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538"/>
            <a:ext cx="8281987" cy="708025"/>
          </a:xfrm>
        </p:spPr>
        <p:txBody>
          <a:bodyPr/>
          <a:lstStyle/>
          <a:p>
            <a:pPr eaLnBrk="1" hangingPunct="1"/>
            <a:r>
              <a:rPr lang="en-US" smtClean="0"/>
              <a:t>Ethernet Transmitter Algorithm</a:t>
            </a:r>
            <a:endParaRPr lang="en-AU" smtClean="0"/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Once an adaptor has detected a collision, and stopped its transmission, it waits a certain amount of time and tries again.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Each time the adaptor tries to transmit but fails, it doubles the amount of time it waits before trying again.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This strategy of doubling the delay interval between each retransmission attempt is known as </a:t>
            </a:r>
            <a:r>
              <a:rPr lang="en-US" sz="2400" i="1" smtClean="0">
                <a:solidFill>
                  <a:srgbClr val="000099"/>
                </a:solidFill>
              </a:rPr>
              <a:t>Exponential</a:t>
            </a:r>
            <a:r>
              <a:rPr lang="en-US" sz="2400" smtClean="0">
                <a:solidFill>
                  <a:srgbClr val="000099"/>
                </a:solidFill>
              </a:rPr>
              <a:t> </a:t>
            </a:r>
            <a:r>
              <a:rPr lang="en-US" sz="2400" i="1" smtClean="0">
                <a:solidFill>
                  <a:srgbClr val="000099"/>
                </a:solidFill>
              </a:rPr>
              <a:t>Backoff</a:t>
            </a:r>
            <a:r>
              <a:rPr lang="en-US" sz="2400" smtClean="0"/>
              <a:t>.</a:t>
            </a:r>
          </a:p>
          <a:p>
            <a:pPr lvl="1" eaLnBrk="1" hangingPunct="1">
              <a:lnSpc>
                <a:spcPct val="90000"/>
              </a:lnSpc>
            </a:pPr>
            <a:endParaRPr lang="en-US" sz="2000" smtClean="0"/>
          </a:p>
          <a:p>
            <a:pPr eaLnBrk="1" hangingPunct="1"/>
            <a:endParaRPr 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538"/>
            <a:ext cx="8281987" cy="708025"/>
          </a:xfrm>
        </p:spPr>
        <p:txBody>
          <a:bodyPr/>
          <a:lstStyle/>
          <a:p>
            <a:pPr eaLnBrk="1" hangingPunct="1"/>
            <a:r>
              <a:rPr lang="en-US" smtClean="0"/>
              <a:t>Ethernet Transmitter Algorithm</a:t>
            </a:r>
            <a:endParaRPr lang="en-AU" smtClean="0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The adaptor first delays either 0 or 51.2 </a:t>
            </a:r>
            <a:r>
              <a:rPr lang="en-US" sz="2400" smtClean="0">
                <a:sym typeface="Symbol" pitchFamily="18" charset="2"/>
              </a:rPr>
              <a:t></a:t>
            </a:r>
            <a:r>
              <a:rPr lang="en-US" sz="2400" smtClean="0"/>
              <a:t>s, selected at random.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If this effort fails, it then waits 0, 51.2, 102.4, 153.6 </a:t>
            </a:r>
            <a:r>
              <a:rPr lang="en-US" sz="2400" smtClean="0">
                <a:sym typeface="Symbol" pitchFamily="18" charset="2"/>
              </a:rPr>
              <a:t></a:t>
            </a:r>
            <a:r>
              <a:rPr lang="en-US" sz="2400" smtClean="0"/>
              <a:t>s (selected randomly) before trying again;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This is </a:t>
            </a:r>
            <a:r>
              <a:rPr lang="en-US" sz="2000" i="1" smtClean="0"/>
              <a:t>k</a:t>
            </a:r>
            <a:r>
              <a:rPr lang="en-US" sz="2000" smtClean="0"/>
              <a:t> * 51.2 for </a:t>
            </a:r>
            <a:r>
              <a:rPr lang="en-US" sz="2000" i="1" smtClean="0"/>
              <a:t>k</a:t>
            </a:r>
            <a:r>
              <a:rPr lang="en-US" sz="2000" smtClean="0"/>
              <a:t> = 0, 1, 2, 3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After the third collision, it waits </a:t>
            </a:r>
            <a:r>
              <a:rPr lang="en-US" sz="2400" i="1" smtClean="0"/>
              <a:t>k</a:t>
            </a:r>
            <a:r>
              <a:rPr lang="en-US" sz="2400" smtClean="0"/>
              <a:t> * 51.2 for </a:t>
            </a:r>
            <a:r>
              <a:rPr lang="en-US" sz="2400" i="1" smtClean="0"/>
              <a:t>k</a:t>
            </a:r>
            <a:r>
              <a:rPr lang="en-US" sz="2400" smtClean="0"/>
              <a:t> = 0…2</a:t>
            </a:r>
            <a:r>
              <a:rPr lang="en-US" sz="2400" baseline="30000" smtClean="0"/>
              <a:t>3</a:t>
            </a:r>
            <a:r>
              <a:rPr lang="en-US" sz="2400" smtClean="0"/>
              <a:t> – 1 (again selected at random).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In general, the algorithm randomly selects a </a:t>
            </a:r>
            <a:r>
              <a:rPr lang="en-US" sz="2400" i="1" smtClean="0"/>
              <a:t>k</a:t>
            </a:r>
            <a:r>
              <a:rPr lang="en-US" sz="2400" smtClean="0"/>
              <a:t> between 0 and 2</a:t>
            </a:r>
            <a:r>
              <a:rPr lang="en-US" sz="2400" baseline="30000" smtClean="0"/>
              <a:t>n</a:t>
            </a:r>
            <a:r>
              <a:rPr lang="en-US" sz="2400" smtClean="0"/>
              <a:t> – 1 and waits for </a:t>
            </a:r>
            <a:r>
              <a:rPr lang="en-US" sz="2400" i="1" smtClean="0"/>
              <a:t>k</a:t>
            </a:r>
            <a:r>
              <a:rPr lang="en-US" sz="2400" smtClean="0"/>
              <a:t> * 51.2 </a:t>
            </a:r>
            <a:r>
              <a:rPr lang="en-US" sz="2400" smtClean="0">
                <a:sym typeface="Symbol" pitchFamily="18" charset="2"/>
              </a:rPr>
              <a:t></a:t>
            </a:r>
            <a:r>
              <a:rPr lang="en-US" sz="2400" smtClean="0"/>
              <a:t>s, where </a:t>
            </a:r>
            <a:r>
              <a:rPr lang="en-US" sz="2400" i="1" smtClean="0"/>
              <a:t>n</a:t>
            </a:r>
            <a:r>
              <a:rPr lang="en-US" sz="2400" smtClean="0"/>
              <a:t> is the number of collisions experienced so far. </a:t>
            </a:r>
          </a:p>
          <a:p>
            <a:pPr lvl="1" eaLnBrk="1" hangingPunct="1">
              <a:lnSpc>
                <a:spcPct val="90000"/>
              </a:lnSpc>
            </a:pPr>
            <a:endParaRPr lang="en-US" sz="2000" smtClean="0"/>
          </a:p>
          <a:p>
            <a:pPr eaLnBrk="1" hangingPunct="1"/>
            <a:endParaRPr 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1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538"/>
            <a:ext cx="8281987" cy="708025"/>
          </a:xfrm>
        </p:spPr>
        <p:txBody>
          <a:bodyPr/>
          <a:lstStyle/>
          <a:p>
            <a:pPr eaLnBrk="1" hangingPunct="1"/>
            <a:r>
              <a:rPr lang="en-US" smtClean="0"/>
              <a:t>Experience with Ethernet</a:t>
            </a:r>
            <a:endParaRPr lang="en-AU" smtClean="0"/>
          </a:p>
        </p:txBody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692696"/>
            <a:ext cx="8229600" cy="5462736"/>
          </a:xfrm>
        </p:spPr>
        <p:txBody>
          <a:bodyPr/>
          <a:lstStyle/>
          <a:p>
            <a:pPr eaLnBrk="1" hangingPunct="1"/>
            <a:r>
              <a:rPr lang="en-US" sz="2400" dirty="0" smtClean="0"/>
              <a:t>Ethernets work best under lightly loaded conditions.</a:t>
            </a:r>
          </a:p>
          <a:p>
            <a:pPr lvl="1" eaLnBrk="1" hangingPunct="1"/>
            <a:r>
              <a:rPr lang="en-US" sz="2000" dirty="0" smtClean="0"/>
              <a:t>Under heavy loads, too much of the network’s capacity is wasted by collisions.</a:t>
            </a:r>
          </a:p>
          <a:p>
            <a:pPr eaLnBrk="1" hangingPunct="1"/>
            <a:r>
              <a:rPr lang="en-US" sz="2400" dirty="0" smtClean="0"/>
              <a:t>Most Ethernets are used in a conservative way.</a:t>
            </a:r>
          </a:p>
          <a:p>
            <a:pPr lvl="1" eaLnBrk="1" hangingPunct="1"/>
            <a:r>
              <a:rPr lang="en-US" sz="2000" dirty="0" smtClean="0"/>
              <a:t>Have fewer than 200 hosts connected to them which is far fewer than the maximum of 1024.</a:t>
            </a:r>
          </a:p>
          <a:p>
            <a:pPr eaLnBrk="1" hangingPunct="1"/>
            <a:r>
              <a:rPr lang="en-US" sz="2400" dirty="0" smtClean="0"/>
              <a:t>Most Ethernets are far shorter than 2500m with a round-trip delay of closer to 5 </a:t>
            </a:r>
            <a:r>
              <a:rPr lang="en-US" sz="2400" dirty="0" smtClean="0">
                <a:sym typeface="Symbol" pitchFamily="18" charset="2"/>
              </a:rPr>
              <a:t>s than 51.2 s.</a:t>
            </a:r>
            <a:endParaRPr lang="en-US" dirty="0" smtClean="0">
              <a:sym typeface="Symbol" pitchFamily="18" charset="2"/>
            </a:endParaRPr>
          </a:p>
          <a:p>
            <a:pPr eaLnBrk="1" hangingPunct="1"/>
            <a:r>
              <a:rPr lang="en-US" sz="2400" dirty="0" smtClean="0">
                <a:sym typeface="Symbol" pitchFamily="18" charset="2"/>
              </a:rPr>
              <a:t>Ethernets are easy to administer and maintain.</a:t>
            </a:r>
          </a:p>
          <a:p>
            <a:pPr lvl="1" eaLnBrk="1" hangingPunct="1"/>
            <a:r>
              <a:rPr lang="en-US" sz="2000" dirty="0" smtClean="0">
                <a:sym typeface="Symbol" pitchFamily="18" charset="2"/>
              </a:rPr>
              <a:t>There are no switches that can fail and no routing and configuration tables that have to be kept up-to-date.</a:t>
            </a:r>
          </a:p>
          <a:p>
            <a:pPr lvl="1" eaLnBrk="1" hangingPunct="1"/>
            <a:r>
              <a:rPr lang="en-US" sz="2000" dirty="0" smtClean="0">
                <a:sym typeface="Symbol" pitchFamily="18" charset="2"/>
              </a:rPr>
              <a:t>It is easy to add a new host to the network.</a:t>
            </a:r>
          </a:p>
          <a:p>
            <a:pPr lvl="1" eaLnBrk="1" hangingPunct="1"/>
            <a:r>
              <a:rPr lang="en-US" sz="2000" dirty="0" smtClean="0">
                <a:sym typeface="Symbol" pitchFamily="18" charset="2"/>
              </a:rPr>
              <a:t>It is inexpensive.</a:t>
            </a:r>
          </a:p>
          <a:p>
            <a:pPr lvl="2" eaLnBrk="1" hangingPunct="1"/>
            <a:r>
              <a:rPr lang="en-US" sz="1600" dirty="0" smtClean="0">
                <a:sym typeface="Symbol" pitchFamily="18" charset="2"/>
              </a:rPr>
              <a:t>Cable is cheap, and only other cost is the network adaptor on </a:t>
            </a:r>
            <a:r>
              <a:rPr lang="en-US" sz="1600" dirty="0" smtClean="0">
                <a:sym typeface="Symbol" pitchFamily="18" charset="2"/>
              </a:rPr>
              <a:t>each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1"/>
          <p:cNvSpPr>
            <a:spLocks noChangeArrowheads="1"/>
          </p:cNvSpPr>
          <p:nvPr/>
        </p:nvSpPr>
        <p:spPr bwMode="auto">
          <a:xfrm>
            <a:off x="2843213" y="1254125"/>
            <a:ext cx="2572114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</a:pPr>
            <a:r>
              <a:rPr lang="en-AU" dirty="0" smtClean="0">
                <a:solidFill>
                  <a:srgbClr val="000099"/>
                </a:solidFill>
                <a:latin typeface="Arial" charset="0"/>
              </a:rPr>
              <a:t>THANK YOU</a:t>
            </a:r>
            <a:endParaRPr lang="en-GB" dirty="0">
              <a:solidFill>
                <a:srgbClr val="000099"/>
              </a:solidFill>
              <a:latin typeface="Arial" charset="0"/>
            </a:endParaRPr>
          </a:p>
        </p:txBody>
      </p:sp>
      <p:sp>
        <p:nvSpPr>
          <p:cNvPr id="6" name="Rectangle 40"/>
          <p:cNvSpPr txBox="1">
            <a:spLocks noChangeArrowheads="1"/>
          </p:cNvSpPr>
          <p:nvPr/>
        </p:nvSpPr>
        <p:spPr>
          <a:xfrm>
            <a:off x="1044575" y="6454775"/>
            <a:ext cx="7272338" cy="358775"/>
          </a:xfrm>
          <a:prstGeom prst="rect">
            <a:avLst/>
          </a:prstGeom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endParaRPr lang="en-AU" sz="1200" b="1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47625"/>
            <a:ext cx="8281987" cy="769938"/>
          </a:xfrm>
        </p:spPr>
        <p:txBody>
          <a:bodyPr/>
          <a:lstStyle/>
          <a:p>
            <a:pPr eaLnBrk="1" hangingPunct="1"/>
            <a:r>
              <a:rPr lang="en-US" sz="4400" smtClean="0"/>
              <a:t>Ethernet</a:t>
            </a:r>
            <a:endParaRPr lang="en-AU" sz="4400" smtClean="0"/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Uses ALOHA (packet radio network) as the root protocol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Developed at the University of Hawaii to support communication across the Hawaiian Islands.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For ALOHA the medium was atmosphere, for Ethernet the medium is a coax cable.</a:t>
            </a:r>
          </a:p>
          <a:p>
            <a:pPr eaLnBrk="1" hangingPunct="1"/>
            <a:r>
              <a:rPr lang="en-US" sz="2400" smtClean="0"/>
              <a:t>DEC and Intel joined Xerox to define a 10-Mbps Ethernet standard in 1978.</a:t>
            </a:r>
          </a:p>
          <a:p>
            <a:pPr eaLnBrk="1" hangingPunct="1"/>
            <a:r>
              <a:rPr lang="en-US" sz="2400" smtClean="0"/>
              <a:t>This standard formed the basis for IEEE standard 802.3</a:t>
            </a:r>
          </a:p>
          <a:p>
            <a:pPr eaLnBrk="1" hangingPunct="1"/>
            <a:r>
              <a:rPr lang="en-US" sz="2400" smtClean="0"/>
              <a:t>More recently 802.3 has been extended to include a 100-Mbps version called Fast Ethernet and a 1000-Mbps version called Gigabit Ethernet</a:t>
            </a:r>
            <a:r>
              <a:rPr lang="en-US" smtClean="0"/>
              <a:t>.</a:t>
            </a:r>
          </a:p>
          <a:p>
            <a:pPr lvl="1" eaLnBrk="1" hangingPunct="1">
              <a:lnSpc>
                <a:spcPct val="90000"/>
              </a:lnSpc>
            </a:pPr>
            <a:endParaRPr lang="en-US" sz="2000" smtClean="0"/>
          </a:p>
          <a:p>
            <a:pPr eaLnBrk="1" hangingPunct="1"/>
            <a:endParaRPr 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47625"/>
            <a:ext cx="8281987" cy="769938"/>
          </a:xfrm>
        </p:spPr>
        <p:txBody>
          <a:bodyPr/>
          <a:lstStyle/>
          <a:p>
            <a:pPr eaLnBrk="1" hangingPunct="1"/>
            <a:r>
              <a:rPr lang="en-US" sz="4400" smtClean="0"/>
              <a:t>Ethernet</a:t>
            </a:r>
            <a:endParaRPr lang="en-AU" sz="4400" smtClean="0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200" smtClean="0"/>
              <a:t>An Ethernet segment is implemented on a coaxial cable of up to 500 m.</a:t>
            </a:r>
          </a:p>
          <a:p>
            <a:pPr lvl="1" eaLnBrk="1" hangingPunct="1"/>
            <a:r>
              <a:rPr lang="en-US" sz="2000" smtClean="0"/>
              <a:t>This cable is similar to the type used for cable TV except that it typically has an impedance of 50 ohms instead of cable TV’s 75 ohms.</a:t>
            </a:r>
          </a:p>
          <a:p>
            <a:pPr eaLnBrk="1" hangingPunct="1"/>
            <a:r>
              <a:rPr lang="en-US" sz="2200" smtClean="0"/>
              <a:t>Hosts connect to an Ethernet segment by tapping into it.</a:t>
            </a:r>
          </a:p>
          <a:p>
            <a:pPr eaLnBrk="1" hangingPunct="1"/>
            <a:r>
              <a:rPr lang="en-US" sz="2200" smtClean="0"/>
              <a:t>A transceiver (a small device directly attached to the tap) detects when the line is idle and drives signal when the host is transmitting.</a:t>
            </a:r>
          </a:p>
          <a:p>
            <a:pPr eaLnBrk="1" hangingPunct="1"/>
            <a:r>
              <a:rPr lang="en-US" sz="2200" smtClean="0"/>
              <a:t>The transceiver also receives incoming signal.</a:t>
            </a:r>
          </a:p>
          <a:p>
            <a:pPr eaLnBrk="1" hangingPunct="1"/>
            <a:r>
              <a:rPr lang="en-US" sz="2200" smtClean="0"/>
              <a:t>The transceiver is connected to an Ethernet adaptor which is plugged into the host.</a:t>
            </a:r>
          </a:p>
          <a:p>
            <a:pPr eaLnBrk="1" hangingPunct="1"/>
            <a:r>
              <a:rPr lang="en-US" sz="2200" smtClean="0"/>
              <a:t>The protocol is implemented on the adaptor.</a:t>
            </a:r>
          </a:p>
          <a:p>
            <a:pPr lvl="1" eaLnBrk="1" hangingPunct="1">
              <a:lnSpc>
                <a:spcPct val="90000"/>
              </a:lnSpc>
            </a:pPr>
            <a:endParaRPr lang="en-US" sz="2000" smtClean="0"/>
          </a:p>
          <a:p>
            <a:pPr eaLnBrk="1" hangingPunct="1"/>
            <a:endParaRPr 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994" name="Picture 5" descr="f02-22-9780123850591 copy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4438" y="1700213"/>
            <a:ext cx="3743325" cy="319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4995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47625"/>
            <a:ext cx="8281987" cy="769938"/>
          </a:xfrm>
        </p:spPr>
        <p:txBody>
          <a:bodyPr/>
          <a:lstStyle/>
          <a:p>
            <a:pPr eaLnBrk="1" hangingPunct="1"/>
            <a:r>
              <a:rPr lang="en-US" sz="4400" smtClean="0"/>
              <a:t>Ethernet</a:t>
            </a:r>
            <a:endParaRPr lang="en-AU" sz="4400" smtClean="0"/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2124075" y="5157788"/>
            <a:ext cx="3914775" cy="400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rgbClr val="000099"/>
                </a:solidFill>
                <a:latin typeface="+mj-lt"/>
              </a:rPr>
              <a:t>Ethernet transceiver and adaptor</a:t>
            </a:r>
            <a:endParaRPr lang="en-GB" sz="2000" dirty="0">
              <a:solidFill>
                <a:srgbClr val="000099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47625"/>
            <a:ext cx="8281987" cy="769938"/>
          </a:xfrm>
        </p:spPr>
        <p:txBody>
          <a:bodyPr/>
          <a:lstStyle/>
          <a:p>
            <a:pPr eaLnBrk="1" hangingPunct="1"/>
            <a:r>
              <a:rPr lang="en-US" sz="4400" smtClean="0"/>
              <a:t>Ethernet</a:t>
            </a:r>
            <a:endParaRPr lang="en-AU" sz="4400" smtClean="0"/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Multiple Ethernet segments can be joined together by </a:t>
            </a:r>
            <a:r>
              <a:rPr lang="en-US" sz="2400" i="1" smtClean="0"/>
              <a:t>repeaters.</a:t>
            </a:r>
          </a:p>
          <a:p>
            <a:pPr eaLnBrk="1" hangingPunct="1"/>
            <a:r>
              <a:rPr lang="en-US" sz="2400" smtClean="0"/>
              <a:t>A </a:t>
            </a:r>
            <a:r>
              <a:rPr lang="en-US" sz="2400" i="1" smtClean="0"/>
              <a:t>repeater</a:t>
            </a:r>
            <a:r>
              <a:rPr lang="en-US" sz="2400" smtClean="0"/>
              <a:t> is a device that forwards digital signals.</a:t>
            </a:r>
          </a:p>
          <a:p>
            <a:pPr eaLnBrk="1" hangingPunct="1"/>
            <a:r>
              <a:rPr lang="en-US" sz="2400" smtClean="0"/>
              <a:t>No more than four repeaters may be positioned between any pair of hosts.</a:t>
            </a:r>
          </a:p>
          <a:p>
            <a:pPr lvl="1" eaLnBrk="1" hangingPunct="1"/>
            <a:r>
              <a:rPr lang="en-US" sz="2000" smtClean="0"/>
              <a:t>An Ethernet has a total reach of only 2500 m.</a:t>
            </a:r>
          </a:p>
          <a:p>
            <a:pPr lvl="1" eaLnBrk="1" hangingPunct="1">
              <a:lnSpc>
                <a:spcPct val="90000"/>
              </a:lnSpc>
            </a:pPr>
            <a:endParaRPr lang="en-US" sz="2000" smtClean="0"/>
          </a:p>
          <a:p>
            <a:pPr eaLnBrk="1" hangingPunct="1"/>
            <a:endParaRPr 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042" name="Picture 5" descr="f02-23-9780123850591 copy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6013" y="1125538"/>
            <a:ext cx="694690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43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47625"/>
            <a:ext cx="8281987" cy="769938"/>
          </a:xfrm>
        </p:spPr>
        <p:txBody>
          <a:bodyPr/>
          <a:lstStyle/>
          <a:p>
            <a:pPr eaLnBrk="1" hangingPunct="1"/>
            <a:r>
              <a:rPr lang="en-US" sz="4400" smtClean="0"/>
              <a:t>Ethernet</a:t>
            </a:r>
            <a:endParaRPr lang="en-AU" sz="4400" smtClean="0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3779838" y="5805488"/>
            <a:ext cx="2176462" cy="400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rgbClr val="000099"/>
                </a:solidFill>
                <a:latin typeface="+mj-lt"/>
              </a:rPr>
              <a:t>Ethernet repeater</a:t>
            </a:r>
            <a:endParaRPr lang="en-GB" sz="2000" dirty="0">
              <a:solidFill>
                <a:srgbClr val="000099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47625"/>
            <a:ext cx="8281987" cy="769938"/>
          </a:xfrm>
        </p:spPr>
        <p:txBody>
          <a:bodyPr/>
          <a:lstStyle/>
          <a:p>
            <a:pPr eaLnBrk="1" hangingPunct="1"/>
            <a:r>
              <a:rPr lang="en-US" sz="4400" smtClean="0"/>
              <a:t>Ethernet</a:t>
            </a:r>
            <a:endParaRPr lang="en-AU" sz="4400" smtClean="0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Any signal placed on the Ethernet by a host is broadcast over the entire network</a:t>
            </a:r>
          </a:p>
          <a:p>
            <a:pPr lvl="1" eaLnBrk="1" hangingPunct="1"/>
            <a:r>
              <a:rPr lang="en-US" sz="2400" smtClean="0"/>
              <a:t>Signal is propagated in both directions.</a:t>
            </a:r>
          </a:p>
          <a:p>
            <a:pPr lvl="1" eaLnBrk="1" hangingPunct="1"/>
            <a:r>
              <a:rPr lang="en-US" sz="2400" smtClean="0"/>
              <a:t>Repeaters forward the signal on all outgoing segments.</a:t>
            </a:r>
          </a:p>
          <a:p>
            <a:pPr lvl="1" eaLnBrk="1" hangingPunct="1"/>
            <a:r>
              <a:rPr lang="en-US" sz="2400" smtClean="0"/>
              <a:t>Terminators attached to the end of each segment absorb the signal.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z="2800" smtClean="0"/>
              <a:t>Ethernet uses Manchester encoding scheme.</a:t>
            </a:r>
          </a:p>
          <a:p>
            <a:pPr lvl="1" eaLnBrk="1" hangingPunct="1">
              <a:lnSpc>
                <a:spcPct val="90000"/>
              </a:lnSpc>
            </a:pPr>
            <a:endParaRPr lang="en-US" sz="2000" smtClean="0"/>
          </a:p>
          <a:p>
            <a:pPr eaLnBrk="1" hangingPunct="1"/>
            <a:endParaRPr 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47625"/>
            <a:ext cx="8281987" cy="769938"/>
          </a:xfrm>
        </p:spPr>
        <p:txBody>
          <a:bodyPr/>
          <a:lstStyle/>
          <a:p>
            <a:pPr eaLnBrk="1" hangingPunct="1"/>
            <a:r>
              <a:rPr lang="en-US" sz="4400" smtClean="0"/>
              <a:t>Ethernet</a:t>
            </a:r>
            <a:endParaRPr lang="en-AU" sz="4400" smtClean="0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New Technologies in Ethernet</a:t>
            </a:r>
          </a:p>
          <a:p>
            <a:pPr lvl="1" eaLnBrk="1" hangingPunct="1"/>
            <a:r>
              <a:rPr lang="en-US" sz="2400" smtClean="0"/>
              <a:t>Instead of using coax cable, an Ethernet can be constructed from a thinner cable known as 10Base2 (the original was 10Base5)</a:t>
            </a:r>
          </a:p>
          <a:p>
            <a:pPr lvl="2" eaLnBrk="1" hangingPunct="1"/>
            <a:r>
              <a:rPr lang="en-US" sz="2000" smtClean="0"/>
              <a:t>10 means the network operates at 10 Mbps</a:t>
            </a:r>
          </a:p>
          <a:p>
            <a:pPr lvl="2" eaLnBrk="1" hangingPunct="1"/>
            <a:r>
              <a:rPr lang="en-US" sz="2000" smtClean="0"/>
              <a:t>Base means the cable is used in a baseband system</a:t>
            </a:r>
          </a:p>
          <a:p>
            <a:pPr lvl="2" eaLnBrk="1" hangingPunct="1"/>
            <a:r>
              <a:rPr lang="en-US" sz="2000" smtClean="0"/>
              <a:t>2 means that a given segment can be no longer than 200 m</a:t>
            </a:r>
          </a:p>
          <a:p>
            <a:pPr lvl="1" eaLnBrk="1" hangingPunct="1">
              <a:lnSpc>
                <a:spcPct val="90000"/>
              </a:lnSpc>
            </a:pPr>
            <a:endParaRPr lang="en-US" sz="2000" smtClean="0"/>
          </a:p>
          <a:p>
            <a:pPr eaLnBrk="1" hangingPunct="1"/>
            <a:endParaRPr 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-7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-76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14199</TotalTime>
  <Words>2494</Words>
  <Application>Microsoft Office PowerPoint</Application>
  <PresentationFormat>On-screen Show (4:3)</PresentationFormat>
  <Paragraphs>277</Paragraphs>
  <Slides>29</Slides>
  <Notes>29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1" baseType="lpstr">
      <vt:lpstr>1_Default Design</vt:lpstr>
      <vt:lpstr>CorelDRAW</vt:lpstr>
      <vt:lpstr>Slide 1</vt:lpstr>
      <vt:lpstr>Ethernet</vt:lpstr>
      <vt:lpstr>Ethernet</vt:lpstr>
      <vt:lpstr>Ethernet</vt:lpstr>
      <vt:lpstr>Ethernet</vt:lpstr>
      <vt:lpstr>Ethernet</vt:lpstr>
      <vt:lpstr>Ethernet</vt:lpstr>
      <vt:lpstr>Ethernet</vt:lpstr>
      <vt:lpstr>Ethernet</vt:lpstr>
      <vt:lpstr>Ethernet</vt:lpstr>
      <vt:lpstr>Ethernet</vt:lpstr>
      <vt:lpstr>Access Protocol for Ethernet</vt:lpstr>
      <vt:lpstr>Ethernet Frame</vt:lpstr>
      <vt:lpstr>Ethernet Addresses</vt:lpstr>
      <vt:lpstr>Ethernet Addresses</vt:lpstr>
      <vt:lpstr>Ethernet Addresses</vt:lpstr>
      <vt:lpstr>Ethernet Addresses</vt:lpstr>
      <vt:lpstr>Ethernet Transmitter Algorithm</vt:lpstr>
      <vt:lpstr>Ethernet Transmitter Algorithm</vt:lpstr>
      <vt:lpstr>Ethernet Transmitter Algorithm</vt:lpstr>
      <vt:lpstr>Ethernet Transmitter Algorithm</vt:lpstr>
      <vt:lpstr>Ethernet Transmitter Algorithm</vt:lpstr>
      <vt:lpstr>Ethernet Transmitter Algorithm</vt:lpstr>
      <vt:lpstr>Ethernet Transmitter Algorithm</vt:lpstr>
      <vt:lpstr>Ethernet Transmitter Algorithm</vt:lpstr>
      <vt:lpstr>Ethernet Transmitter Algorithm</vt:lpstr>
      <vt:lpstr>Ethernet Transmitter Algorithm</vt:lpstr>
      <vt:lpstr>Experience with Ethernet</vt:lpstr>
      <vt:lpstr>Slide 29</vt:lpstr>
    </vt:vector>
  </TitlesOfParts>
  <Company>Ashenden Designs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Foundation</dc:title>
  <dc:subject>Computer Networks</dc:subject>
  <dc:creator>Larry L. Peterson and Bruce S. Davie</dc:creator>
  <cp:lastModifiedBy>jansi</cp:lastModifiedBy>
  <cp:revision>176</cp:revision>
  <dcterms:created xsi:type="dcterms:W3CDTF">2008-07-27T22:34:41Z</dcterms:created>
  <dcterms:modified xsi:type="dcterms:W3CDTF">2017-01-24T10:11:24Z</dcterms:modified>
</cp:coreProperties>
</file>