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7" r:id="rId1"/>
  </p:sldMasterIdLst>
  <p:notesMasterIdLst>
    <p:notesMasterId r:id="rId12"/>
  </p:notesMasterIdLst>
  <p:handoutMasterIdLst>
    <p:handoutMasterId r:id="rId13"/>
  </p:handoutMasterIdLst>
  <p:sldIdLst>
    <p:sldId id="270" r:id="rId2"/>
    <p:sldId id="326" r:id="rId3"/>
    <p:sldId id="278" r:id="rId4"/>
    <p:sldId id="293" r:id="rId5"/>
    <p:sldId id="291" r:id="rId6"/>
    <p:sldId id="292" r:id="rId7"/>
    <p:sldId id="296" r:id="rId8"/>
    <p:sldId id="294" r:id="rId9"/>
    <p:sldId id="295" r:id="rId10"/>
    <p:sldId id="328" r:id="rId1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66"/>
    <a:srgbClr val="3399FF"/>
    <a:srgbClr val="0033CC"/>
    <a:srgbClr val="000099"/>
    <a:srgbClr val="808080"/>
    <a:srgbClr val="5F5F5F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1" autoAdjust="0"/>
    <p:restoredTop sz="94638" autoAdjust="0"/>
  </p:normalViewPr>
  <p:slideViewPr>
    <p:cSldViewPr>
      <p:cViewPr>
        <p:scale>
          <a:sx n="73" d="100"/>
          <a:sy n="73" d="100"/>
        </p:scale>
        <p:origin x="-1752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3342" y="-72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C890AB9-3CD1-408C-AB21-504E1B03F1EE}" type="datetime3">
              <a:rPr lang="en-US"/>
              <a:pPr>
                <a:defRPr/>
              </a:pPr>
              <a:t>5 January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32F9A75-7090-4FEC-BA0B-A36212A53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F3C1A77-D2C8-4631-A830-D254B73B3D6F}" type="datetime3">
              <a:rPr lang="en-US"/>
              <a:pPr>
                <a:defRPr/>
              </a:pPr>
              <a:t>5 January 2017</a:t>
            </a:fld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D906404-E557-44FA-BF8D-CE4407ABF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4ECB368-DB7C-4F0B-8C9A-D93B8D3F0081}" type="datetime3">
              <a:rPr lang="en-US" smtClean="0"/>
              <a:pPr/>
              <a:t>5 January 2017</a:t>
            </a:fld>
            <a:endParaRPr lang="en-US" smtClean="0"/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436914-EFF0-44E9-A056-81C94F9BDB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6793D69-E6F8-4E68-A4D9-BC7993816D9D}" type="datetime3">
              <a:rPr lang="en-US" smtClean="0"/>
              <a:pPr/>
              <a:t>5 January 2017</a:t>
            </a:fld>
            <a:endParaRPr lang="en-US" smtClean="0"/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FEF927-4A83-4623-8EF6-E0B50518869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C2751A-3AEF-4F78-9955-3055233259AC}" type="datetime3">
              <a:rPr lang="en-US" smtClean="0"/>
              <a:pPr/>
              <a:t>5 January 2017</a:t>
            </a:fld>
            <a:endParaRPr lang="en-US" smtClean="0"/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A8E18-204E-47AC-978C-18272C6DD89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4ECB368-DB7C-4F0B-8C9A-D93B8D3F0081}" type="datetime3">
              <a:rPr lang="en-US" smtClean="0"/>
              <a:pPr/>
              <a:t>5 January 2017</a:t>
            </a:fld>
            <a:endParaRPr lang="en-US" smtClean="0"/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436914-EFF0-44E9-A056-81C94F9BDB9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GB" sz="2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6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9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0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1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fld id="{76DAD914-53C4-4B90-969A-B9C52A2A16C1}" type="slidenum">
              <a:rPr lang="en-AU" sz="1200" b="1">
                <a:latin typeface="Arial" pitchFamily="34" charset="0"/>
              </a:rPr>
              <a:pPr algn="r">
                <a:defRPr/>
              </a:pPr>
              <a:t>‹#›</a:t>
            </a:fld>
            <a:endParaRPr lang="en-GB" sz="1200" dirty="0"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0" y="6229350"/>
          <a:ext cx="9144000" cy="628650"/>
        </p:xfrm>
        <a:graphic>
          <a:graphicData uri="http://schemas.openxmlformats.org/presentationml/2006/ole">
            <p:oleObj spid="_x0000_s107522" name="CorelDRAW" r:id="rId17" imgW="9570600" imgH="657720" progId="">
              <p:embed/>
            </p:oleObj>
          </a:graphicData>
        </a:graphic>
      </p:graphicFrame>
      <p:sp>
        <p:nvSpPr>
          <p:cNvPr id="49157" name="Rectangle 5"/>
          <p:cNvSpPr>
            <a:spLocks noChangeArrowheads="1"/>
          </p:cNvSpPr>
          <p:nvPr userDrawn="1"/>
        </p:nvSpPr>
        <p:spPr bwMode="auto">
          <a:xfrm>
            <a:off x="0" y="6324600"/>
            <a:ext cx="3276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lang="en-US" sz="1600" b="1">
                <a:solidFill>
                  <a:srgbClr val="000099"/>
                </a:solidFill>
                <a:latin typeface="Arial" pitchFamily="34" charset="0"/>
              </a:rPr>
              <a:t>S.V.JANSI RANI/AP/CSE/SSNCE</a:t>
            </a:r>
          </a:p>
        </p:txBody>
      </p:sp>
      <p:sp>
        <p:nvSpPr>
          <p:cNvPr id="7" name="Text Box 42"/>
          <p:cNvSpPr txBox="1">
            <a:spLocks noChangeArrowheads="1"/>
          </p:cNvSpPr>
          <p:nvPr userDrawn="1"/>
        </p:nvSpPr>
        <p:spPr bwMode="auto">
          <a:xfrm>
            <a:off x="7236296" y="6237312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fld id="{76DAD914-53C4-4B90-969A-B9C52A2A16C1}" type="slidenum">
              <a:rPr lang="en-AU" sz="1200" b="1">
                <a:latin typeface="Arial" pitchFamily="34" charset="0"/>
              </a:rPr>
              <a:pPr algn="r">
                <a:defRPr/>
              </a:pPr>
              <a:t>‹#›</a:t>
            </a:fld>
            <a:endParaRPr lang="en-GB" sz="1200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52" r:id="rId3"/>
    <p:sldLayoutId id="2147483753" r:id="rId4"/>
    <p:sldLayoutId id="2147483754" r:id="rId5"/>
    <p:sldLayoutId id="2147483740" r:id="rId6"/>
    <p:sldLayoutId id="2147483741" r:id="rId7"/>
    <p:sldLayoutId id="2147483742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ChangeArrowheads="1"/>
          </p:cNvSpPr>
          <p:nvPr/>
        </p:nvSpPr>
        <p:spPr bwMode="auto">
          <a:xfrm>
            <a:off x="2843213" y="1254125"/>
            <a:ext cx="396595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AU" dirty="0" smtClean="0">
                <a:solidFill>
                  <a:srgbClr val="000099"/>
                </a:solidFill>
                <a:latin typeface="Arial" charset="0"/>
              </a:rPr>
              <a:t>Network Architecture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2843213" y="2060575"/>
            <a:ext cx="5832475" cy="7017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AU" sz="1800" dirty="0" err="1" smtClean="0">
                <a:solidFill>
                  <a:srgbClr val="0066FF"/>
                </a:solidFill>
                <a:latin typeface="Arial" charset="0"/>
              </a:rPr>
              <a:t>S.V.Jansi</a:t>
            </a:r>
            <a:r>
              <a:rPr lang="en-AU" sz="1800" dirty="0" smtClean="0">
                <a:solidFill>
                  <a:srgbClr val="0066FF"/>
                </a:solidFill>
                <a:latin typeface="Arial" charset="0"/>
              </a:rPr>
              <a:t> </a:t>
            </a:r>
            <a:r>
              <a:rPr lang="en-AU" sz="1800" dirty="0" err="1" smtClean="0">
                <a:solidFill>
                  <a:srgbClr val="0066FF"/>
                </a:solidFill>
                <a:latin typeface="Arial" charset="0"/>
              </a:rPr>
              <a:t>Rani</a:t>
            </a:r>
            <a:endParaRPr lang="en-AU" sz="1800" dirty="0" smtClean="0">
              <a:solidFill>
                <a:srgbClr val="0066FF"/>
              </a:solidFill>
              <a:latin typeface="Arial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AU" sz="1800" dirty="0" smtClean="0">
                <a:solidFill>
                  <a:srgbClr val="0066FF"/>
                </a:solidFill>
                <a:latin typeface="Arial" charset="0"/>
              </a:rPr>
              <a:t>Assistant Professor  / CSE</a:t>
            </a:r>
            <a:endParaRPr lang="en-GB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3076" name="Text Box 13"/>
          <p:cNvSpPr txBox="1">
            <a:spLocks noChangeArrowheads="1"/>
          </p:cNvSpPr>
          <p:nvPr/>
        </p:nvSpPr>
        <p:spPr bwMode="auto">
          <a:xfrm>
            <a:off x="430703" y="0"/>
            <a:ext cx="803457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</a:rPr>
              <a:t>Fundamentals and Link Layer –Unit 1</a:t>
            </a:r>
            <a:endParaRPr lang="en-GB" sz="4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Rectangle 40"/>
          <p:cNvSpPr txBox="1">
            <a:spLocks noChangeArrowheads="1"/>
          </p:cNvSpPr>
          <p:nvPr/>
        </p:nvSpPr>
        <p:spPr>
          <a:xfrm>
            <a:off x="1044575" y="6454775"/>
            <a:ext cx="7272338" cy="35877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AU" sz="12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ChangeArrowheads="1"/>
          </p:cNvSpPr>
          <p:nvPr/>
        </p:nvSpPr>
        <p:spPr bwMode="auto">
          <a:xfrm>
            <a:off x="2843213" y="1254125"/>
            <a:ext cx="257211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AU" dirty="0" smtClean="0">
                <a:solidFill>
                  <a:srgbClr val="000099"/>
                </a:solidFill>
                <a:latin typeface="Arial" charset="0"/>
              </a:rPr>
              <a:t>THANK YOU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6" name="Rectangle 40"/>
          <p:cNvSpPr txBox="1">
            <a:spLocks noChangeArrowheads="1"/>
          </p:cNvSpPr>
          <p:nvPr/>
        </p:nvSpPr>
        <p:spPr>
          <a:xfrm>
            <a:off x="1044575" y="6454775"/>
            <a:ext cx="7272338" cy="35877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AU" sz="12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Layering</a:t>
            </a:r>
          </a:p>
          <a:p>
            <a:pPr lvl="1"/>
            <a:r>
              <a:rPr lang="en-US" dirty="0" smtClean="0"/>
              <a:t>Provides abstraction – hides complexity of the network from application writers</a:t>
            </a:r>
          </a:p>
          <a:p>
            <a:pPr lvl="1"/>
            <a:r>
              <a:rPr lang="en-US" dirty="0" smtClean="0"/>
              <a:t>Build network into more manageable components</a:t>
            </a:r>
          </a:p>
          <a:p>
            <a:pPr lvl="1"/>
            <a:r>
              <a:rPr lang="en-US" dirty="0" smtClean="0"/>
              <a:t>Modular design – new service – modify only one layer</a:t>
            </a:r>
          </a:p>
          <a:p>
            <a:pPr lvl="1"/>
            <a:r>
              <a:rPr lang="en-US" dirty="0" smtClean="0"/>
              <a:t>Multiple abstractions provided at any level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1628775"/>
            <a:ext cx="4711700" cy="2843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Architecture</a:t>
            </a:r>
            <a:endParaRPr lang="en-GB" dirty="0" smtClean="0"/>
          </a:p>
        </p:txBody>
      </p:sp>
      <p:sp>
        <p:nvSpPr>
          <p:cNvPr id="18436" name="Text Box 8"/>
          <p:cNvSpPr txBox="1">
            <a:spLocks noChangeArrowheads="1"/>
          </p:cNvSpPr>
          <p:nvPr/>
        </p:nvSpPr>
        <p:spPr bwMode="auto">
          <a:xfrm>
            <a:off x="2176463" y="4602163"/>
            <a:ext cx="444182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000">
                <a:solidFill>
                  <a:srgbClr val="003399"/>
                </a:solidFill>
                <a:latin typeface="Arial" charset="0"/>
              </a:rPr>
              <a:t>Example of a layered network system</a:t>
            </a:r>
            <a:endParaRPr lang="en-GB" sz="2000">
              <a:solidFill>
                <a:srgbClr val="003399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Network Architecture</a:t>
            </a:r>
            <a:endParaRPr lang="en-GB" smtClean="0"/>
          </a:p>
        </p:txBody>
      </p:sp>
      <p:sp>
        <p:nvSpPr>
          <p:cNvPr id="483336" name="Text Box 8"/>
          <p:cNvSpPr txBox="1">
            <a:spLocks noChangeArrowheads="1"/>
          </p:cNvSpPr>
          <p:nvPr/>
        </p:nvSpPr>
        <p:spPr bwMode="auto">
          <a:xfrm>
            <a:off x="395288" y="4365625"/>
            <a:ext cx="8120062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Layered system with alternative abstractions available at a given layer</a:t>
            </a:r>
            <a:endParaRPr lang="en-GB" sz="2000" dirty="0">
              <a:solidFill>
                <a:srgbClr val="003399"/>
              </a:solidFill>
              <a:latin typeface="+mj-lt"/>
            </a:endParaRP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1844675"/>
            <a:ext cx="3960812" cy="2487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946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150" y="1412875"/>
            <a:ext cx="5146675" cy="2808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pPr eaLnBrk="1" hangingPunct="1"/>
            <a:r>
              <a:rPr lang="en-US" smtClean="0"/>
              <a:t>Protocols</a:t>
            </a:r>
            <a:endParaRPr lang="en-AU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Protocol defines the interfaces between the layers in the same system and with the layers of peer system</a:t>
            </a:r>
          </a:p>
          <a:p>
            <a:r>
              <a:rPr lang="en-US" sz="2400" dirty="0" smtClean="0"/>
              <a:t>Protocol</a:t>
            </a:r>
          </a:p>
          <a:p>
            <a:pPr lvl="1"/>
            <a:r>
              <a:rPr lang="en-US" sz="2400" dirty="0" smtClean="0">
                <a:ea typeface="+mn-ea"/>
                <a:cs typeface="+mn-cs"/>
              </a:rPr>
              <a:t>service interface – application </a:t>
            </a:r>
            <a:r>
              <a:rPr lang="en-US" sz="2400" dirty="0" smtClean="0">
                <a:ea typeface="+mn-ea"/>
                <a:cs typeface="+mn-cs"/>
                <a:sym typeface="Wingdings" pitchFamily="2" charset="2"/>
              </a:rPr>
              <a:t></a:t>
            </a:r>
            <a:r>
              <a:rPr lang="en-US" sz="2400" dirty="0" smtClean="0">
                <a:ea typeface="+mn-ea"/>
                <a:cs typeface="+mn-cs"/>
              </a:rPr>
              <a:t> http ,  web browser </a:t>
            </a:r>
          </a:p>
          <a:p>
            <a:pPr lvl="1"/>
            <a:r>
              <a:rPr lang="en-US" sz="2400" dirty="0" smtClean="0">
                <a:ea typeface="+mn-ea"/>
                <a:cs typeface="+mn-cs"/>
              </a:rPr>
              <a:t>Peer interface  - meaning of the message exchanged </a:t>
            </a:r>
            <a:r>
              <a:rPr lang="en-US" sz="2400" dirty="0" err="1" smtClean="0">
                <a:ea typeface="+mn-ea"/>
                <a:cs typeface="+mn-cs"/>
              </a:rPr>
              <a:t>eg</a:t>
            </a:r>
            <a:r>
              <a:rPr lang="en-US" sz="2400" dirty="0" smtClean="0">
                <a:ea typeface="+mn-ea"/>
                <a:cs typeface="+mn-cs"/>
              </a:rPr>
              <a:t>-GET</a:t>
            </a:r>
          </a:p>
          <a:p>
            <a:pPr lvl="1">
              <a:buNone/>
            </a:pPr>
            <a:r>
              <a:rPr lang="en-US" sz="2400" dirty="0" smtClean="0">
                <a:ea typeface="+mn-ea"/>
                <a:cs typeface="+mn-cs"/>
              </a:rPr>
              <a:t>Protocol defines a </a:t>
            </a:r>
            <a:r>
              <a:rPr lang="en-US" sz="2400" dirty="0" err="1" smtClean="0">
                <a:ea typeface="+mn-ea"/>
                <a:cs typeface="+mn-cs"/>
              </a:rPr>
              <a:t>communicaiton</a:t>
            </a:r>
            <a:r>
              <a:rPr lang="en-US" sz="2400" dirty="0" smtClean="0">
                <a:ea typeface="+mn-ea"/>
                <a:cs typeface="+mn-cs"/>
              </a:rPr>
              <a:t> service that it exports locally (the service interface) along with a set of rules governing the messages that the protocol exchanges with its peers to implement the service (the peer service).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6" descr="f01-10-9780123850591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44" y="980728"/>
            <a:ext cx="854950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Interfaces</a:t>
            </a:r>
            <a:endParaRPr lang="en-GB" smtClean="0"/>
          </a:p>
        </p:txBody>
      </p:sp>
      <p:sp>
        <p:nvSpPr>
          <p:cNvPr id="21508" name="Text Box 8"/>
          <p:cNvSpPr txBox="1">
            <a:spLocks noChangeArrowheads="1"/>
          </p:cNvSpPr>
          <p:nvPr/>
        </p:nvSpPr>
        <p:spPr bwMode="auto">
          <a:xfrm>
            <a:off x="3491880" y="6021288"/>
            <a:ext cx="3344862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000" dirty="0">
                <a:solidFill>
                  <a:srgbClr val="000066"/>
                </a:solidFill>
                <a:latin typeface="Arial" charset="0"/>
              </a:rPr>
              <a:t>Service and Peer Interfaces</a:t>
            </a:r>
            <a:endParaRPr lang="en-GB" sz="2000" dirty="0">
              <a:solidFill>
                <a:srgbClr val="000066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pPr eaLnBrk="1" hangingPunct="1"/>
            <a:r>
              <a:rPr lang="en-US" smtClean="0"/>
              <a:t>Protocols</a:t>
            </a:r>
            <a:endParaRPr lang="en-AU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Protocol Specification: prose, pseudo-code, state transition diagram</a:t>
            </a:r>
          </a:p>
          <a:p>
            <a:pPr eaLnBrk="1" hangingPunct="1"/>
            <a:r>
              <a:rPr lang="en-US" sz="2800" smtClean="0"/>
              <a:t>Interoperable: when two or more protocols that implement the specification accurately</a:t>
            </a:r>
          </a:p>
          <a:p>
            <a:pPr eaLnBrk="1" hangingPunct="1"/>
            <a:r>
              <a:rPr lang="en-US" sz="2800" smtClean="0"/>
              <a:t>IETF: Internet Engineering Task 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Protocol Graph</a:t>
            </a:r>
            <a:endParaRPr lang="en-GB" smtClean="0"/>
          </a:p>
        </p:txBody>
      </p:sp>
      <p:sp>
        <p:nvSpPr>
          <p:cNvPr id="483336" name="Text Box 8"/>
          <p:cNvSpPr txBox="1">
            <a:spLocks noChangeArrowheads="1"/>
          </p:cNvSpPr>
          <p:nvPr/>
        </p:nvSpPr>
        <p:spPr bwMode="auto">
          <a:xfrm>
            <a:off x="1979712" y="5517232"/>
            <a:ext cx="6878638" cy="768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99"/>
                </a:solidFill>
                <a:latin typeface="Arial" pitchFamily="34" charset="0"/>
              </a:rPr>
              <a:t>Example of a protocol graph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99"/>
                </a:solidFill>
                <a:latin typeface="+mn-lt"/>
              </a:rPr>
              <a:t>nodes are the protocols and links the “depends-on” relation</a:t>
            </a:r>
            <a:endParaRPr lang="en-GB" sz="2000" dirty="0">
              <a:solidFill>
                <a:srgbClr val="000099"/>
              </a:solidFill>
              <a:latin typeface="+mn-lt"/>
            </a:endParaRPr>
          </a:p>
        </p:txBody>
      </p:sp>
      <p:pic>
        <p:nvPicPr>
          <p:cNvPr id="23556" name="Picture 6" descr="f01-11-9780123850591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73206"/>
            <a:ext cx="8784976" cy="491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Encapsulation</a:t>
            </a:r>
            <a:endParaRPr lang="en-GB" dirty="0" smtClean="0"/>
          </a:p>
        </p:txBody>
      </p:sp>
      <p:sp>
        <p:nvSpPr>
          <p:cNvPr id="483336" name="Text Box 8"/>
          <p:cNvSpPr txBox="1">
            <a:spLocks noChangeArrowheads="1"/>
          </p:cNvSpPr>
          <p:nvPr/>
        </p:nvSpPr>
        <p:spPr bwMode="auto">
          <a:xfrm>
            <a:off x="395536" y="5949280"/>
            <a:ext cx="7939087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High-level messages are encapsulated inside of low-level messages</a:t>
            </a:r>
            <a:endParaRPr lang="en-GB" sz="2000" dirty="0">
              <a:solidFill>
                <a:srgbClr val="003399"/>
              </a:solidFill>
              <a:latin typeface="+mj-lt"/>
            </a:endParaRPr>
          </a:p>
        </p:txBody>
      </p:sp>
      <p:pic>
        <p:nvPicPr>
          <p:cNvPr id="24580" name="Picture 6" descr="f01-12-9780123850591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692696"/>
            <a:ext cx="8964489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7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76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13908</TotalTime>
  <Words>291</Words>
  <Application>Microsoft Office PowerPoint</Application>
  <PresentationFormat>On-screen Show (4:3)</PresentationFormat>
  <Paragraphs>48</Paragraphs>
  <Slides>10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1_Default Design</vt:lpstr>
      <vt:lpstr>CorelDRAW</vt:lpstr>
      <vt:lpstr>Slide 1</vt:lpstr>
      <vt:lpstr>Network Architecture</vt:lpstr>
      <vt:lpstr>Network Architecture</vt:lpstr>
      <vt:lpstr>Network Architecture</vt:lpstr>
      <vt:lpstr>Protocols</vt:lpstr>
      <vt:lpstr>Interfaces</vt:lpstr>
      <vt:lpstr>Protocols</vt:lpstr>
      <vt:lpstr>Protocol Graph</vt:lpstr>
      <vt:lpstr>Encapsulation</vt:lpstr>
      <vt:lpstr>Slide 10</vt:lpstr>
    </vt:vector>
  </TitlesOfParts>
  <Company>Ashenden Designs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Foundation</dc:title>
  <dc:subject>Computer Networks</dc:subject>
  <dc:creator>Larry L. Peterson and Bruce S. Davie</dc:creator>
  <cp:lastModifiedBy>jansi</cp:lastModifiedBy>
  <cp:revision>142</cp:revision>
  <dcterms:created xsi:type="dcterms:W3CDTF">2008-07-27T22:34:41Z</dcterms:created>
  <dcterms:modified xsi:type="dcterms:W3CDTF">2017-01-05T04:56:38Z</dcterms:modified>
</cp:coreProperties>
</file>