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5"/>
  </p:notesMasterIdLst>
  <p:sldIdLst>
    <p:sldId id="256" r:id="rId2"/>
    <p:sldId id="258" r:id="rId3"/>
    <p:sldId id="259" r:id="rId4"/>
    <p:sldId id="260"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4F4127-3602-4CBE-964D-AA7EF0B4D59D}" type="datetimeFigureOut">
              <a:rPr lang="en-US" smtClean="0"/>
              <a:t>2/14/2017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509208-20E5-4839-B43A-FBB1D55B1D7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2E37A68D-F952-4DB8-9F9A-0FB77B3925DE}" type="slidenum">
              <a:rPr lang="de-DE"/>
              <a:pPr/>
              <a:t>6</a:t>
            </a:fld>
            <a:endParaRPr lang="de-DE"/>
          </a:p>
        </p:txBody>
      </p:sp>
      <p:sp>
        <p:nvSpPr>
          <p:cNvPr id="309250" name="Rectangle 2"/>
          <p:cNvSpPr>
            <a:spLocks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5063A77C-2AA1-47B7-A714-4BF861BB9F5A}" type="slidenum">
              <a:rPr lang="de-DE"/>
              <a:pPr/>
              <a:t>17</a:t>
            </a:fld>
            <a:endParaRPr lang="de-DE"/>
          </a:p>
        </p:txBody>
      </p:sp>
      <p:sp>
        <p:nvSpPr>
          <p:cNvPr id="317442" name="Rectangle 2"/>
          <p:cNvSpPr>
            <a:spLocks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FB6978B4-18AB-4773-AEE7-8DCCC8F05347}" type="slidenum">
              <a:rPr lang="de-DE"/>
              <a:pPr/>
              <a:t>18</a:t>
            </a:fld>
            <a:endParaRPr lang="de-DE"/>
          </a:p>
        </p:txBody>
      </p:sp>
      <p:sp>
        <p:nvSpPr>
          <p:cNvPr id="319490" name="Rectangle 2"/>
          <p:cNvSpPr>
            <a:spLocks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57D7F970-F26F-4CC0-8927-8148C592745B}" type="slidenum">
              <a:rPr lang="de-DE"/>
              <a:pPr/>
              <a:t>19</a:t>
            </a:fld>
            <a:endParaRPr lang="de-DE"/>
          </a:p>
        </p:txBody>
      </p:sp>
      <p:sp>
        <p:nvSpPr>
          <p:cNvPr id="251906" name="Rectangle 2"/>
          <p:cNvSpPr>
            <a:spLocks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BB6D4161-7FFF-4C99-858E-55D44816124D}" type="slidenum">
              <a:rPr lang="de-DE"/>
              <a:pPr/>
              <a:t>20</a:t>
            </a:fld>
            <a:endParaRPr lang="de-DE"/>
          </a:p>
        </p:txBody>
      </p:sp>
      <p:sp>
        <p:nvSpPr>
          <p:cNvPr id="321538" name="Rectangle 2"/>
          <p:cNvSpPr>
            <a:spLocks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88316B41-1698-423D-854E-6DFD11F581C7}" type="slidenum">
              <a:rPr lang="de-DE"/>
              <a:pPr/>
              <a:t>21</a:t>
            </a:fld>
            <a:endParaRPr lang="de-DE"/>
          </a:p>
        </p:txBody>
      </p:sp>
      <p:sp>
        <p:nvSpPr>
          <p:cNvPr id="274434" name="Rectangle 2"/>
          <p:cNvSpPr>
            <a:spLocks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6FD15180-E430-4332-930D-1903CDE05415}" type="slidenum">
              <a:rPr lang="de-DE"/>
              <a:pPr/>
              <a:t>22</a:t>
            </a:fld>
            <a:endParaRPr lang="de-DE"/>
          </a:p>
        </p:txBody>
      </p:sp>
      <p:sp>
        <p:nvSpPr>
          <p:cNvPr id="249858" name="Rectangle 2"/>
          <p:cNvSpPr>
            <a:spLocks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196302D4-C0D9-41B0-A7E5-9AF9E8BA8408}" type="slidenum">
              <a:rPr lang="de-DE"/>
              <a:pPr/>
              <a:t>23</a:t>
            </a:fld>
            <a:endParaRPr lang="de-DE"/>
          </a:p>
        </p:txBody>
      </p:sp>
      <p:sp>
        <p:nvSpPr>
          <p:cNvPr id="323586" name="Rectangle 2"/>
          <p:cNvSpPr>
            <a:spLocks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CA8CEAF5-FA66-41CF-8AE5-292C83D9C2C5}" type="slidenum">
              <a:rPr lang="de-DE"/>
              <a:pPr/>
              <a:t>24</a:t>
            </a:fld>
            <a:endParaRPr lang="de-DE"/>
          </a:p>
        </p:txBody>
      </p:sp>
      <p:sp>
        <p:nvSpPr>
          <p:cNvPr id="252930" name="Rectangle 2"/>
          <p:cNvSpPr>
            <a:spLocks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6FBDDF01-9219-4BE9-800A-C71EDB80724C}" type="slidenum">
              <a:rPr lang="de-DE"/>
              <a:pPr/>
              <a:t>25</a:t>
            </a:fld>
            <a:endParaRPr lang="de-DE"/>
          </a:p>
        </p:txBody>
      </p:sp>
      <p:sp>
        <p:nvSpPr>
          <p:cNvPr id="253954" name="Rectangle 2"/>
          <p:cNvSpPr>
            <a:spLocks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EBA218AA-7628-4772-BAC9-653F7AC235DB}" type="slidenum">
              <a:rPr lang="de-DE"/>
              <a:pPr/>
              <a:t>26</a:t>
            </a:fld>
            <a:endParaRPr lang="de-DE"/>
          </a:p>
        </p:txBody>
      </p:sp>
      <p:sp>
        <p:nvSpPr>
          <p:cNvPr id="254978" name="Rectangle 2"/>
          <p:cNvSpPr>
            <a:spLocks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A5D4CCFA-39D8-484F-BBD4-4D4AEA9C8B7B}" type="slidenum">
              <a:rPr lang="de-DE"/>
              <a:pPr/>
              <a:t>7</a:t>
            </a:fld>
            <a:endParaRPr lang="de-DE"/>
          </a:p>
        </p:txBody>
      </p:sp>
      <p:sp>
        <p:nvSpPr>
          <p:cNvPr id="244738" name="Rectangle 2"/>
          <p:cNvSpPr>
            <a:spLocks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C7B296CD-DDEF-4C08-AA6D-257B5E4C7A79}" type="slidenum">
              <a:rPr lang="de-DE"/>
              <a:pPr/>
              <a:t>27</a:t>
            </a:fld>
            <a:endParaRPr lang="de-DE"/>
          </a:p>
        </p:txBody>
      </p:sp>
      <p:sp>
        <p:nvSpPr>
          <p:cNvPr id="275458" name="Rectangle 2"/>
          <p:cNvSpPr>
            <a:spLocks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C4A888FC-4571-4EDC-BB26-E4C0576AEFB3}" type="slidenum">
              <a:rPr lang="de-DE"/>
              <a:pPr/>
              <a:t>28</a:t>
            </a:fld>
            <a:endParaRPr lang="de-DE"/>
          </a:p>
        </p:txBody>
      </p:sp>
      <p:sp>
        <p:nvSpPr>
          <p:cNvPr id="305154" name="Rectangle 2"/>
          <p:cNvSpPr>
            <a:spLocks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2D80CEE4-334A-48BF-BC09-F5388E38B667}" type="slidenum">
              <a:rPr lang="de-DE"/>
              <a:pPr/>
              <a:t>29</a:t>
            </a:fld>
            <a:endParaRPr lang="de-DE"/>
          </a:p>
        </p:txBody>
      </p:sp>
      <p:sp>
        <p:nvSpPr>
          <p:cNvPr id="257026" name="Rectangle 2"/>
          <p:cNvSpPr>
            <a:spLocks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F70BA6B4-A2CE-4806-9EBD-3B4B41E7D37D}" type="slidenum">
              <a:rPr lang="de-DE"/>
              <a:pPr/>
              <a:t>30</a:t>
            </a:fld>
            <a:endParaRPr lang="de-DE"/>
          </a:p>
        </p:txBody>
      </p:sp>
      <p:sp>
        <p:nvSpPr>
          <p:cNvPr id="256002" name="Rectangle 2"/>
          <p:cNvSpPr>
            <a:spLocks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AC208983-424B-4613-90FC-9C26692F49AF}" type="slidenum">
              <a:rPr lang="de-DE"/>
              <a:pPr/>
              <a:t>32</a:t>
            </a:fld>
            <a:endParaRPr lang="de-DE"/>
          </a:p>
        </p:txBody>
      </p:sp>
      <p:sp>
        <p:nvSpPr>
          <p:cNvPr id="307202" name="Rectangle 2"/>
          <p:cNvSpPr>
            <a:spLocks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13A1C099-0581-4E74-8CA8-700FA32381E0}" type="slidenum">
              <a:rPr lang="de-DE"/>
              <a:pPr/>
              <a:t>33</a:t>
            </a:fld>
            <a:endParaRPr lang="de-DE"/>
          </a:p>
        </p:txBody>
      </p:sp>
      <p:sp>
        <p:nvSpPr>
          <p:cNvPr id="258050" name="Rectangle 2"/>
          <p:cNvSpPr>
            <a:spLocks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0E1D4160-53E4-47FC-A1B8-9D502CC2F754}" type="slidenum">
              <a:rPr lang="de-DE"/>
              <a:pPr/>
              <a:t>8</a:t>
            </a:fld>
            <a:endParaRPr lang="de-DE"/>
          </a:p>
        </p:txBody>
      </p:sp>
      <p:sp>
        <p:nvSpPr>
          <p:cNvPr id="311298" name="Rectangle 2"/>
          <p:cNvSpPr>
            <a:spLocks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89AF998E-5A88-4098-85C9-6E168660CCBD}" type="slidenum">
              <a:rPr lang="de-DE"/>
              <a:pPr/>
              <a:t>9</a:t>
            </a:fld>
            <a:endParaRPr lang="de-DE"/>
          </a:p>
        </p:txBody>
      </p:sp>
      <p:sp>
        <p:nvSpPr>
          <p:cNvPr id="245762" name="Rectangle 2"/>
          <p:cNvSpPr>
            <a:spLocks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1988299B-7AF8-4E96-8834-90600823F66B}" type="slidenum">
              <a:rPr lang="de-DE"/>
              <a:pPr/>
              <a:t>10</a:t>
            </a:fld>
            <a:endParaRPr lang="de-DE"/>
          </a:p>
        </p:txBody>
      </p:sp>
      <p:sp>
        <p:nvSpPr>
          <p:cNvPr id="246786" name="Rectangle 2"/>
          <p:cNvSpPr>
            <a:spLocks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3F29B747-CD28-468F-8D3E-16E4AD7FCD68}" type="slidenum">
              <a:rPr lang="de-DE"/>
              <a:pPr/>
              <a:t>11</a:t>
            </a:fld>
            <a:endParaRPr lang="de-DE"/>
          </a:p>
        </p:txBody>
      </p:sp>
      <p:sp>
        <p:nvSpPr>
          <p:cNvPr id="247810" name="Rectangle 2"/>
          <p:cNvSpPr>
            <a:spLocks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6CA7E64B-E5C3-4737-BF9A-A0CBAAA9AD24}" type="slidenum">
              <a:rPr lang="de-DE"/>
              <a:pPr/>
              <a:t>12</a:t>
            </a:fld>
            <a:endParaRPr lang="de-DE"/>
          </a:p>
        </p:txBody>
      </p:sp>
      <p:sp>
        <p:nvSpPr>
          <p:cNvPr id="273410" name="Rectangle 2"/>
          <p:cNvSpPr>
            <a:spLocks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396B1BDA-349D-419F-A689-0C47ECA75B92}" type="slidenum">
              <a:rPr lang="de-DE"/>
              <a:pPr/>
              <a:t>14</a:t>
            </a:fld>
            <a:endParaRPr lang="de-DE"/>
          </a:p>
        </p:txBody>
      </p:sp>
      <p:sp>
        <p:nvSpPr>
          <p:cNvPr id="313346" name="Rectangle 2"/>
          <p:cNvSpPr>
            <a:spLocks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Universität Karlsruhe</a:t>
            </a:r>
          </a:p>
          <a:p>
            <a:r>
              <a:rPr lang="de-DE"/>
              <a:t>Institut für Telematik</a:t>
            </a:r>
          </a:p>
        </p:txBody>
      </p:sp>
      <p:sp>
        <p:nvSpPr>
          <p:cNvPr id="5" name="Rectangle 3"/>
          <p:cNvSpPr>
            <a:spLocks noGrp="1" noChangeArrowheads="1"/>
          </p:cNvSpPr>
          <p:nvPr>
            <p:ph type="dt" idx="1"/>
          </p:nvPr>
        </p:nvSpPr>
        <p:spPr>
          <a:ln/>
        </p:spPr>
        <p:txBody>
          <a:bodyPr/>
          <a:lstStyle/>
          <a:p>
            <a:r>
              <a:rPr lang="de-DE"/>
              <a:t>Mobilkommunikation</a:t>
            </a:r>
          </a:p>
          <a:p>
            <a:r>
              <a:rPr lang="de-DE"/>
              <a:t>SS 1998</a:t>
            </a:r>
          </a:p>
        </p:txBody>
      </p:sp>
      <p:sp>
        <p:nvSpPr>
          <p:cNvPr id="6" name="Rectangle 6"/>
          <p:cNvSpPr>
            <a:spLocks noGrp="1" noChangeArrowheads="1"/>
          </p:cNvSpPr>
          <p:nvPr>
            <p:ph type="ftr" sz="quarter" idx="4"/>
          </p:nvPr>
        </p:nvSpPr>
        <p:spPr>
          <a:ln/>
        </p:spPr>
        <p:txBody>
          <a:bodyPr/>
          <a:lstStyle/>
          <a:p>
            <a:r>
              <a:rPr lang="de-DE"/>
              <a:t>Prof. Dr. Dr. h.c. G. Krüger</a:t>
            </a:r>
          </a:p>
          <a:p>
            <a:r>
              <a:rPr lang="de-DE"/>
              <a:t>E. Dorner / Dr. J. Schiller</a:t>
            </a:r>
          </a:p>
        </p:txBody>
      </p:sp>
      <p:sp>
        <p:nvSpPr>
          <p:cNvPr id="7" name="Rectangle 7"/>
          <p:cNvSpPr>
            <a:spLocks noGrp="1" noChangeArrowheads="1"/>
          </p:cNvSpPr>
          <p:nvPr>
            <p:ph type="sldNum" sz="quarter" idx="5"/>
          </p:nvPr>
        </p:nvSpPr>
        <p:spPr>
          <a:ln/>
        </p:spPr>
        <p:txBody>
          <a:bodyPr/>
          <a:lstStyle/>
          <a:p>
            <a:fld id="{83293238-818A-4583-B478-46ED674C5DCE}" type="slidenum">
              <a:rPr lang="de-DE"/>
              <a:pPr/>
              <a:t>16</a:t>
            </a:fld>
            <a:endParaRPr lang="de-DE"/>
          </a:p>
        </p:txBody>
      </p:sp>
      <p:sp>
        <p:nvSpPr>
          <p:cNvPr id="250882" name="Rectangle 2"/>
          <p:cNvSpPr>
            <a:spLocks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2/14/2017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Chart Placeholder 2"/>
          <p:cNvSpPr>
            <a:spLocks noGrp="1"/>
          </p:cNvSpPr>
          <p:nvPr>
            <p:ph type="chart" idx="1"/>
          </p:nvPr>
        </p:nvSpPr>
        <p:spPr>
          <a:xfrm>
            <a:off x="457200" y="1600200"/>
            <a:ext cx="8229600" cy="4530725"/>
          </a:xfrm>
        </p:spPr>
        <p:txBody>
          <a:bodyPr/>
          <a:lstStyle/>
          <a:p>
            <a:endParaRPr lang="en-IN"/>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5B8F6EB5-29CB-4C22-A431-717B2073467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2/14/2017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2/14/2017</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2/14/2017</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2/14/2017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2/14/2017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rgbClr val="FF0000"/>
                </a:solidFill>
              </a:rPr>
              <a:t>UNIT- III</a:t>
            </a:r>
            <a:r>
              <a:rPr lang="en-US" dirty="0" smtClean="0"/>
              <a:t/>
            </a:r>
            <a:br>
              <a:rPr lang="en-US" dirty="0" smtClean="0"/>
            </a:br>
            <a:r>
              <a:rPr lang="en-US" dirty="0" smtClean="0">
                <a:solidFill>
                  <a:srgbClr val="FF0000"/>
                </a:solidFill>
              </a:rPr>
              <a:t>UMTS :</a:t>
            </a:r>
            <a:r>
              <a:rPr lang="en-US" altLang="zh-CN" dirty="0" smtClean="0">
                <a:latin typeface="Times New Roman" pitchFamily="18" charset="0"/>
                <a:ea typeface="宋体" pitchFamily="2" charset="-122"/>
              </a:rPr>
              <a:t> Universal Mobile Telecommunication System</a:t>
            </a:r>
            <a:endParaRPr lang="en-IN" dirty="0"/>
          </a:p>
        </p:txBody>
      </p:sp>
      <p:sp>
        <p:nvSpPr>
          <p:cNvPr id="3" name="Subtitle 2"/>
          <p:cNvSpPr>
            <a:spLocks noGrp="1"/>
          </p:cNvSpPr>
          <p:nvPr>
            <p:ph type="subTitle" idx="1"/>
          </p:nvPr>
        </p:nvSpPr>
        <p:spPr/>
        <p:txBody>
          <a:bodyPr/>
          <a:lstStyle/>
          <a:p>
            <a:r>
              <a:rPr lang="en-US" dirty="0" smtClean="0"/>
              <a:t>MADHESWARI.K/AP/CSE       15/02/2017</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t>UMTS domains and interfaces </a:t>
            </a:r>
          </a:p>
        </p:txBody>
      </p:sp>
      <p:sp>
        <p:nvSpPr>
          <p:cNvPr id="177155" name="Rectangle 3"/>
          <p:cNvSpPr>
            <a:spLocks noGrp="1" noChangeArrowheads="1"/>
          </p:cNvSpPr>
          <p:nvPr>
            <p:ph type="body"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r>
              <a:rPr lang="en-US"/>
              <a:t>User Equipment Domain</a:t>
            </a:r>
          </a:p>
          <a:p>
            <a:pPr lvl="1"/>
            <a:r>
              <a:rPr lang="en-US"/>
              <a:t>Assigned to a single user in order to access UMTS services</a:t>
            </a:r>
          </a:p>
          <a:p>
            <a:r>
              <a:rPr lang="en-US"/>
              <a:t>Infrastructure Domain</a:t>
            </a:r>
          </a:p>
          <a:p>
            <a:pPr lvl="1"/>
            <a:r>
              <a:rPr lang="en-US"/>
              <a:t>Shared among all users</a:t>
            </a:r>
          </a:p>
          <a:p>
            <a:pPr lvl="1"/>
            <a:r>
              <a:rPr lang="en-US"/>
              <a:t>Offers UMTS services to all accepted users</a:t>
            </a:r>
          </a:p>
        </p:txBody>
      </p:sp>
      <p:sp>
        <p:nvSpPr>
          <p:cNvPr id="177186" name="Line 34"/>
          <p:cNvSpPr>
            <a:spLocks noChangeShapeType="1"/>
          </p:cNvSpPr>
          <p:nvPr/>
        </p:nvSpPr>
        <p:spPr bwMode="auto">
          <a:xfrm flipV="1">
            <a:off x="6324600" y="1600200"/>
            <a:ext cx="0" cy="685800"/>
          </a:xfrm>
          <a:prstGeom prst="line">
            <a:avLst/>
          </a:prstGeom>
          <a:noFill/>
          <a:ln w="9525">
            <a:solidFill>
              <a:schemeClr val="tx1"/>
            </a:solidFill>
            <a:round/>
            <a:headEnd/>
            <a:tailEnd/>
          </a:ln>
          <a:effectLst/>
        </p:spPr>
        <p:txBody>
          <a:bodyPr/>
          <a:lstStyle/>
          <a:p>
            <a:endParaRPr lang="en-IN"/>
          </a:p>
        </p:txBody>
      </p:sp>
      <p:sp>
        <p:nvSpPr>
          <p:cNvPr id="177187" name="Line 35"/>
          <p:cNvSpPr>
            <a:spLocks noChangeShapeType="1"/>
          </p:cNvSpPr>
          <p:nvPr/>
        </p:nvSpPr>
        <p:spPr bwMode="auto">
          <a:xfrm>
            <a:off x="1524000" y="2489200"/>
            <a:ext cx="6553200" cy="0"/>
          </a:xfrm>
          <a:prstGeom prst="line">
            <a:avLst/>
          </a:prstGeom>
          <a:noFill/>
          <a:ln w="9525">
            <a:solidFill>
              <a:schemeClr val="tx1"/>
            </a:solidFill>
            <a:round/>
            <a:headEnd/>
            <a:tailEnd/>
          </a:ln>
          <a:effectLst/>
        </p:spPr>
        <p:txBody>
          <a:bodyPr/>
          <a:lstStyle/>
          <a:p>
            <a:endParaRPr lang="en-IN"/>
          </a:p>
        </p:txBody>
      </p:sp>
      <p:sp>
        <p:nvSpPr>
          <p:cNvPr id="177188" name="Rectangle 36"/>
          <p:cNvSpPr>
            <a:spLocks noChangeArrowheads="1"/>
          </p:cNvSpPr>
          <p:nvPr/>
        </p:nvSpPr>
        <p:spPr bwMode="auto">
          <a:xfrm>
            <a:off x="557213" y="2133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USIM</a:t>
            </a:r>
          </a:p>
          <a:p>
            <a:pPr algn="ctr"/>
            <a:r>
              <a:rPr lang="de-DE" sz="1400"/>
              <a:t>Domain</a:t>
            </a:r>
          </a:p>
        </p:txBody>
      </p:sp>
      <p:sp>
        <p:nvSpPr>
          <p:cNvPr id="177189" name="Rectangle 37"/>
          <p:cNvSpPr>
            <a:spLocks noChangeArrowheads="1"/>
          </p:cNvSpPr>
          <p:nvPr/>
        </p:nvSpPr>
        <p:spPr bwMode="auto">
          <a:xfrm>
            <a:off x="2322513" y="2133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Mobile</a:t>
            </a:r>
            <a:br>
              <a:rPr lang="de-DE" sz="1400"/>
            </a:br>
            <a:r>
              <a:rPr lang="de-DE" sz="1400"/>
              <a:t>Equipment</a:t>
            </a:r>
          </a:p>
          <a:p>
            <a:pPr algn="ctr"/>
            <a:r>
              <a:rPr lang="de-DE" sz="1400"/>
              <a:t>Domain</a:t>
            </a:r>
          </a:p>
        </p:txBody>
      </p:sp>
      <p:sp>
        <p:nvSpPr>
          <p:cNvPr id="177190" name="Rectangle 38"/>
          <p:cNvSpPr>
            <a:spLocks noChangeArrowheads="1"/>
          </p:cNvSpPr>
          <p:nvPr/>
        </p:nvSpPr>
        <p:spPr bwMode="auto">
          <a:xfrm>
            <a:off x="4087813" y="2133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Access</a:t>
            </a:r>
          </a:p>
          <a:p>
            <a:pPr algn="ctr"/>
            <a:r>
              <a:rPr lang="de-DE" sz="1400"/>
              <a:t>Network</a:t>
            </a:r>
          </a:p>
          <a:p>
            <a:pPr algn="ctr"/>
            <a:r>
              <a:rPr lang="de-DE" sz="1400"/>
              <a:t>Domain</a:t>
            </a:r>
          </a:p>
        </p:txBody>
      </p:sp>
      <p:sp>
        <p:nvSpPr>
          <p:cNvPr id="177191" name="Rectangle 39"/>
          <p:cNvSpPr>
            <a:spLocks noChangeArrowheads="1"/>
          </p:cNvSpPr>
          <p:nvPr/>
        </p:nvSpPr>
        <p:spPr bwMode="auto">
          <a:xfrm>
            <a:off x="5853113" y="2133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Serving</a:t>
            </a:r>
          </a:p>
          <a:p>
            <a:pPr algn="ctr"/>
            <a:r>
              <a:rPr lang="de-DE" sz="1400"/>
              <a:t>Network</a:t>
            </a:r>
          </a:p>
          <a:p>
            <a:pPr algn="ctr"/>
            <a:r>
              <a:rPr lang="de-DE" sz="1400"/>
              <a:t>Domain</a:t>
            </a:r>
          </a:p>
        </p:txBody>
      </p:sp>
      <p:sp>
        <p:nvSpPr>
          <p:cNvPr id="177192" name="Rectangle 40"/>
          <p:cNvSpPr>
            <a:spLocks noChangeArrowheads="1"/>
          </p:cNvSpPr>
          <p:nvPr/>
        </p:nvSpPr>
        <p:spPr bwMode="auto">
          <a:xfrm>
            <a:off x="7620000" y="2133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Transit</a:t>
            </a:r>
          </a:p>
          <a:p>
            <a:pPr algn="ctr"/>
            <a:r>
              <a:rPr lang="de-DE" sz="1400"/>
              <a:t>Network</a:t>
            </a:r>
          </a:p>
          <a:p>
            <a:pPr algn="ctr"/>
            <a:r>
              <a:rPr lang="de-DE" sz="1400"/>
              <a:t>Domain</a:t>
            </a:r>
          </a:p>
        </p:txBody>
      </p:sp>
      <p:sp>
        <p:nvSpPr>
          <p:cNvPr id="177193" name="Rectangle 41"/>
          <p:cNvSpPr>
            <a:spLocks noChangeArrowheads="1"/>
          </p:cNvSpPr>
          <p:nvPr/>
        </p:nvSpPr>
        <p:spPr bwMode="auto">
          <a:xfrm>
            <a:off x="5854700" y="990600"/>
            <a:ext cx="990600" cy="685800"/>
          </a:xfrm>
          <a:prstGeom prst="rect">
            <a:avLst/>
          </a:prstGeom>
          <a:solidFill>
            <a:srgbClr val="DADAF6"/>
          </a:solidFill>
          <a:ln w="9525">
            <a:solidFill>
              <a:schemeClr val="tx1"/>
            </a:solidFill>
            <a:miter lim="800000"/>
            <a:headEnd/>
            <a:tailEnd/>
          </a:ln>
          <a:effectLst/>
        </p:spPr>
        <p:txBody>
          <a:bodyPr wrap="none" anchor="ctr"/>
          <a:lstStyle/>
          <a:p>
            <a:pPr algn="ctr"/>
            <a:r>
              <a:rPr lang="de-DE" sz="1400"/>
              <a:t>Home</a:t>
            </a:r>
          </a:p>
          <a:p>
            <a:pPr algn="ctr"/>
            <a:r>
              <a:rPr lang="de-DE" sz="1400"/>
              <a:t>Network</a:t>
            </a:r>
          </a:p>
          <a:p>
            <a:pPr algn="ctr"/>
            <a:r>
              <a:rPr lang="de-DE" sz="1400"/>
              <a:t>Domain</a:t>
            </a:r>
          </a:p>
        </p:txBody>
      </p:sp>
      <p:sp>
        <p:nvSpPr>
          <p:cNvPr id="177194" name="Line 42"/>
          <p:cNvSpPr>
            <a:spLocks noChangeShapeType="1"/>
          </p:cNvSpPr>
          <p:nvPr/>
        </p:nvSpPr>
        <p:spPr bwMode="auto">
          <a:xfrm>
            <a:off x="1905000" y="2286000"/>
            <a:ext cx="0" cy="533400"/>
          </a:xfrm>
          <a:prstGeom prst="line">
            <a:avLst/>
          </a:prstGeom>
          <a:noFill/>
          <a:ln w="9525">
            <a:solidFill>
              <a:schemeClr val="tx1"/>
            </a:solidFill>
            <a:prstDash val="dash"/>
            <a:round/>
            <a:headEnd/>
            <a:tailEnd/>
          </a:ln>
          <a:effectLst/>
        </p:spPr>
        <p:txBody>
          <a:bodyPr/>
          <a:lstStyle/>
          <a:p>
            <a:endParaRPr lang="en-IN"/>
          </a:p>
        </p:txBody>
      </p:sp>
      <p:sp>
        <p:nvSpPr>
          <p:cNvPr id="177195" name="Line 43"/>
          <p:cNvSpPr>
            <a:spLocks noChangeShapeType="1"/>
          </p:cNvSpPr>
          <p:nvPr/>
        </p:nvSpPr>
        <p:spPr bwMode="auto">
          <a:xfrm>
            <a:off x="3695700" y="2286000"/>
            <a:ext cx="0" cy="1219200"/>
          </a:xfrm>
          <a:prstGeom prst="line">
            <a:avLst/>
          </a:prstGeom>
          <a:noFill/>
          <a:ln w="9525">
            <a:solidFill>
              <a:schemeClr val="tx1"/>
            </a:solidFill>
            <a:prstDash val="dash"/>
            <a:round/>
            <a:headEnd/>
            <a:tailEnd/>
          </a:ln>
          <a:effectLst/>
        </p:spPr>
        <p:txBody>
          <a:bodyPr/>
          <a:lstStyle/>
          <a:p>
            <a:endParaRPr lang="en-IN"/>
          </a:p>
        </p:txBody>
      </p:sp>
      <p:sp>
        <p:nvSpPr>
          <p:cNvPr id="177196" name="Line 44"/>
          <p:cNvSpPr>
            <a:spLocks noChangeShapeType="1"/>
          </p:cNvSpPr>
          <p:nvPr/>
        </p:nvSpPr>
        <p:spPr bwMode="auto">
          <a:xfrm flipH="1">
            <a:off x="5461000" y="2286000"/>
            <a:ext cx="0" cy="838200"/>
          </a:xfrm>
          <a:prstGeom prst="line">
            <a:avLst/>
          </a:prstGeom>
          <a:noFill/>
          <a:ln w="9525">
            <a:solidFill>
              <a:schemeClr val="tx1"/>
            </a:solidFill>
            <a:prstDash val="dash"/>
            <a:round/>
            <a:headEnd/>
            <a:tailEnd/>
          </a:ln>
          <a:effectLst/>
        </p:spPr>
        <p:txBody>
          <a:bodyPr/>
          <a:lstStyle/>
          <a:p>
            <a:endParaRPr lang="en-IN"/>
          </a:p>
        </p:txBody>
      </p:sp>
      <p:sp>
        <p:nvSpPr>
          <p:cNvPr id="177197" name="Line 45"/>
          <p:cNvSpPr>
            <a:spLocks noChangeShapeType="1"/>
          </p:cNvSpPr>
          <p:nvPr/>
        </p:nvSpPr>
        <p:spPr bwMode="auto">
          <a:xfrm>
            <a:off x="7239000" y="2286000"/>
            <a:ext cx="0" cy="533400"/>
          </a:xfrm>
          <a:prstGeom prst="line">
            <a:avLst/>
          </a:prstGeom>
          <a:noFill/>
          <a:ln w="9525">
            <a:solidFill>
              <a:schemeClr val="tx1"/>
            </a:solidFill>
            <a:prstDash val="dash"/>
            <a:round/>
            <a:headEnd/>
            <a:tailEnd/>
          </a:ln>
          <a:effectLst/>
        </p:spPr>
        <p:txBody>
          <a:bodyPr/>
          <a:lstStyle/>
          <a:p>
            <a:endParaRPr lang="en-IN"/>
          </a:p>
        </p:txBody>
      </p:sp>
      <p:sp>
        <p:nvSpPr>
          <p:cNvPr id="177198" name="Line 46"/>
          <p:cNvSpPr>
            <a:spLocks noChangeShapeType="1"/>
          </p:cNvSpPr>
          <p:nvPr/>
        </p:nvSpPr>
        <p:spPr bwMode="auto">
          <a:xfrm>
            <a:off x="381000" y="2286000"/>
            <a:ext cx="0" cy="1219200"/>
          </a:xfrm>
          <a:prstGeom prst="line">
            <a:avLst/>
          </a:prstGeom>
          <a:noFill/>
          <a:ln w="9525">
            <a:solidFill>
              <a:schemeClr val="tx1"/>
            </a:solidFill>
            <a:prstDash val="dash"/>
            <a:round/>
            <a:headEnd/>
            <a:tailEnd/>
          </a:ln>
          <a:effectLst/>
        </p:spPr>
        <p:txBody>
          <a:bodyPr/>
          <a:lstStyle/>
          <a:p>
            <a:endParaRPr lang="en-IN"/>
          </a:p>
        </p:txBody>
      </p:sp>
      <p:sp>
        <p:nvSpPr>
          <p:cNvPr id="177199" name="Text Box 47"/>
          <p:cNvSpPr txBox="1">
            <a:spLocks noChangeArrowheads="1"/>
          </p:cNvSpPr>
          <p:nvPr/>
        </p:nvSpPr>
        <p:spPr bwMode="auto">
          <a:xfrm>
            <a:off x="1722438" y="1981200"/>
            <a:ext cx="376237" cy="304800"/>
          </a:xfrm>
          <a:prstGeom prst="rect">
            <a:avLst/>
          </a:prstGeom>
          <a:noFill/>
          <a:ln w="9525">
            <a:noFill/>
            <a:miter lim="800000"/>
            <a:headEnd/>
            <a:tailEnd/>
          </a:ln>
          <a:effectLst/>
        </p:spPr>
        <p:txBody>
          <a:bodyPr wrap="none">
            <a:spAutoFit/>
          </a:bodyPr>
          <a:lstStyle/>
          <a:p>
            <a:r>
              <a:rPr lang="de-DE" sz="1400"/>
              <a:t>C</a:t>
            </a:r>
            <a:r>
              <a:rPr lang="de-DE" sz="1400" baseline="-25000"/>
              <a:t>u</a:t>
            </a:r>
          </a:p>
        </p:txBody>
      </p:sp>
      <p:sp>
        <p:nvSpPr>
          <p:cNvPr id="177200" name="Text Box 48"/>
          <p:cNvSpPr txBox="1">
            <a:spLocks noChangeArrowheads="1"/>
          </p:cNvSpPr>
          <p:nvPr/>
        </p:nvSpPr>
        <p:spPr bwMode="auto">
          <a:xfrm>
            <a:off x="3492500" y="1981200"/>
            <a:ext cx="376238" cy="304800"/>
          </a:xfrm>
          <a:prstGeom prst="rect">
            <a:avLst/>
          </a:prstGeom>
          <a:noFill/>
          <a:ln w="9525">
            <a:noFill/>
            <a:miter lim="800000"/>
            <a:headEnd/>
            <a:tailEnd/>
          </a:ln>
          <a:effectLst/>
        </p:spPr>
        <p:txBody>
          <a:bodyPr wrap="none">
            <a:spAutoFit/>
          </a:bodyPr>
          <a:lstStyle/>
          <a:p>
            <a:r>
              <a:rPr lang="de-DE" sz="1400"/>
              <a:t>U</a:t>
            </a:r>
            <a:r>
              <a:rPr lang="de-DE" sz="1400" baseline="-25000"/>
              <a:t>u</a:t>
            </a:r>
          </a:p>
        </p:txBody>
      </p:sp>
      <p:sp>
        <p:nvSpPr>
          <p:cNvPr id="177201" name="Text Box 49"/>
          <p:cNvSpPr txBox="1">
            <a:spLocks noChangeArrowheads="1"/>
          </p:cNvSpPr>
          <p:nvPr/>
        </p:nvSpPr>
        <p:spPr bwMode="auto">
          <a:xfrm>
            <a:off x="5295900" y="1981200"/>
            <a:ext cx="296863" cy="304800"/>
          </a:xfrm>
          <a:prstGeom prst="rect">
            <a:avLst/>
          </a:prstGeom>
          <a:noFill/>
          <a:ln w="9525">
            <a:noFill/>
            <a:miter lim="800000"/>
            <a:headEnd/>
            <a:tailEnd/>
          </a:ln>
          <a:effectLst/>
        </p:spPr>
        <p:txBody>
          <a:bodyPr wrap="none">
            <a:spAutoFit/>
          </a:bodyPr>
          <a:lstStyle/>
          <a:p>
            <a:r>
              <a:rPr lang="de-DE" sz="1400"/>
              <a:t>I</a:t>
            </a:r>
            <a:r>
              <a:rPr lang="de-DE" sz="1400" baseline="-25000"/>
              <a:t>u</a:t>
            </a:r>
          </a:p>
        </p:txBody>
      </p:sp>
      <p:sp>
        <p:nvSpPr>
          <p:cNvPr id="177202" name="Line 50"/>
          <p:cNvSpPr>
            <a:spLocks noChangeShapeType="1"/>
          </p:cNvSpPr>
          <p:nvPr/>
        </p:nvSpPr>
        <p:spPr bwMode="auto">
          <a:xfrm>
            <a:off x="8763000" y="1295400"/>
            <a:ext cx="0" cy="2209800"/>
          </a:xfrm>
          <a:prstGeom prst="line">
            <a:avLst/>
          </a:prstGeom>
          <a:noFill/>
          <a:ln w="9525">
            <a:solidFill>
              <a:schemeClr val="tx1"/>
            </a:solidFill>
            <a:prstDash val="dash"/>
            <a:round/>
            <a:headEnd/>
            <a:tailEnd/>
          </a:ln>
          <a:effectLst/>
        </p:spPr>
        <p:txBody>
          <a:bodyPr/>
          <a:lstStyle/>
          <a:p>
            <a:endParaRPr lang="en-IN"/>
          </a:p>
        </p:txBody>
      </p:sp>
      <p:sp>
        <p:nvSpPr>
          <p:cNvPr id="177203" name="Line 51"/>
          <p:cNvSpPr>
            <a:spLocks noChangeShapeType="1"/>
          </p:cNvSpPr>
          <p:nvPr/>
        </p:nvSpPr>
        <p:spPr bwMode="auto">
          <a:xfrm>
            <a:off x="381000" y="3429000"/>
            <a:ext cx="3276600" cy="0"/>
          </a:xfrm>
          <a:prstGeom prst="line">
            <a:avLst/>
          </a:prstGeom>
          <a:noFill/>
          <a:ln w="9525">
            <a:solidFill>
              <a:schemeClr val="tx1"/>
            </a:solidFill>
            <a:round/>
            <a:headEnd type="triangle" w="med" len="med"/>
            <a:tailEnd type="triangle" w="med" len="med"/>
          </a:ln>
          <a:effectLst/>
        </p:spPr>
        <p:txBody>
          <a:bodyPr/>
          <a:lstStyle/>
          <a:p>
            <a:endParaRPr lang="en-IN"/>
          </a:p>
        </p:txBody>
      </p:sp>
      <p:sp>
        <p:nvSpPr>
          <p:cNvPr id="177204" name="Text Box 52"/>
          <p:cNvSpPr txBox="1">
            <a:spLocks noChangeArrowheads="1"/>
          </p:cNvSpPr>
          <p:nvPr/>
        </p:nvSpPr>
        <p:spPr bwMode="auto">
          <a:xfrm>
            <a:off x="881063" y="3429000"/>
            <a:ext cx="2116137" cy="304800"/>
          </a:xfrm>
          <a:prstGeom prst="rect">
            <a:avLst/>
          </a:prstGeom>
          <a:noFill/>
          <a:ln w="9525">
            <a:noFill/>
            <a:miter lim="800000"/>
            <a:headEnd/>
            <a:tailEnd/>
          </a:ln>
          <a:effectLst/>
        </p:spPr>
        <p:txBody>
          <a:bodyPr wrap="none">
            <a:spAutoFit/>
          </a:bodyPr>
          <a:lstStyle/>
          <a:p>
            <a:r>
              <a:rPr lang="de-DE" sz="1400"/>
              <a:t>User Equipment Domain</a:t>
            </a:r>
          </a:p>
        </p:txBody>
      </p:sp>
      <p:sp>
        <p:nvSpPr>
          <p:cNvPr id="177205" name="Line 53"/>
          <p:cNvSpPr>
            <a:spLocks noChangeShapeType="1"/>
          </p:cNvSpPr>
          <p:nvPr/>
        </p:nvSpPr>
        <p:spPr bwMode="auto">
          <a:xfrm rot="-5400000">
            <a:off x="6286500" y="1638300"/>
            <a:ext cx="0" cy="533400"/>
          </a:xfrm>
          <a:prstGeom prst="line">
            <a:avLst/>
          </a:prstGeom>
          <a:noFill/>
          <a:ln w="9525">
            <a:solidFill>
              <a:schemeClr val="tx1"/>
            </a:solidFill>
            <a:prstDash val="dash"/>
            <a:round/>
            <a:headEnd/>
            <a:tailEnd/>
          </a:ln>
          <a:effectLst/>
        </p:spPr>
        <p:txBody>
          <a:bodyPr/>
          <a:lstStyle/>
          <a:p>
            <a:endParaRPr lang="en-IN"/>
          </a:p>
        </p:txBody>
      </p:sp>
      <p:sp>
        <p:nvSpPr>
          <p:cNvPr id="177206" name="Text Box 54"/>
          <p:cNvSpPr txBox="1">
            <a:spLocks noChangeArrowheads="1"/>
          </p:cNvSpPr>
          <p:nvPr/>
        </p:nvSpPr>
        <p:spPr bwMode="auto">
          <a:xfrm>
            <a:off x="6553200" y="1752600"/>
            <a:ext cx="355600" cy="304800"/>
          </a:xfrm>
          <a:prstGeom prst="rect">
            <a:avLst/>
          </a:prstGeom>
          <a:noFill/>
          <a:ln w="9525">
            <a:noFill/>
            <a:miter lim="800000"/>
            <a:headEnd/>
            <a:tailEnd/>
          </a:ln>
          <a:effectLst/>
        </p:spPr>
        <p:txBody>
          <a:bodyPr wrap="none">
            <a:spAutoFit/>
          </a:bodyPr>
          <a:lstStyle/>
          <a:p>
            <a:r>
              <a:rPr lang="de-DE" sz="1400"/>
              <a:t>Z</a:t>
            </a:r>
            <a:r>
              <a:rPr lang="de-DE" sz="1400" baseline="-25000"/>
              <a:t>u</a:t>
            </a:r>
          </a:p>
        </p:txBody>
      </p:sp>
      <p:sp>
        <p:nvSpPr>
          <p:cNvPr id="177207" name="Text Box 55"/>
          <p:cNvSpPr txBox="1">
            <a:spLocks noChangeArrowheads="1"/>
          </p:cNvSpPr>
          <p:nvPr/>
        </p:nvSpPr>
        <p:spPr bwMode="auto">
          <a:xfrm>
            <a:off x="7061200" y="1981200"/>
            <a:ext cx="366713" cy="304800"/>
          </a:xfrm>
          <a:prstGeom prst="rect">
            <a:avLst/>
          </a:prstGeom>
          <a:noFill/>
          <a:ln w="9525">
            <a:noFill/>
            <a:miter lim="800000"/>
            <a:headEnd/>
            <a:tailEnd/>
          </a:ln>
          <a:effectLst/>
        </p:spPr>
        <p:txBody>
          <a:bodyPr wrap="none">
            <a:spAutoFit/>
          </a:bodyPr>
          <a:lstStyle/>
          <a:p>
            <a:r>
              <a:rPr lang="de-DE" sz="1400"/>
              <a:t>Y</a:t>
            </a:r>
            <a:r>
              <a:rPr lang="de-DE" sz="1400" baseline="-25000"/>
              <a:t>u</a:t>
            </a:r>
          </a:p>
        </p:txBody>
      </p:sp>
      <p:sp>
        <p:nvSpPr>
          <p:cNvPr id="177208" name="Line 56"/>
          <p:cNvSpPr>
            <a:spLocks noChangeShapeType="1"/>
          </p:cNvSpPr>
          <p:nvPr/>
        </p:nvSpPr>
        <p:spPr bwMode="auto">
          <a:xfrm>
            <a:off x="5486400" y="2971800"/>
            <a:ext cx="3276600" cy="0"/>
          </a:xfrm>
          <a:prstGeom prst="line">
            <a:avLst/>
          </a:prstGeom>
          <a:noFill/>
          <a:ln w="9525">
            <a:solidFill>
              <a:schemeClr val="tx1"/>
            </a:solidFill>
            <a:round/>
            <a:headEnd type="triangle" w="med" len="med"/>
            <a:tailEnd type="triangle" w="med" len="med"/>
          </a:ln>
          <a:effectLst/>
        </p:spPr>
        <p:txBody>
          <a:bodyPr/>
          <a:lstStyle/>
          <a:p>
            <a:endParaRPr lang="en-IN"/>
          </a:p>
        </p:txBody>
      </p:sp>
      <p:sp>
        <p:nvSpPr>
          <p:cNvPr id="177209" name="Text Box 57"/>
          <p:cNvSpPr txBox="1">
            <a:spLocks noChangeArrowheads="1"/>
          </p:cNvSpPr>
          <p:nvPr/>
        </p:nvSpPr>
        <p:spPr bwMode="auto">
          <a:xfrm>
            <a:off x="6300788" y="2971800"/>
            <a:ext cx="1928812" cy="304800"/>
          </a:xfrm>
          <a:prstGeom prst="rect">
            <a:avLst/>
          </a:prstGeom>
          <a:noFill/>
          <a:ln w="9525">
            <a:noFill/>
            <a:miter lim="800000"/>
            <a:headEnd/>
            <a:tailEnd/>
          </a:ln>
          <a:effectLst/>
        </p:spPr>
        <p:txBody>
          <a:bodyPr wrap="none">
            <a:spAutoFit/>
          </a:bodyPr>
          <a:lstStyle/>
          <a:p>
            <a:r>
              <a:rPr lang="de-DE" sz="1400"/>
              <a:t>Core Network Domain</a:t>
            </a:r>
          </a:p>
        </p:txBody>
      </p:sp>
      <p:sp>
        <p:nvSpPr>
          <p:cNvPr id="177210" name="Line 58"/>
          <p:cNvSpPr>
            <a:spLocks noChangeShapeType="1"/>
          </p:cNvSpPr>
          <p:nvPr/>
        </p:nvSpPr>
        <p:spPr bwMode="auto">
          <a:xfrm>
            <a:off x="3733800" y="3429000"/>
            <a:ext cx="5029200" cy="0"/>
          </a:xfrm>
          <a:prstGeom prst="line">
            <a:avLst/>
          </a:prstGeom>
          <a:noFill/>
          <a:ln w="9525">
            <a:solidFill>
              <a:schemeClr val="tx1"/>
            </a:solidFill>
            <a:round/>
            <a:headEnd type="triangle" w="med" len="med"/>
            <a:tailEnd type="triangle" w="med" len="med"/>
          </a:ln>
          <a:effectLst/>
        </p:spPr>
        <p:txBody>
          <a:bodyPr/>
          <a:lstStyle/>
          <a:p>
            <a:endParaRPr lang="en-IN"/>
          </a:p>
        </p:txBody>
      </p:sp>
      <p:sp>
        <p:nvSpPr>
          <p:cNvPr id="177211" name="Text Box 59"/>
          <p:cNvSpPr txBox="1">
            <a:spLocks noChangeArrowheads="1"/>
          </p:cNvSpPr>
          <p:nvPr/>
        </p:nvSpPr>
        <p:spPr bwMode="auto">
          <a:xfrm>
            <a:off x="5351463" y="3429000"/>
            <a:ext cx="1887537" cy="304800"/>
          </a:xfrm>
          <a:prstGeom prst="rect">
            <a:avLst/>
          </a:prstGeom>
          <a:noFill/>
          <a:ln w="9525">
            <a:noFill/>
            <a:miter lim="800000"/>
            <a:headEnd/>
            <a:tailEnd/>
          </a:ln>
          <a:effectLst/>
        </p:spPr>
        <p:txBody>
          <a:bodyPr wrap="none">
            <a:spAutoFit/>
          </a:bodyPr>
          <a:lstStyle/>
          <a:p>
            <a:r>
              <a:rPr lang="de-DE" sz="1400"/>
              <a:t>Infrastructure Domain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t>UMTS domains and interfaces</a:t>
            </a:r>
          </a:p>
        </p:txBody>
      </p:sp>
      <p:sp>
        <p:nvSpPr>
          <p:cNvPr id="178179" name="Rectangle 3"/>
          <p:cNvSpPr>
            <a:spLocks noGrp="1" noChangeArrowheads="1"/>
          </p:cNvSpPr>
          <p:nvPr>
            <p:ph type="body" idx="1"/>
          </p:nvPr>
        </p:nvSpPr>
        <p:spPr/>
        <p:txBody>
          <a:bodyPr/>
          <a:lstStyle/>
          <a:p>
            <a:r>
              <a:rPr lang="en-US"/>
              <a:t>Universal Subscriber Identity Module (USIM)</a:t>
            </a:r>
          </a:p>
          <a:p>
            <a:pPr lvl="1"/>
            <a:r>
              <a:rPr lang="en-US"/>
              <a:t>Functions for encryption and authentication of users</a:t>
            </a:r>
          </a:p>
          <a:p>
            <a:pPr lvl="1"/>
            <a:r>
              <a:rPr lang="en-US"/>
              <a:t>Located on a SIM inserted into a mobile device</a:t>
            </a:r>
          </a:p>
          <a:p>
            <a:r>
              <a:rPr lang="en-US"/>
              <a:t>Mobile Equipment Domain</a:t>
            </a:r>
          </a:p>
          <a:p>
            <a:pPr lvl="1"/>
            <a:r>
              <a:rPr lang="en-US"/>
              <a:t>Functions for radio transmission </a:t>
            </a:r>
          </a:p>
          <a:p>
            <a:pPr lvl="1"/>
            <a:r>
              <a:rPr lang="en-US"/>
              <a:t>User interface for establishing/maintaining end-to-end connections</a:t>
            </a:r>
          </a:p>
          <a:p>
            <a:r>
              <a:rPr lang="en-US"/>
              <a:t>Access Network Domain</a:t>
            </a:r>
          </a:p>
          <a:p>
            <a:pPr lvl="1"/>
            <a:r>
              <a:rPr lang="en-US"/>
              <a:t>Access network dependent functions</a:t>
            </a:r>
          </a:p>
          <a:p>
            <a:r>
              <a:rPr lang="en-US"/>
              <a:t>Core Network Domain</a:t>
            </a:r>
          </a:p>
          <a:p>
            <a:pPr lvl="1"/>
            <a:r>
              <a:rPr lang="en-US"/>
              <a:t>Access network independent functions</a:t>
            </a:r>
          </a:p>
          <a:p>
            <a:pPr lvl="1"/>
            <a:r>
              <a:rPr lang="en-US"/>
              <a:t>Serving Network Domain</a:t>
            </a:r>
          </a:p>
          <a:p>
            <a:pPr lvl="2"/>
            <a:r>
              <a:rPr lang="en-US"/>
              <a:t>Network currently responsible for communication</a:t>
            </a:r>
          </a:p>
          <a:p>
            <a:pPr lvl="1"/>
            <a:r>
              <a:rPr lang="en-US"/>
              <a:t>Home Network Domain</a:t>
            </a:r>
          </a:p>
          <a:p>
            <a:pPr lvl="2"/>
            <a:r>
              <a:rPr lang="en-US"/>
              <a:t>Location and access network independent functions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23850" y="0"/>
            <a:ext cx="8667750" cy="685800"/>
          </a:xfrm>
        </p:spPr>
        <p:txBody>
          <a:bodyPr/>
          <a:lstStyle/>
          <a:p>
            <a:r>
              <a:rPr lang="de-DE"/>
              <a:t>UMTS radio interface - Spreading and scrambling of user data</a:t>
            </a:r>
          </a:p>
        </p:txBody>
      </p:sp>
      <p:sp>
        <p:nvSpPr>
          <p:cNvPr id="270339" name="Rectangle 3"/>
          <p:cNvSpPr>
            <a:spLocks noGrp="1" noChangeArrowheads="1"/>
          </p:cNvSpPr>
          <p:nvPr>
            <p:ph type="body" idx="1"/>
          </p:nvPr>
        </p:nvSpPr>
        <p:spPr>
          <a:xfrm>
            <a:off x="304800" y="981075"/>
            <a:ext cx="8534400" cy="5038725"/>
          </a:xfrm>
        </p:spPr>
        <p:txBody>
          <a:bodyPr/>
          <a:lstStyle/>
          <a:p>
            <a:r>
              <a:rPr lang="en-US" sz="1800"/>
              <a:t>Constant chipping rate of 3.84 Mchip/s</a:t>
            </a:r>
          </a:p>
          <a:p>
            <a:r>
              <a:rPr lang="en-US" sz="1800"/>
              <a:t>Different user data rates supported via different spreading factors (# of chips/bit)</a:t>
            </a:r>
          </a:p>
          <a:p>
            <a:pPr lvl="1"/>
            <a:r>
              <a:rPr lang="en-US" sz="1600"/>
              <a:t>higher data rate: less chips per bit and vice versa</a:t>
            </a:r>
          </a:p>
          <a:p>
            <a:r>
              <a:rPr lang="en-US" sz="1800"/>
              <a:t>User separation via unique, quasi orthogonal (their cross-correlation should be almost zero) scrambling codes </a:t>
            </a:r>
          </a:p>
          <a:p>
            <a:pPr lvl="1"/>
            <a:r>
              <a:rPr lang="en-US" sz="1600"/>
              <a:t>users are not separated via orthogonal spreading codes</a:t>
            </a:r>
          </a:p>
          <a:p>
            <a:pPr lvl="1"/>
            <a:r>
              <a:rPr lang="en-US" sz="1600"/>
              <a:t>much simpler management of codes: each station can use the same orthogonal spreading codes</a:t>
            </a:r>
          </a:p>
          <a:p>
            <a:pPr lvl="1"/>
            <a:r>
              <a:rPr lang="en-US" sz="1600"/>
              <a:t>precise synchronization not necessary as the scrambling codes stay quasi-orthogonal</a:t>
            </a:r>
          </a:p>
        </p:txBody>
      </p:sp>
      <p:sp>
        <p:nvSpPr>
          <p:cNvPr id="270340" name="Rectangle 4"/>
          <p:cNvSpPr>
            <a:spLocks noChangeArrowheads="1"/>
          </p:cNvSpPr>
          <p:nvPr/>
        </p:nvSpPr>
        <p:spPr bwMode="auto">
          <a:xfrm>
            <a:off x="1116013" y="4581525"/>
            <a:ext cx="2592387" cy="1657350"/>
          </a:xfrm>
          <a:prstGeom prst="rect">
            <a:avLst/>
          </a:prstGeom>
          <a:solidFill>
            <a:srgbClr val="DADAF6"/>
          </a:solidFill>
          <a:ln w="9525">
            <a:solidFill>
              <a:schemeClr val="tx1"/>
            </a:solidFill>
            <a:miter lim="800000"/>
            <a:headEnd/>
            <a:tailEnd/>
          </a:ln>
          <a:effectLst/>
        </p:spPr>
        <p:txBody>
          <a:bodyPr wrap="none" anchor="ctr"/>
          <a:lstStyle/>
          <a:p>
            <a:endParaRPr lang="en-IN"/>
          </a:p>
        </p:txBody>
      </p:sp>
      <p:sp>
        <p:nvSpPr>
          <p:cNvPr id="270342" name="AutoShape 6"/>
          <p:cNvSpPr>
            <a:spLocks noChangeArrowheads="1"/>
          </p:cNvSpPr>
          <p:nvPr/>
        </p:nvSpPr>
        <p:spPr bwMode="auto">
          <a:xfrm>
            <a:off x="2411413" y="4797425"/>
            <a:ext cx="287337" cy="287338"/>
          </a:xfrm>
          <a:prstGeom prst="flowChartSummingJunction">
            <a:avLst/>
          </a:prstGeom>
          <a:solidFill>
            <a:srgbClr val="DADAF6"/>
          </a:solidFill>
          <a:ln w="9525">
            <a:solidFill>
              <a:schemeClr val="tx1"/>
            </a:solidFill>
            <a:round/>
            <a:headEnd/>
            <a:tailEnd/>
          </a:ln>
          <a:effectLst/>
        </p:spPr>
        <p:txBody>
          <a:bodyPr wrap="none" anchor="ctr"/>
          <a:lstStyle/>
          <a:p>
            <a:endParaRPr lang="en-IN"/>
          </a:p>
        </p:txBody>
      </p:sp>
      <p:sp>
        <p:nvSpPr>
          <p:cNvPr id="270343" name="AutoShape 7"/>
          <p:cNvSpPr>
            <a:spLocks noChangeArrowheads="1"/>
          </p:cNvSpPr>
          <p:nvPr/>
        </p:nvSpPr>
        <p:spPr bwMode="auto">
          <a:xfrm>
            <a:off x="1619250" y="4797425"/>
            <a:ext cx="287338" cy="287338"/>
          </a:xfrm>
          <a:prstGeom prst="flowChartSummingJunction">
            <a:avLst/>
          </a:prstGeom>
          <a:solidFill>
            <a:srgbClr val="DADAF6"/>
          </a:solidFill>
          <a:ln w="9525">
            <a:solidFill>
              <a:schemeClr val="tx1"/>
            </a:solidFill>
            <a:round/>
            <a:headEnd/>
            <a:tailEnd/>
          </a:ln>
          <a:effectLst/>
        </p:spPr>
        <p:txBody>
          <a:bodyPr wrap="none" anchor="ctr"/>
          <a:lstStyle/>
          <a:p>
            <a:endParaRPr lang="en-IN"/>
          </a:p>
        </p:txBody>
      </p:sp>
      <p:sp>
        <p:nvSpPr>
          <p:cNvPr id="270344" name="AutoShape 8"/>
          <p:cNvSpPr>
            <a:spLocks noChangeArrowheads="1"/>
          </p:cNvSpPr>
          <p:nvPr/>
        </p:nvSpPr>
        <p:spPr bwMode="auto">
          <a:xfrm>
            <a:off x="3275013" y="4797425"/>
            <a:ext cx="287337" cy="287338"/>
          </a:xfrm>
          <a:prstGeom prst="flowChartSummingJunction">
            <a:avLst/>
          </a:prstGeom>
          <a:solidFill>
            <a:srgbClr val="DADAF6"/>
          </a:solidFill>
          <a:ln w="9525">
            <a:solidFill>
              <a:schemeClr val="tx1"/>
            </a:solidFill>
            <a:round/>
            <a:headEnd/>
            <a:tailEnd/>
          </a:ln>
          <a:effectLst/>
        </p:spPr>
        <p:txBody>
          <a:bodyPr wrap="none" anchor="ctr"/>
          <a:lstStyle/>
          <a:p>
            <a:endParaRPr lang="en-IN"/>
          </a:p>
        </p:txBody>
      </p:sp>
      <p:sp>
        <p:nvSpPr>
          <p:cNvPr id="270347" name="AutoShape 11"/>
          <p:cNvSpPr>
            <a:spLocks noChangeArrowheads="1"/>
          </p:cNvSpPr>
          <p:nvPr/>
        </p:nvSpPr>
        <p:spPr bwMode="auto">
          <a:xfrm>
            <a:off x="3995738" y="6165850"/>
            <a:ext cx="288925" cy="288925"/>
          </a:xfrm>
          <a:prstGeom prst="flowChartOr">
            <a:avLst/>
          </a:prstGeom>
          <a:noFill/>
          <a:ln w="9525">
            <a:solidFill>
              <a:schemeClr val="tx1"/>
            </a:solidFill>
            <a:round/>
            <a:headEnd/>
            <a:tailEnd/>
          </a:ln>
          <a:effectLst/>
        </p:spPr>
        <p:txBody>
          <a:bodyPr wrap="none" anchor="ctr"/>
          <a:lstStyle/>
          <a:p>
            <a:endParaRPr lang="en-IN"/>
          </a:p>
        </p:txBody>
      </p:sp>
      <p:cxnSp>
        <p:nvCxnSpPr>
          <p:cNvPr id="270348" name="AutoShape 12"/>
          <p:cNvCxnSpPr>
            <a:cxnSpLocks noChangeShapeType="1"/>
            <a:endCxn id="270343" idx="0"/>
          </p:cNvCxnSpPr>
          <p:nvPr/>
        </p:nvCxnSpPr>
        <p:spPr bwMode="auto">
          <a:xfrm>
            <a:off x="1760538" y="4341813"/>
            <a:ext cx="3175" cy="455612"/>
          </a:xfrm>
          <a:prstGeom prst="straightConnector1">
            <a:avLst/>
          </a:prstGeom>
          <a:noFill/>
          <a:ln w="9525">
            <a:solidFill>
              <a:schemeClr val="tx1"/>
            </a:solidFill>
            <a:round/>
            <a:headEnd/>
            <a:tailEnd type="triangle" w="med" len="med"/>
          </a:ln>
          <a:effectLst/>
        </p:spPr>
      </p:cxnSp>
      <p:cxnSp>
        <p:nvCxnSpPr>
          <p:cNvPr id="270349" name="AutoShape 13"/>
          <p:cNvCxnSpPr>
            <a:cxnSpLocks noChangeShapeType="1"/>
            <a:endCxn id="270342" idx="0"/>
          </p:cNvCxnSpPr>
          <p:nvPr/>
        </p:nvCxnSpPr>
        <p:spPr bwMode="auto">
          <a:xfrm>
            <a:off x="2555875" y="4365625"/>
            <a:ext cx="0" cy="431800"/>
          </a:xfrm>
          <a:prstGeom prst="straightConnector1">
            <a:avLst/>
          </a:prstGeom>
          <a:noFill/>
          <a:ln w="9525">
            <a:solidFill>
              <a:schemeClr val="tx1"/>
            </a:solidFill>
            <a:round/>
            <a:headEnd/>
            <a:tailEnd type="triangle" w="med" len="med"/>
          </a:ln>
          <a:effectLst/>
        </p:spPr>
      </p:cxnSp>
      <p:cxnSp>
        <p:nvCxnSpPr>
          <p:cNvPr id="270350" name="AutoShape 14"/>
          <p:cNvCxnSpPr>
            <a:cxnSpLocks noChangeShapeType="1"/>
            <a:endCxn id="270344" idx="0"/>
          </p:cNvCxnSpPr>
          <p:nvPr/>
        </p:nvCxnSpPr>
        <p:spPr bwMode="auto">
          <a:xfrm>
            <a:off x="3419475" y="4365625"/>
            <a:ext cx="0" cy="431800"/>
          </a:xfrm>
          <a:prstGeom prst="straightConnector1">
            <a:avLst/>
          </a:prstGeom>
          <a:noFill/>
          <a:ln w="9525">
            <a:solidFill>
              <a:schemeClr val="tx1"/>
            </a:solidFill>
            <a:round/>
            <a:headEnd/>
            <a:tailEnd type="triangle" w="med" len="med"/>
          </a:ln>
          <a:effectLst/>
        </p:spPr>
      </p:cxnSp>
      <p:sp>
        <p:nvSpPr>
          <p:cNvPr id="270352" name="Text Box 16"/>
          <p:cNvSpPr txBox="1">
            <a:spLocks noChangeArrowheads="1"/>
          </p:cNvSpPr>
          <p:nvPr/>
        </p:nvSpPr>
        <p:spPr bwMode="auto">
          <a:xfrm>
            <a:off x="1187450" y="4005263"/>
            <a:ext cx="592138" cy="304800"/>
          </a:xfrm>
          <a:prstGeom prst="rect">
            <a:avLst/>
          </a:prstGeom>
          <a:noFill/>
          <a:ln w="9525">
            <a:noFill/>
            <a:miter lim="800000"/>
            <a:headEnd/>
            <a:tailEnd/>
          </a:ln>
          <a:effectLst/>
        </p:spPr>
        <p:txBody>
          <a:bodyPr wrap="none">
            <a:spAutoFit/>
          </a:bodyPr>
          <a:lstStyle/>
          <a:p>
            <a:r>
              <a:rPr lang="en-US" sz="1400"/>
              <a:t>data</a:t>
            </a:r>
            <a:r>
              <a:rPr lang="de-DE" sz="1400" baseline="-25000"/>
              <a:t>1</a:t>
            </a:r>
            <a:endParaRPr lang="de-DE" sz="1400"/>
          </a:p>
        </p:txBody>
      </p:sp>
      <p:sp>
        <p:nvSpPr>
          <p:cNvPr id="270353" name="Text Box 17"/>
          <p:cNvSpPr txBox="1">
            <a:spLocks noChangeArrowheads="1"/>
          </p:cNvSpPr>
          <p:nvPr/>
        </p:nvSpPr>
        <p:spPr bwMode="auto">
          <a:xfrm>
            <a:off x="1963738" y="4005263"/>
            <a:ext cx="592137" cy="304800"/>
          </a:xfrm>
          <a:prstGeom prst="rect">
            <a:avLst/>
          </a:prstGeom>
          <a:noFill/>
          <a:ln w="9525">
            <a:noFill/>
            <a:miter lim="800000"/>
            <a:headEnd/>
            <a:tailEnd/>
          </a:ln>
          <a:effectLst/>
        </p:spPr>
        <p:txBody>
          <a:bodyPr wrap="none">
            <a:spAutoFit/>
          </a:bodyPr>
          <a:lstStyle/>
          <a:p>
            <a:r>
              <a:rPr lang="en-US" sz="1400"/>
              <a:t>data</a:t>
            </a:r>
            <a:r>
              <a:rPr lang="de-DE" sz="1400" baseline="-25000"/>
              <a:t>2</a:t>
            </a:r>
            <a:endParaRPr lang="de-DE" sz="1400"/>
          </a:p>
        </p:txBody>
      </p:sp>
      <p:sp>
        <p:nvSpPr>
          <p:cNvPr id="270354" name="Text Box 18"/>
          <p:cNvSpPr txBox="1">
            <a:spLocks noChangeArrowheads="1"/>
          </p:cNvSpPr>
          <p:nvPr/>
        </p:nvSpPr>
        <p:spPr bwMode="auto">
          <a:xfrm>
            <a:off x="2843213" y="4005263"/>
            <a:ext cx="592137" cy="304800"/>
          </a:xfrm>
          <a:prstGeom prst="rect">
            <a:avLst/>
          </a:prstGeom>
          <a:noFill/>
          <a:ln w="9525">
            <a:noFill/>
            <a:miter lim="800000"/>
            <a:headEnd/>
            <a:tailEnd/>
          </a:ln>
          <a:effectLst/>
        </p:spPr>
        <p:txBody>
          <a:bodyPr wrap="none">
            <a:spAutoFit/>
          </a:bodyPr>
          <a:lstStyle/>
          <a:p>
            <a:r>
              <a:rPr lang="en-US" sz="1400"/>
              <a:t>data</a:t>
            </a:r>
            <a:r>
              <a:rPr lang="de-DE" sz="1400" baseline="-25000"/>
              <a:t>3</a:t>
            </a:r>
            <a:endParaRPr lang="de-DE" sz="1400"/>
          </a:p>
        </p:txBody>
      </p:sp>
      <p:sp>
        <p:nvSpPr>
          <p:cNvPr id="270355" name="AutoShape 19"/>
          <p:cNvSpPr>
            <a:spLocks noChangeArrowheads="1"/>
          </p:cNvSpPr>
          <p:nvPr/>
        </p:nvSpPr>
        <p:spPr bwMode="auto">
          <a:xfrm>
            <a:off x="2405063" y="5805488"/>
            <a:ext cx="287337" cy="287337"/>
          </a:xfrm>
          <a:prstGeom prst="flowChartSummingJunction">
            <a:avLst/>
          </a:prstGeom>
          <a:noFill/>
          <a:ln w="9525">
            <a:solidFill>
              <a:schemeClr val="tx1"/>
            </a:solidFill>
            <a:round/>
            <a:headEnd/>
            <a:tailEnd/>
          </a:ln>
          <a:effectLst/>
        </p:spPr>
        <p:txBody>
          <a:bodyPr wrap="none" anchor="ctr"/>
          <a:lstStyle/>
          <a:p>
            <a:endParaRPr lang="en-IN"/>
          </a:p>
        </p:txBody>
      </p:sp>
      <p:cxnSp>
        <p:nvCxnSpPr>
          <p:cNvPr id="270356" name="AutoShape 20"/>
          <p:cNvCxnSpPr>
            <a:cxnSpLocks noChangeShapeType="1"/>
            <a:stCxn id="270355" idx="2"/>
          </p:cNvCxnSpPr>
          <p:nvPr/>
        </p:nvCxnSpPr>
        <p:spPr bwMode="auto">
          <a:xfrm flipH="1">
            <a:off x="1979613" y="5949950"/>
            <a:ext cx="425450" cy="0"/>
          </a:xfrm>
          <a:prstGeom prst="straightConnector1">
            <a:avLst/>
          </a:prstGeom>
          <a:noFill/>
          <a:ln w="9525">
            <a:solidFill>
              <a:schemeClr val="tx1"/>
            </a:solidFill>
            <a:round/>
            <a:headEnd type="triangle" w="med" len="med"/>
            <a:tailEnd/>
          </a:ln>
          <a:effectLst/>
        </p:spPr>
      </p:cxnSp>
      <p:sp>
        <p:nvSpPr>
          <p:cNvPr id="270357" name="Text Box 21"/>
          <p:cNvSpPr txBox="1">
            <a:spLocks noChangeArrowheads="1"/>
          </p:cNvSpPr>
          <p:nvPr/>
        </p:nvSpPr>
        <p:spPr bwMode="auto">
          <a:xfrm>
            <a:off x="1370013" y="5662613"/>
            <a:ext cx="1041400" cy="517525"/>
          </a:xfrm>
          <a:prstGeom prst="rect">
            <a:avLst/>
          </a:prstGeom>
          <a:noFill/>
          <a:ln w="9525">
            <a:noFill/>
            <a:miter lim="800000"/>
            <a:headEnd/>
            <a:tailEnd/>
          </a:ln>
          <a:effectLst/>
        </p:spPr>
        <p:txBody>
          <a:bodyPr wrap="none">
            <a:spAutoFit/>
          </a:bodyPr>
          <a:lstStyle/>
          <a:p>
            <a:r>
              <a:rPr lang="en-US" sz="1400"/>
              <a:t>scrambling</a:t>
            </a:r>
          </a:p>
          <a:p>
            <a:r>
              <a:rPr lang="en-US" sz="1400"/>
              <a:t>code</a:t>
            </a:r>
            <a:r>
              <a:rPr lang="de-DE" sz="1400" baseline="-25000"/>
              <a:t>1</a:t>
            </a:r>
            <a:endParaRPr lang="de-DE" sz="1400"/>
          </a:p>
        </p:txBody>
      </p:sp>
      <p:sp>
        <p:nvSpPr>
          <p:cNvPr id="270359" name="AutoShape 23"/>
          <p:cNvSpPr>
            <a:spLocks noChangeArrowheads="1"/>
          </p:cNvSpPr>
          <p:nvPr/>
        </p:nvSpPr>
        <p:spPr bwMode="auto">
          <a:xfrm>
            <a:off x="2411413" y="5230813"/>
            <a:ext cx="288925" cy="288925"/>
          </a:xfrm>
          <a:prstGeom prst="flowChartOr">
            <a:avLst/>
          </a:prstGeom>
          <a:noFill/>
          <a:ln w="9525">
            <a:solidFill>
              <a:schemeClr val="tx1"/>
            </a:solidFill>
            <a:round/>
            <a:headEnd/>
            <a:tailEnd/>
          </a:ln>
          <a:effectLst/>
        </p:spPr>
        <p:txBody>
          <a:bodyPr wrap="none" anchor="ctr"/>
          <a:lstStyle/>
          <a:p>
            <a:endParaRPr lang="en-IN"/>
          </a:p>
        </p:txBody>
      </p:sp>
      <p:cxnSp>
        <p:nvCxnSpPr>
          <p:cNvPr id="270360" name="AutoShape 24"/>
          <p:cNvCxnSpPr>
            <a:cxnSpLocks noChangeShapeType="1"/>
            <a:stCxn id="270343" idx="4"/>
            <a:endCxn id="270359" idx="2"/>
          </p:cNvCxnSpPr>
          <p:nvPr/>
        </p:nvCxnSpPr>
        <p:spPr bwMode="auto">
          <a:xfrm rot="16200000" flipH="1">
            <a:off x="1942307" y="4906169"/>
            <a:ext cx="290512" cy="647700"/>
          </a:xfrm>
          <a:prstGeom prst="bentConnector2">
            <a:avLst/>
          </a:prstGeom>
          <a:noFill/>
          <a:ln w="9525">
            <a:solidFill>
              <a:schemeClr val="tx1"/>
            </a:solidFill>
            <a:miter lim="800000"/>
            <a:headEnd/>
            <a:tailEnd type="triangle" w="med" len="med"/>
          </a:ln>
          <a:effectLst/>
        </p:spPr>
      </p:cxnSp>
      <p:cxnSp>
        <p:nvCxnSpPr>
          <p:cNvPr id="270361" name="AutoShape 25"/>
          <p:cNvCxnSpPr>
            <a:cxnSpLocks noChangeShapeType="1"/>
            <a:stCxn id="270344" idx="4"/>
            <a:endCxn id="270359" idx="6"/>
          </p:cNvCxnSpPr>
          <p:nvPr/>
        </p:nvCxnSpPr>
        <p:spPr bwMode="auto">
          <a:xfrm rot="5400000">
            <a:off x="2914651" y="4870450"/>
            <a:ext cx="290512" cy="719137"/>
          </a:xfrm>
          <a:prstGeom prst="bentConnector2">
            <a:avLst/>
          </a:prstGeom>
          <a:noFill/>
          <a:ln w="9525">
            <a:solidFill>
              <a:schemeClr val="tx1"/>
            </a:solidFill>
            <a:miter lim="800000"/>
            <a:headEnd/>
            <a:tailEnd type="triangle" w="med" len="med"/>
          </a:ln>
          <a:effectLst/>
        </p:spPr>
      </p:cxnSp>
      <p:cxnSp>
        <p:nvCxnSpPr>
          <p:cNvPr id="270362" name="AutoShape 26"/>
          <p:cNvCxnSpPr>
            <a:cxnSpLocks noChangeShapeType="1"/>
            <a:stCxn id="270342" idx="4"/>
            <a:endCxn id="270359" idx="0"/>
          </p:cNvCxnSpPr>
          <p:nvPr/>
        </p:nvCxnSpPr>
        <p:spPr bwMode="auto">
          <a:xfrm>
            <a:off x="2555875" y="5084763"/>
            <a:ext cx="0" cy="146050"/>
          </a:xfrm>
          <a:prstGeom prst="straightConnector1">
            <a:avLst/>
          </a:prstGeom>
          <a:noFill/>
          <a:ln w="9525">
            <a:solidFill>
              <a:schemeClr val="tx1"/>
            </a:solidFill>
            <a:round/>
            <a:headEnd/>
            <a:tailEnd type="triangle" w="med" len="med"/>
          </a:ln>
          <a:effectLst/>
        </p:spPr>
      </p:cxnSp>
      <p:cxnSp>
        <p:nvCxnSpPr>
          <p:cNvPr id="270364" name="AutoShape 28"/>
          <p:cNvCxnSpPr>
            <a:cxnSpLocks noChangeShapeType="1"/>
            <a:stCxn id="270359" idx="4"/>
            <a:endCxn id="270355" idx="0"/>
          </p:cNvCxnSpPr>
          <p:nvPr/>
        </p:nvCxnSpPr>
        <p:spPr bwMode="auto">
          <a:xfrm flipH="1">
            <a:off x="2549525" y="5519738"/>
            <a:ext cx="6350" cy="285750"/>
          </a:xfrm>
          <a:prstGeom prst="straightConnector1">
            <a:avLst/>
          </a:prstGeom>
          <a:noFill/>
          <a:ln w="9525">
            <a:solidFill>
              <a:schemeClr val="tx1"/>
            </a:solidFill>
            <a:round/>
            <a:headEnd/>
            <a:tailEnd type="triangle" w="med" len="med"/>
          </a:ln>
          <a:effectLst/>
        </p:spPr>
      </p:cxnSp>
      <p:cxnSp>
        <p:nvCxnSpPr>
          <p:cNvPr id="270366" name="AutoShape 30"/>
          <p:cNvCxnSpPr>
            <a:cxnSpLocks noChangeShapeType="1"/>
            <a:stCxn id="270355" idx="4"/>
            <a:endCxn id="270347" idx="2"/>
          </p:cNvCxnSpPr>
          <p:nvPr/>
        </p:nvCxnSpPr>
        <p:spPr bwMode="auto">
          <a:xfrm rot="16200000" flipH="1">
            <a:off x="3163888" y="5478462"/>
            <a:ext cx="217488" cy="1446213"/>
          </a:xfrm>
          <a:prstGeom prst="bentConnector2">
            <a:avLst/>
          </a:prstGeom>
          <a:noFill/>
          <a:ln w="9525">
            <a:solidFill>
              <a:schemeClr val="tx1"/>
            </a:solidFill>
            <a:miter lim="800000"/>
            <a:headEnd/>
            <a:tailEnd type="triangle" w="med" len="med"/>
          </a:ln>
          <a:effectLst/>
        </p:spPr>
      </p:cxnSp>
      <p:cxnSp>
        <p:nvCxnSpPr>
          <p:cNvPr id="270367" name="AutoShape 31"/>
          <p:cNvCxnSpPr>
            <a:cxnSpLocks noChangeShapeType="1"/>
            <a:stCxn id="270347" idx="4"/>
          </p:cNvCxnSpPr>
          <p:nvPr/>
        </p:nvCxnSpPr>
        <p:spPr bwMode="auto">
          <a:xfrm>
            <a:off x="4140200" y="6454775"/>
            <a:ext cx="0" cy="285750"/>
          </a:xfrm>
          <a:prstGeom prst="straightConnector1">
            <a:avLst/>
          </a:prstGeom>
          <a:noFill/>
          <a:ln w="9525">
            <a:solidFill>
              <a:schemeClr val="tx1"/>
            </a:solidFill>
            <a:round/>
            <a:headEnd/>
            <a:tailEnd type="triangle" w="med" len="med"/>
          </a:ln>
          <a:effectLst/>
        </p:spPr>
      </p:cxnSp>
      <p:cxnSp>
        <p:nvCxnSpPr>
          <p:cNvPr id="270368" name="AutoShape 32"/>
          <p:cNvCxnSpPr>
            <a:cxnSpLocks noChangeShapeType="1"/>
            <a:stCxn id="270343" idx="2"/>
          </p:cNvCxnSpPr>
          <p:nvPr/>
        </p:nvCxnSpPr>
        <p:spPr bwMode="auto">
          <a:xfrm flipH="1" flipV="1">
            <a:off x="1346200" y="4933950"/>
            <a:ext cx="273050" cy="7938"/>
          </a:xfrm>
          <a:prstGeom prst="straightConnector1">
            <a:avLst/>
          </a:prstGeom>
          <a:noFill/>
          <a:ln w="9525">
            <a:solidFill>
              <a:schemeClr val="tx1"/>
            </a:solidFill>
            <a:round/>
            <a:headEnd type="triangle" w="med" len="med"/>
            <a:tailEnd/>
          </a:ln>
          <a:effectLst/>
        </p:spPr>
      </p:cxnSp>
      <p:cxnSp>
        <p:nvCxnSpPr>
          <p:cNvPr id="270369" name="AutoShape 33"/>
          <p:cNvCxnSpPr>
            <a:cxnSpLocks noChangeShapeType="1"/>
            <a:stCxn id="270342" idx="2"/>
          </p:cNvCxnSpPr>
          <p:nvPr/>
        </p:nvCxnSpPr>
        <p:spPr bwMode="auto">
          <a:xfrm flipH="1">
            <a:off x="2124075" y="4941888"/>
            <a:ext cx="287338" cy="0"/>
          </a:xfrm>
          <a:prstGeom prst="straightConnector1">
            <a:avLst/>
          </a:prstGeom>
          <a:noFill/>
          <a:ln w="9525">
            <a:solidFill>
              <a:schemeClr val="tx1"/>
            </a:solidFill>
            <a:round/>
            <a:headEnd type="triangle" w="med" len="med"/>
            <a:tailEnd/>
          </a:ln>
          <a:effectLst/>
        </p:spPr>
      </p:cxnSp>
      <p:cxnSp>
        <p:nvCxnSpPr>
          <p:cNvPr id="270370" name="AutoShape 34"/>
          <p:cNvCxnSpPr>
            <a:cxnSpLocks noChangeShapeType="1"/>
            <a:stCxn id="270344" idx="2"/>
          </p:cNvCxnSpPr>
          <p:nvPr/>
        </p:nvCxnSpPr>
        <p:spPr bwMode="auto">
          <a:xfrm flipH="1">
            <a:off x="2987675" y="4941888"/>
            <a:ext cx="287338" cy="0"/>
          </a:xfrm>
          <a:prstGeom prst="straightConnector1">
            <a:avLst/>
          </a:prstGeom>
          <a:noFill/>
          <a:ln w="9525">
            <a:solidFill>
              <a:schemeClr val="tx1"/>
            </a:solidFill>
            <a:round/>
            <a:headEnd type="triangle" w="med" len="med"/>
            <a:tailEnd/>
          </a:ln>
          <a:effectLst/>
        </p:spPr>
      </p:cxnSp>
      <p:sp>
        <p:nvSpPr>
          <p:cNvPr id="270371" name="Text Box 35"/>
          <p:cNvSpPr txBox="1">
            <a:spLocks noChangeArrowheads="1"/>
          </p:cNvSpPr>
          <p:nvPr/>
        </p:nvSpPr>
        <p:spPr bwMode="auto">
          <a:xfrm>
            <a:off x="2771775" y="4654550"/>
            <a:ext cx="631825" cy="517525"/>
          </a:xfrm>
          <a:prstGeom prst="rect">
            <a:avLst/>
          </a:prstGeom>
          <a:noFill/>
          <a:ln w="9525">
            <a:noFill/>
            <a:miter lim="800000"/>
            <a:headEnd/>
            <a:tailEnd/>
          </a:ln>
          <a:effectLst/>
        </p:spPr>
        <p:txBody>
          <a:bodyPr wrap="none">
            <a:spAutoFit/>
          </a:bodyPr>
          <a:lstStyle/>
          <a:p>
            <a:r>
              <a:rPr lang="en-US" sz="1400"/>
              <a:t>spr.</a:t>
            </a:r>
          </a:p>
          <a:p>
            <a:r>
              <a:rPr lang="en-US" sz="1400"/>
              <a:t>code</a:t>
            </a:r>
            <a:r>
              <a:rPr lang="de-DE" sz="1400" baseline="-25000"/>
              <a:t>3</a:t>
            </a:r>
            <a:endParaRPr lang="de-DE" sz="1400"/>
          </a:p>
        </p:txBody>
      </p:sp>
      <p:sp>
        <p:nvSpPr>
          <p:cNvPr id="270372" name="Text Box 36"/>
          <p:cNvSpPr txBox="1">
            <a:spLocks noChangeArrowheads="1"/>
          </p:cNvSpPr>
          <p:nvPr/>
        </p:nvSpPr>
        <p:spPr bwMode="auto">
          <a:xfrm>
            <a:off x="1908175" y="4654550"/>
            <a:ext cx="631825" cy="517525"/>
          </a:xfrm>
          <a:prstGeom prst="rect">
            <a:avLst/>
          </a:prstGeom>
          <a:noFill/>
          <a:ln w="9525">
            <a:noFill/>
            <a:miter lim="800000"/>
            <a:headEnd/>
            <a:tailEnd/>
          </a:ln>
          <a:effectLst/>
        </p:spPr>
        <p:txBody>
          <a:bodyPr wrap="none">
            <a:spAutoFit/>
          </a:bodyPr>
          <a:lstStyle/>
          <a:p>
            <a:r>
              <a:rPr lang="en-US" sz="1400"/>
              <a:t>spr.</a:t>
            </a:r>
          </a:p>
          <a:p>
            <a:r>
              <a:rPr lang="en-US" sz="1400"/>
              <a:t>code</a:t>
            </a:r>
            <a:r>
              <a:rPr lang="de-DE" sz="1400" baseline="-25000"/>
              <a:t>2</a:t>
            </a:r>
            <a:endParaRPr lang="de-DE" sz="1400"/>
          </a:p>
        </p:txBody>
      </p:sp>
      <p:sp>
        <p:nvSpPr>
          <p:cNvPr id="270373" name="Text Box 37"/>
          <p:cNvSpPr txBox="1">
            <a:spLocks noChangeArrowheads="1"/>
          </p:cNvSpPr>
          <p:nvPr/>
        </p:nvSpPr>
        <p:spPr bwMode="auto">
          <a:xfrm>
            <a:off x="1116013" y="4654550"/>
            <a:ext cx="631825" cy="517525"/>
          </a:xfrm>
          <a:prstGeom prst="rect">
            <a:avLst/>
          </a:prstGeom>
          <a:noFill/>
          <a:ln w="9525">
            <a:noFill/>
            <a:miter lim="800000"/>
            <a:headEnd/>
            <a:tailEnd/>
          </a:ln>
          <a:effectLst/>
        </p:spPr>
        <p:txBody>
          <a:bodyPr wrap="none">
            <a:spAutoFit/>
          </a:bodyPr>
          <a:lstStyle/>
          <a:p>
            <a:r>
              <a:rPr lang="en-US" sz="1400"/>
              <a:t>spr.</a:t>
            </a:r>
          </a:p>
          <a:p>
            <a:r>
              <a:rPr lang="en-US" sz="1400"/>
              <a:t>code</a:t>
            </a:r>
            <a:r>
              <a:rPr lang="de-DE" sz="1400" baseline="-25000"/>
              <a:t>1</a:t>
            </a:r>
            <a:endParaRPr lang="de-DE" sz="1400"/>
          </a:p>
        </p:txBody>
      </p:sp>
      <p:sp>
        <p:nvSpPr>
          <p:cNvPr id="270374" name="Rectangle 38"/>
          <p:cNvSpPr>
            <a:spLocks noChangeArrowheads="1"/>
          </p:cNvSpPr>
          <p:nvPr/>
        </p:nvSpPr>
        <p:spPr bwMode="auto">
          <a:xfrm>
            <a:off x="4572000" y="4581525"/>
            <a:ext cx="2160588" cy="1657350"/>
          </a:xfrm>
          <a:prstGeom prst="rect">
            <a:avLst/>
          </a:prstGeom>
          <a:solidFill>
            <a:srgbClr val="DADAF6"/>
          </a:solidFill>
          <a:ln w="9525">
            <a:solidFill>
              <a:schemeClr val="tx1"/>
            </a:solidFill>
            <a:miter lim="800000"/>
            <a:headEnd/>
            <a:tailEnd/>
          </a:ln>
          <a:effectLst/>
        </p:spPr>
        <p:txBody>
          <a:bodyPr wrap="none" anchor="ctr"/>
          <a:lstStyle/>
          <a:p>
            <a:endParaRPr lang="en-IN"/>
          </a:p>
        </p:txBody>
      </p:sp>
      <p:sp>
        <p:nvSpPr>
          <p:cNvPr id="270376" name="AutoShape 40"/>
          <p:cNvSpPr>
            <a:spLocks noChangeArrowheads="1"/>
          </p:cNvSpPr>
          <p:nvPr/>
        </p:nvSpPr>
        <p:spPr bwMode="auto">
          <a:xfrm>
            <a:off x="5076825" y="4797425"/>
            <a:ext cx="287338" cy="287338"/>
          </a:xfrm>
          <a:prstGeom prst="flowChartSummingJunction">
            <a:avLst/>
          </a:prstGeom>
          <a:solidFill>
            <a:srgbClr val="DADAF6"/>
          </a:solidFill>
          <a:ln w="9525">
            <a:solidFill>
              <a:schemeClr val="tx1"/>
            </a:solidFill>
            <a:round/>
            <a:headEnd/>
            <a:tailEnd/>
          </a:ln>
          <a:effectLst/>
        </p:spPr>
        <p:txBody>
          <a:bodyPr wrap="none" anchor="ctr"/>
          <a:lstStyle/>
          <a:p>
            <a:endParaRPr lang="en-IN"/>
          </a:p>
        </p:txBody>
      </p:sp>
      <p:sp>
        <p:nvSpPr>
          <p:cNvPr id="270377" name="AutoShape 41"/>
          <p:cNvSpPr>
            <a:spLocks noChangeArrowheads="1"/>
          </p:cNvSpPr>
          <p:nvPr/>
        </p:nvSpPr>
        <p:spPr bwMode="auto">
          <a:xfrm>
            <a:off x="6299200" y="4797425"/>
            <a:ext cx="287338" cy="287338"/>
          </a:xfrm>
          <a:prstGeom prst="flowChartSummingJunction">
            <a:avLst/>
          </a:prstGeom>
          <a:solidFill>
            <a:srgbClr val="DADAF6"/>
          </a:solidFill>
          <a:ln w="9525">
            <a:solidFill>
              <a:schemeClr val="tx1"/>
            </a:solidFill>
            <a:round/>
            <a:headEnd/>
            <a:tailEnd/>
          </a:ln>
          <a:effectLst/>
        </p:spPr>
        <p:txBody>
          <a:bodyPr wrap="none" anchor="ctr"/>
          <a:lstStyle/>
          <a:p>
            <a:endParaRPr lang="en-IN"/>
          </a:p>
        </p:txBody>
      </p:sp>
      <p:cxnSp>
        <p:nvCxnSpPr>
          <p:cNvPr id="270378" name="AutoShape 42"/>
          <p:cNvCxnSpPr>
            <a:cxnSpLocks noChangeShapeType="1"/>
            <a:endCxn id="270376" idx="0"/>
          </p:cNvCxnSpPr>
          <p:nvPr/>
        </p:nvCxnSpPr>
        <p:spPr bwMode="auto">
          <a:xfrm>
            <a:off x="5218113" y="4341813"/>
            <a:ext cx="3175" cy="455612"/>
          </a:xfrm>
          <a:prstGeom prst="straightConnector1">
            <a:avLst/>
          </a:prstGeom>
          <a:noFill/>
          <a:ln w="9525">
            <a:solidFill>
              <a:schemeClr val="tx1"/>
            </a:solidFill>
            <a:round/>
            <a:headEnd/>
            <a:tailEnd type="triangle" w="med" len="med"/>
          </a:ln>
          <a:effectLst/>
        </p:spPr>
      </p:cxnSp>
      <p:cxnSp>
        <p:nvCxnSpPr>
          <p:cNvPr id="270380" name="AutoShape 44"/>
          <p:cNvCxnSpPr>
            <a:cxnSpLocks noChangeShapeType="1"/>
            <a:endCxn id="270377" idx="0"/>
          </p:cNvCxnSpPr>
          <p:nvPr/>
        </p:nvCxnSpPr>
        <p:spPr bwMode="auto">
          <a:xfrm>
            <a:off x="6443663" y="4365625"/>
            <a:ext cx="0" cy="431800"/>
          </a:xfrm>
          <a:prstGeom prst="straightConnector1">
            <a:avLst/>
          </a:prstGeom>
          <a:noFill/>
          <a:ln w="9525">
            <a:solidFill>
              <a:schemeClr val="tx1"/>
            </a:solidFill>
            <a:round/>
            <a:headEnd/>
            <a:tailEnd type="triangle" w="med" len="med"/>
          </a:ln>
          <a:effectLst/>
        </p:spPr>
      </p:cxnSp>
      <p:sp>
        <p:nvSpPr>
          <p:cNvPr id="270381" name="Text Box 45"/>
          <p:cNvSpPr txBox="1">
            <a:spLocks noChangeArrowheads="1"/>
          </p:cNvSpPr>
          <p:nvPr/>
        </p:nvSpPr>
        <p:spPr bwMode="auto">
          <a:xfrm>
            <a:off x="4645025" y="4005263"/>
            <a:ext cx="592138" cy="304800"/>
          </a:xfrm>
          <a:prstGeom prst="rect">
            <a:avLst/>
          </a:prstGeom>
          <a:noFill/>
          <a:ln w="9525">
            <a:noFill/>
            <a:miter lim="800000"/>
            <a:headEnd/>
            <a:tailEnd/>
          </a:ln>
          <a:effectLst/>
        </p:spPr>
        <p:txBody>
          <a:bodyPr wrap="none">
            <a:spAutoFit/>
          </a:bodyPr>
          <a:lstStyle/>
          <a:p>
            <a:r>
              <a:rPr lang="en-US" sz="1400"/>
              <a:t>data</a:t>
            </a:r>
            <a:r>
              <a:rPr lang="de-DE" sz="1400" baseline="-25000"/>
              <a:t>4</a:t>
            </a:r>
            <a:endParaRPr lang="de-DE" sz="1400"/>
          </a:p>
        </p:txBody>
      </p:sp>
      <p:sp>
        <p:nvSpPr>
          <p:cNvPr id="270383" name="Text Box 47"/>
          <p:cNvSpPr txBox="1">
            <a:spLocks noChangeArrowheads="1"/>
          </p:cNvSpPr>
          <p:nvPr/>
        </p:nvSpPr>
        <p:spPr bwMode="auto">
          <a:xfrm>
            <a:off x="5867400" y="4005263"/>
            <a:ext cx="592138" cy="304800"/>
          </a:xfrm>
          <a:prstGeom prst="rect">
            <a:avLst/>
          </a:prstGeom>
          <a:noFill/>
          <a:ln w="9525">
            <a:noFill/>
            <a:miter lim="800000"/>
            <a:headEnd/>
            <a:tailEnd/>
          </a:ln>
          <a:effectLst/>
        </p:spPr>
        <p:txBody>
          <a:bodyPr wrap="none">
            <a:spAutoFit/>
          </a:bodyPr>
          <a:lstStyle/>
          <a:p>
            <a:r>
              <a:rPr lang="en-US" sz="1400"/>
              <a:t>data</a:t>
            </a:r>
            <a:r>
              <a:rPr lang="de-DE" sz="1400" baseline="-25000"/>
              <a:t>5</a:t>
            </a:r>
            <a:endParaRPr lang="de-DE" sz="1400"/>
          </a:p>
        </p:txBody>
      </p:sp>
      <p:sp>
        <p:nvSpPr>
          <p:cNvPr id="270384" name="AutoShape 48"/>
          <p:cNvSpPr>
            <a:spLocks noChangeArrowheads="1"/>
          </p:cNvSpPr>
          <p:nvPr/>
        </p:nvSpPr>
        <p:spPr bwMode="auto">
          <a:xfrm>
            <a:off x="5678488" y="5805488"/>
            <a:ext cx="287337" cy="287337"/>
          </a:xfrm>
          <a:prstGeom prst="flowChartSummingJunction">
            <a:avLst/>
          </a:prstGeom>
          <a:noFill/>
          <a:ln w="9525">
            <a:solidFill>
              <a:schemeClr val="tx1"/>
            </a:solidFill>
            <a:round/>
            <a:headEnd/>
            <a:tailEnd/>
          </a:ln>
          <a:effectLst/>
        </p:spPr>
        <p:txBody>
          <a:bodyPr wrap="none" anchor="ctr"/>
          <a:lstStyle/>
          <a:p>
            <a:endParaRPr lang="en-IN"/>
          </a:p>
        </p:txBody>
      </p:sp>
      <p:cxnSp>
        <p:nvCxnSpPr>
          <p:cNvPr id="270385" name="AutoShape 49"/>
          <p:cNvCxnSpPr>
            <a:cxnSpLocks noChangeShapeType="1"/>
            <a:stCxn id="270384" idx="2"/>
          </p:cNvCxnSpPr>
          <p:nvPr/>
        </p:nvCxnSpPr>
        <p:spPr bwMode="auto">
          <a:xfrm flipH="1">
            <a:off x="5253038" y="5949950"/>
            <a:ext cx="425450" cy="0"/>
          </a:xfrm>
          <a:prstGeom prst="straightConnector1">
            <a:avLst/>
          </a:prstGeom>
          <a:noFill/>
          <a:ln w="9525">
            <a:solidFill>
              <a:schemeClr val="tx1"/>
            </a:solidFill>
            <a:round/>
            <a:headEnd type="triangle" w="med" len="med"/>
            <a:tailEnd/>
          </a:ln>
          <a:effectLst/>
        </p:spPr>
      </p:cxnSp>
      <p:sp>
        <p:nvSpPr>
          <p:cNvPr id="270386" name="Text Box 50"/>
          <p:cNvSpPr txBox="1">
            <a:spLocks noChangeArrowheads="1"/>
          </p:cNvSpPr>
          <p:nvPr/>
        </p:nvSpPr>
        <p:spPr bwMode="auto">
          <a:xfrm>
            <a:off x="4643438" y="5662613"/>
            <a:ext cx="1041400" cy="517525"/>
          </a:xfrm>
          <a:prstGeom prst="rect">
            <a:avLst/>
          </a:prstGeom>
          <a:noFill/>
          <a:ln w="9525">
            <a:noFill/>
            <a:miter lim="800000"/>
            <a:headEnd/>
            <a:tailEnd/>
          </a:ln>
          <a:effectLst/>
        </p:spPr>
        <p:txBody>
          <a:bodyPr wrap="none">
            <a:spAutoFit/>
          </a:bodyPr>
          <a:lstStyle/>
          <a:p>
            <a:r>
              <a:rPr lang="en-US" sz="1400"/>
              <a:t>scrambling</a:t>
            </a:r>
          </a:p>
          <a:p>
            <a:r>
              <a:rPr lang="en-US" sz="1400"/>
              <a:t>code</a:t>
            </a:r>
            <a:r>
              <a:rPr lang="de-DE" sz="1400" baseline="-25000"/>
              <a:t>2</a:t>
            </a:r>
            <a:endParaRPr lang="de-DE" sz="1400"/>
          </a:p>
        </p:txBody>
      </p:sp>
      <p:sp>
        <p:nvSpPr>
          <p:cNvPr id="270387" name="AutoShape 51"/>
          <p:cNvSpPr>
            <a:spLocks noChangeArrowheads="1"/>
          </p:cNvSpPr>
          <p:nvPr/>
        </p:nvSpPr>
        <p:spPr bwMode="auto">
          <a:xfrm>
            <a:off x="5684838" y="5230813"/>
            <a:ext cx="288925" cy="288925"/>
          </a:xfrm>
          <a:prstGeom prst="flowChartOr">
            <a:avLst/>
          </a:prstGeom>
          <a:noFill/>
          <a:ln w="9525">
            <a:solidFill>
              <a:schemeClr val="tx1"/>
            </a:solidFill>
            <a:round/>
            <a:headEnd/>
            <a:tailEnd/>
          </a:ln>
          <a:effectLst/>
        </p:spPr>
        <p:txBody>
          <a:bodyPr wrap="none" anchor="ctr"/>
          <a:lstStyle/>
          <a:p>
            <a:endParaRPr lang="en-IN"/>
          </a:p>
        </p:txBody>
      </p:sp>
      <p:cxnSp>
        <p:nvCxnSpPr>
          <p:cNvPr id="270388" name="AutoShape 52"/>
          <p:cNvCxnSpPr>
            <a:cxnSpLocks noChangeShapeType="1"/>
            <a:stCxn id="270376" idx="4"/>
            <a:endCxn id="270387" idx="2"/>
          </p:cNvCxnSpPr>
          <p:nvPr/>
        </p:nvCxnSpPr>
        <p:spPr bwMode="auto">
          <a:xfrm rot="16200000" flipH="1">
            <a:off x="5307807" y="4998244"/>
            <a:ext cx="290512" cy="463550"/>
          </a:xfrm>
          <a:prstGeom prst="bentConnector2">
            <a:avLst/>
          </a:prstGeom>
          <a:noFill/>
          <a:ln w="9525">
            <a:solidFill>
              <a:schemeClr val="tx1"/>
            </a:solidFill>
            <a:miter lim="800000"/>
            <a:headEnd/>
            <a:tailEnd type="triangle" w="med" len="med"/>
          </a:ln>
          <a:effectLst/>
        </p:spPr>
      </p:cxnSp>
      <p:cxnSp>
        <p:nvCxnSpPr>
          <p:cNvPr id="270389" name="AutoShape 53"/>
          <p:cNvCxnSpPr>
            <a:cxnSpLocks noChangeShapeType="1"/>
            <a:stCxn id="270377" idx="4"/>
            <a:endCxn id="270387" idx="6"/>
          </p:cNvCxnSpPr>
          <p:nvPr/>
        </p:nvCxnSpPr>
        <p:spPr bwMode="auto">
          <a:xfrm rot="5400000">
            <a:off x="6063457" y="4995069"/>
            <a:ext cx="290512" cy="469900"/>
          </a:xfrm>
          <a:prstGeom prst="bentConnector2">
            <a:avLst/>
          </a:prstGeom>
          <a:noFill/>
          <a:ln w="9525">
            <a:solidFill>
              <a:schemeClr val="tx1"/>
            </a:solidFill>
            <a:miter lim="800000"/>
            <a:headEnd/>
            <a:tailEnd type="triangle" w="med" len="med"/>
          </a:ln>
          <a:effectLst/>
        </p:spPr>
      </p:cxnSp>
      <p:cxnSp>
        <p:nvCxnSpPr>
          <p:cNvPr id="270391" name="AutoShape 55"/>
          <p:cNvCxnSpPr>
            <a:cxnSpLocks noChangeShapeType="1"/>
            <a:stCxn id="270387" idx="4"/>
            <a:endCxn id="270384" idx="0"/>
          </p:cNvCxnSpPr>
          <p:nvPr/>
        </p:nvCxnSpPr>
        <p:spPr bwMode="auto">
          <a:xfrm flipH="1">
            <a:off x="5822950" y="5519738"/>
            <a:ext cx="6350" cy="285750"/>
          </a:xfrm>
          <a:prstGeom prst="straightConnector1">
            <a:avLst/>
          </a:prstGeom>
          <a:noFill/>
          <a:ln w="9525">
            <a:solidFill>
              <a:schemeClr val="tx1"/>
            </a:solidFill>
            <a:round/>
            <a:headEnd/>
            <a:tailEnd type="triangle" w="med" len="med"/>
          </a:ln>
          <a:effectLst/>
        </p:spPr>
      </p:cxnSp>
      <p:cxnSp>
        <p:nvCxnSpPr>
          <p:cNvPr id="270392" name="AutoShape 56"/>
          <p:cNvCxnSpPr>
            <a:cxnSpLocks noChangeShapeType="1"/>
            <a:stCxn id="270376" idx="2"/>
          </p:cNvCxnSpPr>
          <p:nvPr/>
        </p:nvCxnSpPr>
        <p:spPr bwMode="auto">
          <a:xfrm flipH="1" flipV="1">
            <a:off x="4803775" y="4933950"/>
            <a:ext cx="273050" cy="7938"/>
          </a:xfrm>
          <a:prstGeom prst="straightConnector1">
            <a:avLst/>
          </a:prstGeom>
          <a:noFill/>
          <a:ln w="9525">
            <a:solidFill>
              <a:schemeClr val="tx1"/>
            </a:solidFill>
            <a:round/>
            <a:headEnd type="triangle" w="med" len="med"/>
            <a:tailEnd/>
          </a:ln>
          <a:effectLst/>
        </p:spPr>
      </p:cxnSp>
      <p:cxnSp>
        <p:nvCxnSpPr>
          <p:cNvPr id="270394" name="AutoShape 58"/>
          <p:cNvCxnSpPr>
            <a:cxnSpLocks noChangeShapeType="1"/>
            <a:stCxn id="270377" idx="2"/>
          </p:cNvCxnSpPr>
          <p:nvPr/>
        </p:nvCxnSpPr>
        <p:spPr bwMode="auto">
          <a:xfrm flipH="1">
            <a:off x="6011863" y="4941888"/>
            <a:ext cx="287337" cy="0"/>
          </a:xfrm>
          <a:prstGeom prst="straightConnector1">
            <a:avLst/>
          </a:prstGeom>
          <a:noFill/>
          <a:ln w="9525">
            <a:solidFill>
              <a:schemeClr val="tx1"/>
            </a:solidFill>
            <a:round/>
            <a:headEnd type="triangle" w="med" len="med"/>
            <a:tailEnd/>
          </a:ln>
          <a:effectLst/>
        </p:spPr>
      </p:cxnSp>
      <p:sp>
        <p:nvSpPr>
          <p:cNvPr id="270395" name="Text Box 59"/>
          <p:cNvSpPr txBox="1">
            <a:spLocks noChangeArrowheads="1"/>
          </p:cNvSpPr>
          <p:nvPr/>
        </p:nvSpPr>
        <p:spPr bwMode="auto">
          <a:xfrm>
            <a:off x="5795963" y="4654550"/>
            <a:ext cx="631825" cy="517525"/>
          </a:xfrm>
          <a:prstGeom prst="rect">
            <a:avLst/>
          </a:prstGeom>
          <a:noFill/>
          <a:ln w="9525">
            <a:noFill/>
            <a:miter lim="800000"/>
            <a:headEnd/>
            <a:tailEnd/>
          </a:ln>
          <a:effectLst/>
        </p:spPr>
        <p:txBody>
          <a:bodyPr wrap="none">
            <a:spAutoFit/>
          </a:bodyPr>
          <a:lstStyle/>
          <a:p>
            <a:r>
              <a:rPr lang="en-US" sz="1400"/>
              <a:t>spr.</a:t>
            </a:r>
          </a:p>
          <a:p>
            <a:r>
              <a:rPr lang="en-US" sz="1400"/>
              <a:t>code</a:t>
            </a:r>
            <a:r>
              <a:rPr lang="de-DE" sz="1400" baseline="-25000"/>
              <a:t>4</a:t>
            </a:r>
            <a:endParaRPr lang="de-DE" sz="1400"/>
          </a:p>
        </p:txBody>
      </p:sp>
      <p:sp>
        <p:nvSpPr>
          <p:cNvPr id="270397" name="Text Box 61"/>
          <p:cNvSpPr txBox="1">
            <a:spLocks noChangeArrowheads="1"/>
          </p:cNvSpPr>
          <p:nvPr/>
        </p:nvSpPr>
        <p:spPr bwMode="auto">
          <a:xfrm>
            <a:off x="4573588" y="4654550"/>
            <a:ext cx="631825" cy="517525"/>
          </a:xfrm>
          <a:prstGeom prst="rect">
            <a:avLst/>
          </a:prstGeom>
          <a:noFill/>
          <a:ln w="9525">
            <a:noFill/>
            <a:miter lim="800000"/>
            <a:headEnd/>
            <a:tailEnd/>
          </a:ln>
          <a:effectLst/>
        </p:spPr>
        <p:txBody>
          <a:bodyPr wrap="none">
            <a:spAutoFit/>
          </a:bodyPr>
          <a:lstStyle/>
          <a:p>
            <a:r>
              <a:rPr lang="en-US" sz="1400"/>
              <a:t>spr.</a:t>
            </a:r>
          </a:p>
          <a:p>
            <a:r>
              <a:rPr lang="en-US" sz="1400"/>
              <a:t>code</a:t>
            </a:r>
            <a:r>
              <a:rPr lang="de-DE" sz="1400" baseline="-25000"/>
              <a:t>1</a:t>
            </a:r>
            <a:endParaRPr lang="de-DE" sz="1400"/>
          </a:p>
        </p:txBody>
      </p:sp>
      <p:cxnSp>
        <p:nvCxnSpPr>
          <p:cNvPr id="270398" name="AutoShape 62"/>
          <p:cNvCxnSpPr>
            <a:cxnSpLocks noChangeShapeType="1"/>
            <a:stCxn id="270384" idx="4"/>
            <a:endCxn id="270347" idx="6"/>
          </p:cNvCxnSpPr>
          <p:nvPr/>
        </p:nvCxnSpPr>
        <p:spPr bwMode="auto">
          <a:xfrm rot="5400000">
            <a:off x="4945063" y="5432425"/>
            <a:ext cx="217488" cy="1538287"/>
          </a:xfrm>
          <a:prstGeom prst="bentConnector2">
            <a:avLst/>
          </a:prstGeom>
          <a:noFill/>
          <a:ln w="9525">
            <a:solidFill>
              <a:schemeClr val="tx1"/>
            </a:solidFill>
            <a:miter lim="800000"/>
            <a:headEnd/>
            <a:tailEnd type="triangle" w="med" len="med"/>
          </a:ln>
          <a:effectLst/>
        </p:spPr>
      </p:cxnSp>
      <p:sp>
        <p:nvSpPr>
          <p:cNvPr id="270399" name="Text Box 63"/>
          <p:cNvSpPr txBox="1">
            <a:spLocks noChangeArrowheads="1"/>
          </p:cNvSpPr>
          <p:nvPr/>
        </p:nvSpPr>
        <p:spPr bwMode="auto">
          <a:xfrm>
            <a:off x="1908175" y="6310313"/>
            <a:ext cx="927100" cy="336550"/>
          </a:xfrm>
          <a:prstGeom prst="rect">
            <a:avLst/>
          </a:prstGeom>
          <a:noFill/>
          <a:ln w="9525">
            <a:noFill/>
            <a:miter lim="800000"/>
            <a:headEnd/>
            <a:tailEnd/>
          </a:ln>
          <a:effectLst/>
        </p:spPr>
        <p:txBody>
          <a:bodyPr wrap="none">
            <a:spAutoFit/>
          </a:bodyPr>
          <a:lstStyle/>
          <a:p>
            <a:r>
              <a:rPr lang="en-US" b="1"/>
              <a:t>sender</a:t>
            </a:r>
            <a:r>
              <a:rPr lang="en-US" b="1" baseline="-25000"/>
              <a:t>1</a:t>
            </a:r>
            <a:endParaRPr lang="en-US" b="1"/>
          </a:p>
        </p:txBody>
      </p:sp>
      <p:sp>
        <p:nvSpPr>
          <p:cNvPr id="270400" name="Text Box 64"/>
          <p:cNvSpPr txBox="1">
            <a:spLocks noChangeArrowheads="1"/>
          </p:cNvSpPr>
          <p:nvPr/>
        </p:nvSpPr>
        <p:spPr bwMode="auto">
          <a:xfrm>
            <a:off x="5219700" y="6310313"/>
            <a:ext cx="927100" cy="336550"/>
          </a:xfrm>
          <a:prstGeom prst="rect">
            <a:avLst/>
          </a:prstGeom>
          <a:noFill/>
          <a:ln w="9525">
            <a:noFill/>
            <a:miter lim="800000"/>
            <a:headEnd/>
            <a:tailEnd/>
          </a:ln>
          <a:effectLst/>
        </p:spPr>
        <p:txBody>
          <a:bodyPr wrap="none">
            <a:spAutoFit/>
          </a:bodyPr>
          <a:lstStyle/>
          <a:p>
            <a:r>
              <a:rPr lang="en-US" b="1"/>
              <a:t>sender</a:t>
            </a:r>
            <a:r>
              <a:rPr lang="en-US" b="1" baseline="-25000"/>
              <a:t>2</a:t>
            </a: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ChangeArrowheads="1"/>
          </p:cNvSpPr>
          <p:nvPr>
            <p:ph type="title"/>
          </p:nvPr>
        </p:nvSpPr>
        <p:spPr/>
        <p:txBody>
          <a:bodyPr/>
          <a:lstStyle/>
          <a:p>
            <a:r>
              <a:rPr lang="de-DE"/>
              <a:t>OVSF (Orthogonal Variable Spreading Factor) coding</a:t>
            </a:r>
            <a:endParaRPr lang="en-US"/>
          </a:p>
        </p:txBody>
      </p:sp>
      <p:sp>
        <p:nvSpPr>
          <p:cNvPr id="276507" name="Rectangle 27"/>
          <p:cNvSpPr>
            <a:spLocks noChangeArrowheads="1"/>
          </p:cNvSpPr>
          <p:nvPr/>
        </p:nvSpPr>
        <p:spPr bwMode="auto">
          <a:xfrm>
            <a:off x="3563938" y="3214688"/>
            <a:ext cx="287337"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a:t>
            </a:r>
            <a:endParaRPr lang="en-US"/>
          </a:p>
        </p:txBody>
      </p:sp>
      <p:sp>
        <p:nvSpPr>
          <p:cNvPr id="276508" name="Rectangle 28"/>
          <p:cNvSpPr>
            <a:spLocks noChangeArrowheads="1"/>
          </p:cNvSpPr>
          <p:nvPr/>
        </p:nvSpPr>
        <p:spPr bwMode="auto">
          <a:xfrm>
            <a:off x="4140200" y="2278063"/>
            <a:ext cx="3603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a:t>
            </a:r>
            <a:endParaRPr lang="en-US"/>
          </a:p>
        </p:txBody>
      </p:sp>
      <p:sp>
        <p:nvSpPr>
          <p:cNvPr id="276509" name="Rectangle 29"/>
          <p:cNvSpPr>
            <a:spLocks noChangeArrowheads="1"/>
          </p:cNvSpPr>
          <p:nvPr/>
        </p:nvSpPr>
        <p:spPr bwMode="auto">
          <a:xfrm>
            <a:off x="4140200" y="4221163"/>
            <a:ext cx="3603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a:t>
            </a:r>
            <a:endParaRPr lang="en-US"/>
          </a:p>
        </p:txBody>
      </p:sp>
      <p:sp>
        <p:nvSpPr>
          <p:cNvPr id="276510" name="Line 30"/>
          <p:cNvSpPr>
            <a:spLocks noChangeShapeType="1"/>
          </p:cNvSpPr>
          <p:nvPr/>
        </p:nvSpPr>
        <p:spPr bwMode="auto">
          <a:xfrm>
            <a:off x="3203575" y="3357563"/>
            <a:ext cx="360363" cy="0"/>
          </a:xfrm>
          <a:prstGeom prst="line">
            <a:avLst/>
          </a:prstGeom>
          <a:noFill/>
          <a:ln w="9525">
            <a:solidFill>
              <a:schemeClr val="tx1"/>
            </a:solidFill>
            <a:round/>
            <a:headEnd/>
            <a:tailEnd type="triangle" w="med" len="med"/>
          </a:ln>
          <a:effectLst/>
        </p:spPr>
        <p:txBody>
          <a:bodyPr wrap="none" anchor="ctr"/>
          <a:lstStyle/>
          <a:p>
            <a:endParaRPr lang="en-IN"/>
          </a:p>
        </p:txBody>
      </p:sp>
      <p:cxnSp>
        <p:nvCxnSpPr>
          <p:cNvPr id="276511" name="AutoShape 31"/>
          <p:cNvCxnSpPr>
            <a:cxnSpLocks noChangeShapeType="1"/>
            <a:stCxn id="276507" idx="0"/>
            <a:endCxn id="276508" idx="1"/>
          </p:cNvCxnSpPr>
          <p:nvPr/>
        </p:nvCxnSpPr>
        <p:spPr bwMode="auto">
          <a:xfrm rot="16200000">
            <a:off x="3528218" y="2602707"/>
            <a:ext cx="792163" cy="431800"/>
          </a:xfrm>
          <a:prstGeom prst="bentConnector2">
            <a:avLst/>
          </a:prstGeom>
          <a:noFill/>
          <a:ln w="9525">
            <a:solidFill>
              <a:schemeClr val="tx1"/>
            </a:solidFill>
            <a:miter lim="800000"/>
            <a:headEnd/>
            <a:tailEnd type="triangle" w="med" len="med"/>
          </a:ln>
          <a:effectLst/>
        </p:spPr>
      </p:cxnSp>
      <p:cxnSp>
        <p:nvCxnSpPr>
          <p:cNvPr id="276512" name="AutoShape 32"/>
          <p:cNvCxnSpPr>
            <a:cxnSpLocks noChangeShapeType="1"/>
            <a:stCxn id="276507" idx="2"/>
            <a:endCxn id="276509" idx="1"/>
          </p:cNvCxnSpPr>
          <p:nvPr/>
        </p:nvCxnSpPr>
        <p:spPr bwMode="auto">
          <a:xfrm rot="16200000" flipH="1">
            <a:off x="3493294" y="3718719"/>
            <a:ext cx="862012" cy="431800"/>
          </a:xfrm>
          <a:prstGeom prst="bentConnector2">
            <a:avLst/>
          </a:prstGeom>
          <a:noFill/>
          <a:ln w="9525">
            <a:solidFill>
              <a:schemeClr val="tx1"/>
            </a:solidFill>
            <a:miter lim="800000"/>
            <a:headEnd/>
            <a:tailEnd type="triangle" w="med" len="med"/>
          </a:ln>
          <a:effectLst/>
        </p:spPr>
      </p:cxnSp>
      <p:sp>
        <p:nvSpPr>
          <p:cNvPr id="276513" name="Rectangle 33"/>
          <p:cNvSpPr>
            <a:spLocks noChangeArrowheads="1"/>
          </p:cNvSpPr>
          <p:nvPr/>
        </p:nvSpPr>
        <p:spPr bwMode="auto">
          <a:xfrm>
            <a:off x="4787900" y="1844675"/>
            <a:ext cx="7921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a:t>
            </a:r>
            <a:endParaRPr lang="en-US"/>
          </a:p>
        </p:txBody>
      </p:sp>
      <p:sp>
        <p:nvSpPr>
          <p:cNvPr id="276514" name="Rectangle 34"/>
          <p:cNvSpPr>
            <a:spLocks noChangeArrowheads="1"/>
          </p:cNvSpPr>
          <p:nvPr/>
        </p:nvSpPr>
        <p:spPr bwMode="auto">
          <a:xfrm>
            <a:off x="4787900" y="2782888"/>
            <a:ext cx="7921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a:t>
            </a:r>
            <a:endParaRPr lang="en-US"/>
          </a:p>
        </p:txBody>
      </p:sp>
      <p:cxnSp>
        <p:nvCxnSpPr>
          <p:cNvPr id="276515" name="AutoShape 35"/>
          <p:cNvCxnSpPr>
            <a:cxnSpLocks noChangeShapeType="1"/>
            <a:stCxn id="276508" idx="0"/>
            <a:endCxn id="276513" idx="1"/>
          </p:cNvCxnSpPr>
          <p:nvPr/>
        </p:nvCxnSpPr>
        <p:spPr bwMode="auto">
          <a:xfrm rot="16200000">
            <a:off x="4410075" y="1900238"/>
            <a:ext cx="288925" cy="466725"/>
          </a:xfrm>
          <a:prstGeom prst="bentConnector2">
            <a:avLst/>
          </a:prstGeom>
          <a:noFill/>
          <a:ln w="9525">
            <a:solidFill>
              <a:schemeClr val="tx1"/>
            </a:solidFill>
            <a:miter lim="800000"/>
            <a:headEnd/>
            <a:tailEnd type="triangle" w="med" len="med"/>
          </a:ln>
          <a:effectLst/>
        </p:spPr>
      </p:cxnSp>
      <p:cxnSp>
        <p:nvCxnSpPr>
          <p:cNvPr id="276516" name="AutoShape 36"/>
          <p:cNvCxnSpPr>
            <a:cxnSpLocks noChangeShapeType="1"/>
            <a:stCxn id="276508" idx="2"/>
            <a:endCxn id="276514" idx="1"/>
          </p:cNvCxnSpPr>
          <p:nvPr/>
        </p:nvCxnSpPr>
        <p:spPr bwMode="auto">
          <a:xfrm rot="16200000" flipH="1">
            <a:off x="4374357" y="2513806"/>
            <a:ext cx="360362" cy="466725"/>
          </a:xfrm>
          <a:prstGeom prst="bentConnector2">
            <a:avLst/>
          </a:prstGeom>
          <a:noFill/>
          <a:ln w="9525">
            <a:solidFill>
              <a:schemeClr val="tx1"/>
            </a:solidFill>
            <a:miter lim="800000"/>
            <a:headEnd/>
            <a:tailEnd type="triangle" w="med" len="med"/>
          </a:ln>
          <a:effectLst/>
        </p:spPr>
      </p:cxnSp>
      <p:sp>
        <p:nvSpPr>
          <p:cNvPr id="276517" name="Rectangle 37"/>
          <p:cNvSpPr>
            <a:spLocks noChangeArrowheads="1"/>
          </p:cNvSpPr>
          <p:nvPr/>
        </p:nvSpPr>
        <p:spPr bwMode="auto">
          <a:xfrm>
            <a:off x="1042988" y="3284538"/>
            <a:ext cx="57467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X</a:t>
            </a:r>
            <a:endParaRPr lang="en-US"/>
          </a:p>
        </p:txBody>
      </p:sp>
      <p:sp>
        <p:nvSpPr>
          <p:cNvPr id="276518" name="Rectangle 38"/>
          <p:cNvSpPr>
            <a:spLocks noChangeArrowheads="1"/>
          </p:cNvSpPr>
          <p:nvPr/>
        </p:nvSpPr>
        <p:spPr bwMode="auto">
          <a:xfrm>
            <a:off x="1835150" y="2925763"/>
            <a:ext cx="574675" cy="287337"/>
          </a:xfrm>
          <a:prstGeom prst="rect">
            <a:avLst/>
          </a:prstGeom>
          <a:solidFill>
            <a:srgbClr val="DADAF6"/>
          </a:solidFill>
          <a:ln w="9525">
            <a:solidFill>
              <a:schemeClr val="tx1"/>
            </a:solidFill>
            <a:miter lim="800000"/>
            <a:headEnd/>
            <a:tailEnd/>
          </a:ln>
          <a:effectLst/>
        </p:spPr>
        <p:txBody>
          <a:bodyPr wrap="none" anchor="ctr"/>
          <a:lstStyle/>
          <a:p>
            <a:pPr algn="ctr"/>
            <a:r>
              <a:rPr lang="de-DE"/>
              <a:t>X,X</a:t>
            </a:r>
            <a:endParaRPr lang="en-US"/>
          </a:p>
        </p:txBody>
      </p:sp>
      <p:sp>
        <p:nvSpPr>
          <p:cNvPr id="276519" name="Rectangle 39"/>
          <p:cNvSpPr>
            <a:spLocks noChangeArrowheads="1"/>
          </p:cNvSpPr>
          <p:nvPr/>
        </p:nvSpPr>
        <p:spPr bwMode="auto">
          <a:xfrm>
            <a:off x="1835150" y="3644900"/>
            <a:ext cx="57467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X,-X</a:t>
            </a:r>
            <a:endParaRPr lang="en-US"/>
          </a:p>
        </p:txBody>
      </p:sp>
      <p:cxnSp>
        <p:nvCxnSpPr>
          <p:cNvPr id="276520" name="AutoShape 40"/>
          <p:cNvCxnSpPr>
            <a:cxnSpLocks noChangeShapeType="1"/>
            <a:stCxn id="276517" idx="2"/>
            <a:endCxn id="276519" idx="1"/>
          </p:cNvCxnSpPr>
          <p:nvPr/>
        </p:nvCxnSpPr>
        <p:spPr bwMode="auto">
          <a:xfrm rot="16200000" flipH="1">
            <a:off x="1474788" y="3429000"/>
            <a:ext cx="215900" cy="504825"/>
          </a:xfrm>
          <a:prstGeom prst="bentConnector2">
            <a:avLst/>
          </a:prstGeom>
          <a:noFill/>
          <a:ln w="9525">
            <a:solidFill>
              <a:schemeClr val="tx1"/>
            </a:solidFill>
            <a:miter lim="800000"/>
            <a:headEnd/>
            <a:tailEnd type="triangle" w="med" len="med"/>
          </a:ln>
          <a:effectLst/>
        </p:spPr>
      </p:cxnSp>
      <p:cxnSp>
        <p:nvCxnSpPr>
          <p:cNvPr id="276521" name="AutoShape 41"/>
          <p:cNvCxnSpPr>
            <a:cxnSpLocks noChangeShapeType="1"/>
            <a:stCxn id="276517" idx="0"/>
            <a:endCxn id="276518" idx="1"/>
          </p:cNvCxnSpPr>
          <p:nvPr/>
        </p:nvCxnSpPr>
        <p:spPr bwMode="auto">
          <a:xfrm rot="16200000">
            <a:off x="1475581" y="2924969"/>
            <a:ext cx="214313" cy="504825"/>
          </a:xfrm>
          <a:prstGeom prst="bentConnector2">
            <a:avLst/>
          </a:prstGeom>
          <a:noFill/>
          <a:ln w="9525">
            <a:solidFill>
              <a:schemeClr val="tx1"/>
            </a:solidFill>
            <a:miter lim="800000"/>
            <a:headEnd/>
            <a:tailEnd type="triangle" w="med" len="med"/>
          </a:ln>
          <a:effectLst/>
        </p:spPr>
      </p:cxnSp>
      <p:sp>
        <p:nvSpPr>
          <p:cNvPr id="276522" name="Line 42"/>
          <p:cNvSpPr>
            <a:spLocks noChangeShapeType="1"/>
          </p:cNvSpPr>
          <p:nvPr/>
        </p:nvSpPr>
        <p:spPr bwMode="auto">
          <a:xfrm>
            <a:off x="682625" y="3429000"/>
            <a:ext cx="360363"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276523" name="Rectangle 43"/>
          <p:cNvSpPr>
            <a:spLocks noChangeArrowheads="1"/>
          </p:cNvSpPr>
          <p:nvPr/>
        </p:nvSpPr>
        <p:spPr bwMode="auto">
          <a:xfrm>
            <a:off x="4787900" y="3717925"/>
            <a:ext cx="7921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a:t>
            </a:r>
            <a:endParaRPr lang="en-US"/>
          </a:p>
        </p:txBody>
      </p:sp>
      <p:sp>
        <p:nvSpPr>
          <p:cNvPr id="276524" name="Rectangle 44"/>
          <p:cNvSpPr>
            <a:spLocks noChangeArrowheads="1"/>
          </p:cNvSpPr>
          <p:nvPr/>
        </p:nvSpPr>
        <p:spPr bwMode="auto">
          <a:xfrm>
            <a:off x="4787900" y="4652963"/>
            <a:ext cx="792163"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a:t>
            </a:r>
            <a:endParaRPr lang="en-US"/>
          </a:p>
        </p:txBody>
      </p:sp>
      <p:cxnSp>
        <p:nvCxnSpPr>
          <p:cNvPr id="276525" name="AutoShape 45"/>
          <p:cNvCxnSpPr>
            <a:cxnSpLocks noChangeShapeType="1"/>
            <a:stCxn id="276509" idx="0"/>
            <a:endCxn id="276523" idx="1"/>
          </p:cNvCxnSpPr>
          <p:nvPr/>
        </p:nvCxnSpPr>
        <p:spPr bwMode="auto">
          <a:xfrm rot="16200000">
            <a:off x="4375150" y="3808413"/>
            <a:ext cx="358775" cy="466725"/>
          </a:xfrm>
          <a:prstGeom prst="bentConnector2">
            <a:avLst/>
          </a:prstGeom>
          <a:noFill/>
          <a:ln w="9525">
            <a:solidFill>
              <a:schemeClr val="tx1"/>
            </a:solidFill>
            <a:miter lim="800000"/>
            <a:headEnd/>
            <a:tailEnd type="triangle" w="med" len="med"/>
          </a:ln>
          <a:effectLst/>
        </p:spPr>
      </p:cxnSp>
      <p:cxnSp>
        <p:nvCxnSpPr>
          <p:cNvPr id="276526" name="AutoShape 46"/>
          <p:cNvCxnSpPr>
            <a:cxnSpLocks noChangeShapeType="1"/>
            <a:stCxn id="276509" idx="2"/>
            <a:endCxn id="276524" idx="1"/>
          </p:cNvCxnSpPr>
          <p:nvPr/>
        </p:nvCxnSpPr>
        <p:spPr bwMode="auto">
          <a:xfrm rot="16200000" flipH="1">
            <a:off x="4410869" y="4420394"/>
            <a:ext cx="287337" cy="466725"/>
          </a:xfrm>
          <a:prstGeom prst="bentConnector2">
            <a:avLst/>
          </a:prstGeom>
          <a:noFill/>
          <a:ln w="9525">
            <a:solidFill>
              <a:schemeClr val="tx1"/>
            </a:solidFill>
            <a:miter lim="800000"/>
            <a:headEnd/>
            <a:tailEnd type="triangle" w="med" len="med"/>
          </a:ln>
          <a:effectLst/>
        </p:spPr>
      </p:cxnSp>
      <p:sp>
        <p:nvSpPr>
          <p:cNvPr id="276527" name="Rectangle 47"/>
          <p:cNvSpPr>
            <a:spLocks noChangeArrowheads="1"/>
          </p:cNvSpPr>
          <p:nvPr/>
        </p:nvSpPr>
        <p:spPr bwMode="auto">
          <a:xfrm>
            <a:off x="5651500" y="4365625"/>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sp>
        <p:nvSpPr>
          <p:cNvPr id="276528" name="Rectangle 48"/>
          <p:cNvSpPr>
            <a:spLocks noChangeArrowheads="1"/>
          </p:cNvSpPr>
          <p:nvPr/>
        </p:nvSpPr>
        <p:spPr bwMode="auto">
          <a:xfrm>
            <a:off x="5651500" y="4941888"/>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cxnSp>
        <p:nvCxnSpPr>
          <p:cNvPr id="276529" name="AutoShape 49"/>
          <p:cNvCxnSpPr>
            <a:cxnSpLocks noChangeShapeType="1"/>
            <a:stCxn id="276524" idx="0"/>
            <a:endCxn id="276527" idx="1"/>
          </p:cNvCxnSpPr>
          <p:nvPr/>
        </p:nvCxnSpPr>
        <p:spPr bwMode="auto">
          <a:xfrm rot="16200000">
            <a:off x="5346700" y="4348163"/>
            <a:ext cx="142875" cy="466725"/>
          </a:xfrm>
          <a:prstGeom prst="bentConnector2">
            <a:avLst/>
          </a:prstGeom>
          <a:noFill/>
          <a:ln w="9525">
            <a:solidFill>
              <a:schemeClr val="tx1"/>
            </a:solidFill>
            <a:miter lim="800000"/>
            <a:headEnd/>
            <a:tailEnd type="triangle" w="med" len="med"/>
          </a:ln>
          <a:effectLst/>
        </p:spPr>
      </p:cxnSp>
      <p:cxnSp>
        <p:nvCxnSpPr>
          <p:cNvPr id="276530" name="AutoShape 50"/>
          <p:cNvCxnSpPr>
            <a:cxnSpLocks noChangeShapeType="1"/>
            <a:stCxn id="276524" idx="2"/>
            <a:endCxn id="276528" idx="1"/>
          </p:cNvCxnSpPr>
          <p:nvPr/>
        </p:nvCxnSpPr>
        <p:spPr bwMode="auto">
          <a:xfrm rot="16200000" flipH="1">
            <a:off x="5345907" y="4780756"/>
            <a:ext cx="144462" cy="466725"/>
          </a:xfrm>
          <a:prstGeom prst="bentConnector2">
            <a:avLst/>
          </a:prstGeom>
          <a:noFill/>
          <a:ln w="9525">
            <a:solidFill>
              <a:schemeClr val="tx1"/>
            </a:solidFill>
            <a:miter lim="800000"/>
            <a:headEnd/>
            <a:tailEnd type="triangle" w="med" len="med"/>
          </a:ln>
          <a:effectLst/>
        </p:spPr>
      </p:cxnSp>
      <p:sp>
        <p:nvSpPr>
          <p:cNvPr id="276531" name="Rectangle 51"/>
          <p:cNvSpPr>
            <a:spLocks noChangeArrowheads="1"/>
          </p:cNvSpPr>
          <p:nvPr/>
        </p:nvSpPr>
        <p:spPr bwMode="auto">
          <a:xfrm>
            <a:off x="5651500" y="3429000"/>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sp>
        <p:nvSpPr>
          <p:cNvPr id="276532" name="Rectangle 52"/>
          <p:cNvSpPr>
            <a:spLocks noChangeArrowheads="1"/>
          </p:cNvSpPr>
          <p:nvPr/>
        </p:nvSpPr>
        <p:spPr bwMode="auto">
          <a:xfrm>
            <a:off x="5651500" y="4005263"/>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cxnSp>
        <p:nvCxnSpPr>
          <p:cNvPr id="276533" name="AutoShape 53"/>
          <p:cNvCxnSpPr>
            <a:cxnSpLocks noChangeShapeType="1"/>
            <a:stCxn id="276523" idx="0"/>
            <a:endCxn id="276531" idx="1"/>
          </p:cNvCxnSpPr>
          <p:nvPr/>
        </p:nvCxnSpPr>
        <p:spPr bwMode="auto">
          <a:xfrm rot="16200000">
            <a:off x="5345907" y="3412331"/>
            <a:ext cx="144462" cy="466725"/>
          </a:xfrm>
          <a:prstGeom prst="bentConnector2">
            <a:avLst/>
          </a:prstGeom>
          <a:noFill/>
          <a:ln w="9525">
            <a:solidFill>
              <a:schemeClr val="tx1"/>
            </a:solidFill>
            <a:miter lim="800000"/>
            <a:headEnd/>
            <a:tailEnd type="triangle" w="med" len="med"/>
          </a:ln>
          <a:effectLst/>
        </p:spPr>
      </p:cxnSp>
      <p:cxnSp>
        <p:nvCxnSpPr>
          <p:cNvPr id="276534" name="AutoShape 54"/>
          <p:cNvCxnSpPr>
            <a:cxnSpLocks noChangeShapeType="1"/>
            <a:stCxn id="276523" idx="2"/>
            <a:endCxn id="276532" idx="1"/>
          </p:cNvCxnSpPr>
          <p:nvPr/>
        </p:nvCxnSpPr>
        <p:spPr bwMode="auto">
          <a:xfrm rot="16200000" flipH="1">
            <a:off x="5346700" y="3844925"/>
            <a:ext cx="142875" cy="466725"/>
          </a:xfrm>
          <a:prstGeom prst="bentConnector2">
            <a:avLst/>
          </a:prstGeom>
          <a:noFill/>
          <a:ln w="9525">
            <a:solidFill>
              <a:schemeClr val="tx1"/>
            </a:solidFill>
            <a:miter lim="800000"/>
            <a:headEnd/>
            <a:tailEnd type="triangle" w="med" len="med"/>
          </a:ln>
          <a:effectLst/>
        </p:spPr>
      </p:cxnSp>
      <p:sp>
        <p:nvSpPr>
          <p:cNvPr id="276536" name="Rectangle 56"/>
          <p:cNvSpPr>
            <a:spLocks noChangeArrowheads="1"/>
          </p:cNvSpPr>
          <p:nvPr/>
        </p:nvSpPr>
        <p:spPr bwMode="auto">
          <a:xfrm>
            <a:off x="5651500" y="2493963"/>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sp>
        <p:nvSpPr>
          <p:cNvPr id="276537" name="Rectangle 57"/>
          <p:cNvSpPr>
            <a:spLocks noChangeArrowheads="1"/>
          </p:cNvSpPr>
          <p:nvPr/>
        </p:nvSpPr>
        <p:spPr bwMode="auto">
          <a:xfrm>
            <a:off x="5651500" y="3070225"/>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cxnSp>
        <p:nvCxnSpPr>
          <p:cNvPr id="276538" name="AutoShape 58"/>
          <p:cNvCxnSpPr>
            <a:cxnSpLocks noChangeShapeType="1"/>
            <a:stCxn id="276514" idx="0"/>
            <a:endCxn id="276536" idx="1"/>
          </p:cNvCxnSpPr>
          <p:nvPr/>
        </p:nvCxnSpPr>
        <p:spPr bwMode="auto">
          <a:xfrm rot="16200000">
            <a:off x="5345906" y="2477294"/>
            <a:ext cx="144463" cy="466725"/>
          </a:xfrm>
          <a:prstGeom prst="bentConnector2">
            <a:avLst/>
          </a:prstGeom>
          <a:noFill/>
          <a:ln w="9525">
            <a:solidFill>
              <a:schemeClr val="tx1"/>
            </a:solidFill>
            <a:miter lim="800000"/>
            <a:headEnd/>
            <a:tailEnd type="triangle" w="med" len="med"/>
          </a:ln>
          <a:effectLst/>
        </p:spPr>
      </p:cxnSp>
      <p:cxnSp>
        <p:nvCxnSpPr>
          <p:cNvPr id="276539" name="AutoShape 59"/>
          <p:cNvCxnSpPr>
            <a:cxnSpLocks noChangeShapeType="1"/>
            <a:stCxn id="276514" idx="2"/>
            <a:endCxn id="276537" idx="1"/>
          </p:cNvCxnSpPr>
          <p:nvPr/>
        </p:nvCxnSpPr>
        <p:spPr bwMode="auto">
          <a:xfrm rot="16200000" flipH="1">
            <a:off x="5346700" y="2909888"/>
            <a:ext cx="142875" cy="466725"/>
          </a:xfrm>
          <a:prstGeom prst="bentConnector2">
            <a:avLst/>
          </a:prstGeom>
          <a:noFill/>
          <a:ln w="9525">
            <a:solidFill>
              <a:schemeClr val="tx1"/>
            </a:solidFill>
            <a:miter lim="800000"/>
            <a:headEnd/>
            <a:tailEnd type="triangle" w="med" len="med"/>
          </a:ln>
          <a:effectLst/>
        </p:spPr>
      </p:cxnSp>
      <p:sp>
        <p:nvSpPr>
          <p:cNvPr id="276540" name="Rectangle 60"/>
          <p:cNvSpPr>
            <a:spLocks noChangeArrowheads="1"/>
          </p:cNvSpPr>
          <p:nvPr/>
        </p:nvSpPr>
        <p:spPr bwMode="auto">
          <a:xfrm>
            <a:off x="5651500" y="1557338"/>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sp>
        <p:nvSpPr>
          <p:cNvPr id="276541" name="Rectangle 61"/>
          <p:cNvSpPr>
            <a:spLocks noChangeArrowheads="1"/>
          </p:cNvSpPr>
          <p:nvPr/>
        </p:nvSpPr>
        <p:spPr bwMode="auto">
          <a:xfrm>
            <a:off x="5651500" y="2133600"/>
            <a:ext cx="1584325" cy="288925"/>
          </a:xfrm>
          <a:prstGeom prst="rect">
            <a:avLst/>
          </a:prstGeom>
          <a:solidFill>
            <a:srgbClr val="DADAF6"/>
          </a:solidFill>
          <a:ln w="9525">
            <a:solidFill>
              <a:schemeClr val="tx1"/>
            </a:solidFill>
            <a:miter lim="800000"/>
            <a:headEnd/>
            <a:tailEnd/>
          </a:ln>
          <a:effectLst/>
        </p:spPr>
        <p:txBody>
          <a:bodyPr wrap="none" anchor="ctr"/>
          <a:lstStyle/>
          <a:p>
            <a:pPr algn="ctr"/>
            <a:r>
              <a:rPr lang="de-DE"/>
              <a:t>1,1,1,1,-1,-1,-1,-1</a:t>
            </a:r>
            <a:endParaRPr lang="en-US"/>
          </a:p>
        </p:txBody>
      </p:sp>
      <p:cxnSp>
        <p:nvCxnSpPr>
          <p:cNvPr id="276542" name="AutoShape 62"/>
          <p:cNvCxnSpPr>
            <a:cxnSpLocks noChangeShapeType="1"/>
            <a:stCxn id="276513" idx="0"/>
            <a:endCxn id="276540" idx="1"/>
          </p:cNvCxnSpPr>
          <p:nvPr/>
        </p:nvCxnSpPr>
        <p:spPr bwMode="auto">
          <a:xfrm rot="16200000">
            <a:off x="5346700" y="1539875"/>
            <a:ext cx="142875" cy="466725"/>
          </a:xfrm>
          <a:prstGeom prst="bentConnector2">
            <a:avLst/>
          </a:prstGeom>
          <a:noFill/>
          <a:ln w="9525">
            <a:solidFill>
              <a:schemeClr val="tx1"/>
            </a:solidFill>
            <a:miter lim="800000"/>
            <a:headEnd/>
            <a:tailEnd type="triangle" w="med" len="med"/>
          </a:ln>
          <a:effectLst/>
        </p:spPr>
      </p:cxnSp>
      <p:cxnSp>
        <p:nvCxnSpPr>
          <p:cNvPr id="276543" name="AutoShape 63"/>
          <p:cNvCxnSpPr>
            <a:cxnSpLocks noChangeShapeType="1"/>
            <a:stCxn id="276513" idx="2"/>
            <a:endCxn id="276541" idx="1"/>
          </p:cNvCxnSpPr>
          <p:nvPr/>
        </p:nvCxnSpPr>
        <p:spPr bwMode="auto">
          <a:xfrm rot="16200000" flipH="1">
            <a:off x="5345906" y="1972469"/>
            <a:ext cx="144463" cy="466725"/>
          </a:xfrm>
          <a:prstGeom prst="bentConnector2">
            <a:avLst/>
          </a:prstGeom>
          <a:noFill/>
          <a:ln w="9525">
            <a:solidFill>
              <a:schemeClr val="tx1"/>
            </a:solidFill>
            <a:miter lim="800000"/>
            <a:headEnd/>
            <a:tailEnd type="triangle" w="med" len="med"/>
          </a:ln>
          <a:effectLst/>
        </p:spPr>
      </p:cxnSp>
      <p:sp>
        <p:nvSpPr>
          <p:cNvPr id="276544" name="Text Box 64"/>
          <p:cNvSpPr txBox="1">
            <a:spLocks noChangeArrowheads="1"/>
          </p:cNvSpPr>
          <p:nvPr/>
        </p:nvSpPr>
        <p:spPr bwMode="auto">
          <a:xfrm>
            <a:off x="3348038" y="5516563"/>
            <a:ext cx="674687" cy="336550"/>
          </a:xfrm>
          <a:prstGeom prst="rect">
            <a:avLst/>
          </a:prstGeom>
          <a:noFill/>
          <a:ln w="9525">
            <a:noFill/>
            <a:miter lim="800000"/>
            <a:headEnd/>
            <a:tailEnd/>
          </a:ln>
          <a:effectLst/>
        </p:spPr>
        <p:txBody>
          <a:bodyPr wrap="none">
            <a:spAutoFit/>
          </a:bodyPr>
          <a:lstStyle/>
          <a:p>
            <a:r>
              <a:rPr lang="de-DE"/>
              <a:t>SF=1</a:t>
            </a:r>
            <a:endParaRPr lang="en-US"/>
          </a:p>
        </p:txBody>
      </p:sp>
      <p:sp>
        <p:nvSpPr>
          <p:cNvPr id="276545" name="Text Box 65"/>
          <p:cNvSpPr txBox="1">
            <a:spLocks noChangeArrowheads="1"/>
          </p:cNvSpPr>
          <p:nvPr/>
        </p:nvSpPr>
        <p:spPr bwMode="auto">
          <a:xfrm>
            <a:off x="3995738" y="5516563"/>
            <a:ext cx="674687" cy="336550"/>
          </a:xfrm>
          <a:prstGeom prst="rect">
            <a:avLst/>
          </a:prstGeom>
          <a:noFill/>
          <a:ln w="9525">
            <a:noFill/>
            <a:miter lim="800000"/>
            <a:headEnd/>
            <a:tailEnd/>
          </a:ln>
          <a:effectLst/>
        </p:spPr>
        <p:txBody>
          <a:bodyPr wrap="none">
            <a:spAutoFit/>
          </a:bodyPr>
          <a:lstStyle/>
          <a:p>
            <a:r>
              <a:rPr lang="de-DE"/>
              <a:t>SF=2</a:t>
            </a:r>
            <a:endParaRPr lang="en-US"/>
          </a:p>
        </p:txBody>
      </p:sp>
      <p:sp>
        <p:nvSpPr>
          <p:cNvPr id="276546" name="Text Box 66"/>
          <p:cNvSpPr txBox="1">
            <a:spLocks noChangeArrowheads="1"/>
          </p:cNvSpPr>
          <p:nvPr/>
        </p:nvSpPr>
        <p:spPr bwMode="auto">
          <a:xfrm>
            <a:off x="4859338" y="5516563"/>
            <a:ext cx="674687" cy="336550"/>
          </a:xfrm>
          <a:prstGeom prst="rect">
            <a:avLst/>
          </a:prstGeom>
          <a:noFill/>
          <a:ln w="9525">
            <a:noFill/>
            <a:miter lim="800000"/>
            <a:headEnd/>
            <a:tailEnd/>
          </a:ln>
          <a:effectLst/>
        </p:spPr>
        <p:txBody>
          <a:bodyPr wrap="none">
            <a:spAutoFit/>
          </a:bodyPr>
          <a:lstStyle/>
          <a:p>
            <a:r>
              <a:rPr lang="de-DE"/>
              <a:t>SF=4</a:t>
            </a:r>
            <a:endParaRPr lang="en-US"/>
          </a:p>
        </p:txBody>
      </p:sp>
      <p:sp>
        <p:nvSpPr>
          <p:cNvPr id="276547" name="Text Box 67"/>
          <p:cNvSpPr txBox="1">
            <a:spLocks noChangeArrowheads="1"/>
          </p:cNvSpPr>
          <p:nvPr/>
        </p:nvSpPr>
        <p:spPr bwMode="auto">
          <a:xfrm>
            <a:off x="6084888" y="5516563"/>
            <a:ext cx="674687" cy="336550"/>
          </a:xfrm>
          <a:prstGeom prst="rect">
            <a:avLst/>
          </a:prstGeom>
          <a:noFill/>
          <a:ln w="9525">
            <a:noFill/>
            <a:miter lim="800000"/>
            <a:headEnd/>
            <a:tailEnd/>
          </a:ln>
          <a:effectLst/>
        </p:spPr>
        <p:txBody>
          <a:bodyPr wrap="none">
            <a:spAutoFit/>
          </a:bodyPr>
          <a:lstStyle/>
          <a:p>
            <a:r>
              <a:rPr lang="de-DE"/>
              <a:t>SF=8</a:t>
            </a:r>
            <a:endParaRPr lang="en-US"/>
          </a:p>
        </p:txBody>
      </p:sp>
      <p:sp>
        <p:nvSpPr>
          <p:cNvPr id="276548" name="Text Box 68"/>
          <p:cNvSpPr txBox="1">
            <a:spLocks noChangeArrowheads="1"/>
          </p:cNvSpPr>
          <p:nvPr/>
        </p:nvSpPr>
        <p:spPr bwMode="auto">
          <a:xfrm>
            <a:off x="971550" y="4292600"/>
            <a:ext cx="674688" cy="336550"/>
          </a:xfrm>
          <a:prstGeom prst="rect">
            <a:avLst/>
          </a:prstGeom>
          <a:noFill/>
          <a:ln w="9525">
            <a:noFill/>
            <a:miter lim="800000"/>
            <a:headEnd/>
            <a:tailEnd/>
          </a:ln>
          <a:effectLst/>
        </p:spPr>
        <p:txBody>
          <a:bodyPr wrap="none">
            <a:spAutoFit/>
          </a:bodyPr>
          <a:lstStyle/>
          <a:p>
            <a:r>
              <a:rPr lang="de-DE"/>
              <a:t>SF=n</a:t>
            </a:r>
            <a:endParaRPr lang="en-US"/>
          </a:p>
        </p:txBody>
      </p:sp>
      <p:sp>
        <p:nvSpPr>
          <p:cNvPr id="276549" name="Text Box 69"/>
          <p:cNvSpPr txBox="1">
            <a:spLocks noChangeArrowheads="1"/>
          </p:cNvSpPr>
          <p:nvPr/>
        </p:nvSpPr>
        <p:spPr bwMode="auto">
          <a:xfrm>
            <a:off x="1692275" y="4292600"/>
            <a:ext cx="787400" cy="336550"/>
          </a:xfrm>
          <a:prstGeom prst="rect">
            <a:avLst/>
          </a:prstGeom>
          <a:noFill/>
          <a:ln w="9525">
            <a:noFill/>
            <a:miter lim="800000"/>
            <a:headEnd/>
            <a:tailEnd/>
          </a:ln>
          <a:effectLst/>
        </p:spPr>
        <p:txBody>
          <a:bodyPr wrap="none">
            <a:spAutoFit/>
          </a:bodyPr>
          <a:lstStyle/>
          <a:p>
            <a:r>
              <a:rPr lang="de-DE"/>
              <a:t>SF=2n</a:t>
            </a:r>
            <a:endParaRPr lang="en-US"/>
          </a:p>
        </p:txBody>
      </p:sp>
      <p:sp>
        <p:nvSpPr>
          <p:cNvPr id="276550" name="Text Box 70"/>
          <p:cNvSpPr txBox="1">
            <a:spLocks noChangeArrowheads="1"/>
          </p:cNvSpPr>
          <p:nvPr/>
        </p:nvSpPr>
        <p:spPr bwMode="auto">
          <a:xfrm>
            <a:off x="7288213" y="1816100"/>
            <a:ext cx="355600" cy="336550"/>
          </a:xfrm>
          <a:prstGeom prst="rect">
            <a:avLst/>
          </a:prstGeom>
          <a:noFill/>
          <a:ln w="9525">
            <a:noFill/>
            <a:miter lim="800000"/>
            <a:headEnd/>
            <a:tailEnd/>
          </a:ln>
          <a:effectLst/>
        </p:spPr>
        <p:txBody>
          <a:bodyPr wrap="none">
            <a:spAutoFit/>
          </a:bodyPr>
          <a:lstStyle/>
          <a:p>
            <a:r>
              <a:rPr lang="de-DE"/>
              <a:t>...</a:t>
            </a:r>
            <a:endParaRPr lang="en-US"/>
          </a:p>
        </p:txBody>
      </p:sp>
      <p:sp>
        <p:nvSpPr>
          <p:cNvPr id="276551" name="Text Box 71"/>
          <p:cNvSpPr txBox="1">
            <a:spLocks noChangeArrowheads="1"/>
          </p:cNvSpPr>
          <p:nvPr/>
        </p:nvSpPr>
        <p:spPr bwMode="auto">
          <a:xfrm>
            <a:off x="7308850" y="2708275"/>
            <a:ext cx="355600" cy="336550"/>
          </a:xfrm>
          <a:prstGeom prst="rect">
            <a:avLst/>
          </a:prstGeom>
          <a:noFill/>
          <a:ln w="9525">
            <a:noFill/>
            <a:miter lim="800000"/>
            <a:headEnd/>
            <a:tailEnd/>
          </a:ln>
          <a:effectLst/>
        </p:spPr>
        <p:txBody>
          <a:bodyPr wrap="none">
            <a:spAutoFit/>
          </a:bodyPr>
          <a:lstStyle/>
          <a:p>
            <a:r>
              <a:rPr lang="de-DE"/>
              <a:t>...</a:t>
            </a:r>
            <a:endParaRPr lang="en-US"/>
          </a:p>
        </p:txBody>
      </p:sp>
      <p:sp>
        <p:nvSpPr>
          <p:cNvPr id="276552" name="Text Box 72"/>
          <p:cNvSpPr txBox="1">
            <a:spLocks noChangeArrowheads="1"/>
          </p:cNvSpPr>
          <p:nvPr/>
        </p:nvSpPr>
        <p:spPr bwMode="auto">
          <a:xfrm>
            <a:off x="7308850" y="3644900"/>
            <a:ext cx="355600" cy="336550"/>
          </a:xfrm>
          <a:prstGeom prst="rect">
            <a:avLst/>
          </a:prstGeom>
          <a:noFill/>
          <a:ln w="9525">
            <a:noFill/>
            <a:miter lim="800000"/>
            <a:headEnd/>
            <a:tailEnd/>
          </a:ln>
          <a:effectLst/>
        </p:spPr>
        <p:txBody>
          <a:bodyPr wrap="none">
            <a:spAutoFit/>
          </a:bodyPr>
          <a:lstStyle/>
          <a:p>
            <a:r>
              <a:rPr lang="de-DE"/>
              <a:t>...</a:t>
            </a:r>
            <a:endParaRPr lang="en-US"/>
          </a:p>
        </p:txBody>
      </p:sp>
      <p:sp>
        <p:nvSpPr>
          <p:cNvPr id="276553" name="Text Box 73"/>
          <p:cNvSpPr txBox="1">
            <a:spLocks noChangeArrowheads="1"/>
          </p:cNvSpPr>
          <p:nvPr/>
        </p:nvSpPr>
        <p:spPr bwMode="auto">
          <a:xfrm>
            <a:off x="7308850" y="4581525"/>
            <a:ext cx="355600" cy="336550"/>
          </a:xfrm>
          <a:prstGeom prst="rect">
            <a:avLst/>
          </a:prstGeom>
          <a:noFill/>
          <a:ln w="9525">
            <a:noFill/>
            <a:miter lim="800000"/>
            <a:headEnd/>
            <a:tailEnd/>
          </a:ln>
          <a:effectLst/>
        </p:spPr>
        <p:txBody>
          <a:bodyPr wrap="none">
            <a:spAutoFit/>
          </a:bodyPr>
          <a:lstStyle/>
          <a:p>
            <a:r>
              <a:rPr lang="de-DE"/>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UTRA-FDD (W-CDMA)</a:t>
            </a:r>
          </a:p>
        </p:txBody>
      </p:sp>
      <p:sp>
        <p:nvSpPr>
          <p:cNvPr id="312323" name="Rectangle 3"/>
          <p:cNvSpPr>
            <a:spLocks noGrp="1" noChangeArrowheads="1"/>
          </p:cNvSpPr>
          <p:nvPr>
            <p:ph type="body" idx="1"/>
          </p:nvPr>
        </p:nvSpPr>
        <p:spPr/>
        <p:txBody>
          <a:bodyPr/>
          <a:lstStyle/>
          <a:p>
            <a:r>
              <a:rPr lang="en-US"/>
              <a:t>UTRA-FDD (W-CDMA)</a:t>
            </a:r>
          </a:p>
          <a:p>
            <a:pPr lvl="1"/>
            <a:r>
              <a:rPr lang="en-US"/>
              <a:t>The FDD mode for UTRA uses wideband CDMA (W-CDMA) with direct sequence spreading.</a:t>
            </a:r>
          </a:p>
          <a:p>
            <a:pPr lvl="1"/>
            <a:r>
              <a:rPr lang="en-US"/>
              <a:t>Uplink and downlink use different frequencies. Uplink (1920 ~ 1980 MHz) and downlink (2110 – 2170 MHz).</a:t>
            </a:r>
          </a:p>
          <a:p>
            <a:pPr lvl="1"/>
            <a:r>
              <a:rPr lang="en-US"/>
              <a:t>Time slots are not used for user separation but to support periodic functions. Each time slot is 38,400 chips/s x 10 ms x 1/15 = 2560 chips (</a:t>
            </a:r>
            <a:r>
              <a:rPr lang="en-US">
                <a:cs typeface="Arial" charset="0"/>
              </a:rPr>
              <a:t>≈</a:t>
            </a:r>
            <a:r>
              <a:rPr lang="en-US"/>
              <a:t>2/3 ms).</a:t>
            </a:r>
          </a:p>
          <a:p>
            <a:pPr lvl="1"/>
            <a:r>
              <a:rPr lang="en-US"/>
              <a:t>The occupied bandwidth per W-CDMA channel is 4.4 to 5 MHz.</a:t>
            </a:r>
          </a:p>
          <a:p>
            <a:pPr lvl="1"/>
            <a:r>
              <a:rPr lang="en-US"/>
              <a:t>In Germany, the FDD spectrum was sold over 50 billion Euros. </a:t>
            </a:r>
          </a:p>
          <a:p>
            <a:pPr lvl="1"/>
            <a:r>
              <a:rPr lang="en-US"/>
              <a:t>The provide higher data rates, the infrastructure should be improved: Twice as many base stations as GSM (500 m cell diameters)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830" name="Rectangle 134"/>
          <p:cNvSpPr>
            <a:spLocks noGrp="1" noChangeArrowheads="1"/>
          </p:cNvSpPr>
          <p:nvPr>
            <p:ph type="title"/>
          </p:nvPr>
        </p:nvSpPr>
        <p:spPr/>
        <p:txBody>
          <a:bodyPr/>
          <a:lstStyle/>
          <a:p>
            <a:r>
              <a:rPr lang="en-GB"/>
              <a:t>Typical UTRA-FDD uplink data rates</a:t>
            </a:r>
            <a:endParaRPr lang="de-DE"/>
          </a:p>
        </p:txBody>
      </p:sp>
      <p:graphicFrame>
        <p:nvGraphicFramePr>
          <p:cNvPr id="285835" name="Group 139"/>
          <p:cNvGraphicFramePr>
            <a:graphicFrameLocks noGrp="1"/>
          </p:cNvGraphicFramePr>
          <p:nvPr/>
        </p:nvGraphicFramePr>
        <p:xfrm>
          <a:off x="323850" y="4437063"/>
          <a:ext cx="8353425" cy="2144713"/>
        </p:xfrm>
        <a:graphic>
          <a:graphicData uri="http://schemas.openxmlformats.org/drawingml/2006/table">
            <a:tbl>
              <a:tblPr/>
              <a:tblGrid>
                <a:gridCol w="3694113"/>
                <a:gridCol w="1282700"/>
                <a:gridCol w="1187450"/>
                <a:gridCol w="1189037"/>
                <a:gridCol w="1000125"/>
              </a:tblGrid>
              <a:tr h="7493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1600" b="1" i="0" u="none" strike="noStrike" cap="none" normalizeH="0" baseline="0" smtClean="0">
                        <a:ln>
                          <a:noFill/>
                        </a:ln>
                        <a:solidFill>
                          <a:schemeClr val="tx1"/>
                        </a:solidFill>
                        <a:effectLst/>
                        <a:latin typeface="Arial"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Arial" charset="0"/>
                          <a:ea typeface="Times New Roman" pitchFamily="18" charset="0"/>
                          <a:cs typeface="Arial" charset="0"/>
                        </a:rPr>
                        <a:t>User data rate [kbit/s]</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Arial" charset="0"/>
                          <a:ea typeface="Times New Roman" pitchFamily="18" charset="0"/>
                          <a:cs typeface="Arial" charset="0"/>
                        </a:rPr>
                        <a:t>12.2 (voice)</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Arial" charset="0"/>
                          <a:ea typeface="Times New Roman" pitchFamily="18" charset="0"/>
                          <a:cs typeface="Arial" charset="0"/>
                        </a:rPr>
                        <a:t>64</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Arial" charset="0"/>
                          <a:ea typeface="Times New Roman" pitchFamily="18" charset="0"/>
                          <a:cs typeface="Arial" charset="0"/>
                        </a:rPr>
                        <a:t>144</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Arial" charset="0"/>
                          <a:ea typeface="Times New Roman" pitchFamily="18" charset="0"/>
                          <a:cs typeface="Arial" charset="0"/>
                        </a:rPr>
                        <a:t>384</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folHlink"/>
                    </a:solidFill>
                  </a:tcPr>
                </a:tc>
              </a:tr>
              <a:tr h="474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DPDCH [kbit/s]</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240</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480</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960</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60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DPCCH [kbit/s]</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15</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4603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Spreading</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64</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16</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8</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smtClean="0">
                          <a:ln>
                            <a:noFill/>
                          </a:ln>
                          <a:solidFill>
                            <a:schemeClr val="tx1"/>
                          </a:solidFill>
                          <a:effectLst/>
                          <a:latin typeface="Arial" charset="0"/>
                          <a:ea typeface="Times New Roman" pitchFamily="18" charset="0"/>
                          <a:cs typeface="Arial" charset="0"/>
                        </a:rPr>
                        <a:t>4</a:t>
                      </a:r>
                      <a:endParaRPr kumimoji="0" lang="en-GB" sz="36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AEAEA"/>
                    </a:solidFill>
                  </a:tcPr>
                </a:tc>
              </a:tr>
            </a:tbl>
          </a:graphicData>
        </a:graphic>
      </p:graphicFrame>
      <p:sp>
        <p:nvSpPr>
          <p:cNvPr id="285836" name="Rectangle 140"/>
          <p:cNvSpPr>
            <a:spLocks noChangeArrowheads="1"/>
          </p:cNvSpPr>
          <p:nvPr/>
        </p:nvSpPr>
        <p:spPr bwMode="auto">
          <a:xfrm>
            <a:off x="304800" y="836613"/>
            <a:ext cx="8534400" cy="3240087"/>
          </a:xfrm>
          <a:prstGeom prst="rect">
            <a:avLst/>
          </a:prstGeom>
          <a:noFill/>
          <a:ln w="9525">
            <a:noFill/>
            <a:miter lim="800000"/>
            <a:headEnd/>
            <a:tailEnd/>
          </a:ln>
          <a:effectLst/>
        </p:spPr>
        <p:txBody>
          <a:bodyPr/>
          <a:lstStyle/>
          <a:p>
            <a:pPr marL="342900" indent="-342900">
              <a:spcBef>
                <a:spcPct val="20000"/>
              </a:spcBef>
              <a:buSzPct val="80000"/>
              <a:buFont typeface="Wingdings" pitchFamily="2" charset="2"/>
              <a:buChar char="q"/>
            </a:pPr>
            <a:r>
              <a:rPr lang="en-US" sz="2000"/>
              <a:t>Dedicated physical data channel (DPDCH)</a:t>
            </a:r>
          </a:p>
          <a:p>
            <a:pPr marL="742950" lvl="1" indent="-285750">
              <a:spcBef>
                <a:spcPct val="20000"/>
              </a:spcBef>
              <a:buSzPct val="80000"/>
              <a:buFont typeface="Wingdings" pitchFamily="2" charset="2"/>
              <a:buChar char="q"/>
            </a:pPr>
            <a:r>
              <a:rPr lang="en-US" sz="1800"/>
              <a:t>conveys user or signaling data</a:t>
            </a:r>
          </a:p>
          <a:p>
            <a:pPr marL="342900" indent="-342900">
              <a:spcBef>
                <a:spcPct val="20000"/>
              </a:spcBef>
              <a:buSzPct val="80000"/>
              <a:buFont typeface="Wingdings" pitchFamily="2" charset="2"/>
              <a:buChar char="q"/>
            </a:pPr>
            <a:r>
              <a:rPr lang="en-US" sz="2000"/>
              <a:t>Dedicated physical control channel (DPCCH)</a:t>
            </a:r>
          </a:p>
          <a:p>
            <a:pPr marL="742950" lvl="1" indent="-285750">
              <a:spcBef>
                <a:spcPct val="20000"/>
              </a:spcBef>
              <a:buSzPct val="80000"/>
              <a:buFont typeface="Wingdings" pitchFamily="2" charset="2"/>
              <a:buChar char="q"/>
            </a:pPr>
            <a:r>
              <a:rPr lang="en-US" sz="1800"/>
              <a:t>Conveys control data for the physical layer and uses the constant spreading factor 256.</a:t>
            </a:r>
          </a:p>
          <a:p>
            <a:pPr marL="342900" indent="-342900">
              <a:spcBef>
                <a:spcPct val="20000"/>
              </a:spcBef>
              <a:buSzPct val="80000"/>
              <a:buFont typeface="Wingdings" pitchFamily="2" charset="2"/>
              <a:buChar char="q"/>
            </a:pPr>
            <a:r>
              <a:rPr lang="en-US" sz="2000"/>
              <a:t>Dedicated physical channel (DPCH) </a:t>
            </a:r>
          </a:p>
          <a:p>
            <a:pPr marL="742950" lvl="1" indent="-285750">
              <a:spcBef>
                <a:spcPct val="20000"/>
              </a:spcBef>
              <a:buSzPct val="80000"/>
              <a:buFont typeface="Wingdings" pitchFamily="2" charset="2"/>
              <a:buChar char="q"/>
            </a:pPr>
            <a:r>
              <a:rPr lang="en-US" sz="1800"/>
              <a:t>The downlink time multiplexes control and user data.</a:t>
            </a:r>
          </a:p>
          <a:p>
            <a:pPr marL="342900" indent="-342900">
              <a:spcBef>
                <a:spcPct val="20000"/>
              </a:spcBef>
              <a:buSzPct val="80000"/>
              <a:buFont typeface="Wingdings" pitchFamily="2" charset="2"/>
              <a:buChar char="q"/>
            </a:pPr>
            <a:r>
              <a:rPr lang="en-US" sz="2000"/>
              <a:t>Physical random access channel (PRACH)</a:t>
            </a:r>
          </a:p>
          <a:p>
            <a:pPr marL="742950" lvl="1" indent="-285750">
              <a:spcBef>
                <a:spcPct val="20000"/>
              </a:spcBef>
              <a:buSzPct val="80000"/>
              <a:buFont typeface="Wingdings" pitchFamily="2" charset="2"/>
              <a:buChar char="q"/>
            </a:pPr>
            <a:r>
              <a:rPr lang="en-US" sz="1800"/>
              <a:t>Used for coordinating medium access on the uplink.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de-DE"/>
              <a:t>UMTS FDD frame structure</a:t>
            </a:r>
          </a:p>
        </p:txBody>
      </p:sp>
      <p:sp>
        <p:nvSpPr>
          <p:cNvPr id="145456" name="Text Box 48"/>
          <p:cNvSpPr txBox="1">
            <a:spLocks noChangeArrowheads="1"/>
          </p:cNvSpPr>
          <p:nvPr/>
        </p:nvSpPr>
        <p:spPr bwMode="auto">
          <a:xfrm>
            <a:off x="5795963" y="836613"/>
            <a:ext cx="3062287" cy="3025775"/>
          </a:xfrm>
          <a:prstGeom prst="rect">
            <a:avLst/>
          </a:prstGeom>
          <a:noFill/>
          <a:ln w="9525">
            <a:noFill/>
            <a:miter lim="800000"/>
            <a:headEnd/>
            <a:tailEnd/>
          </a:ln>
          <a:effectLst/>
        </p:spPr>
        <p:txBody>
          <a:bodyPr wrap="none">
            <a:spAutoFit/>
          </a:bodyPr>
          <a:lstStyle/>
          <a:p>
            <a:r>
              <a:rPr lang="en-US" b="1"/>
              <a:t>W-CDMA</a:t>
            </a:r>
            <a:endParaRPr lang="en-US"/>
          </a:p>
          <a:p>
            <a:pPr>
              <a:buFontTx/>
              <a:buChar char="•"/>
            </a:pPr>
            <a:r>
              <a:rPr lang="en-US"/>
              <a:t> 1920-1980 MHz uplink</a:t>
            </a:r>
          </a:p>
          <a:p>
            <a:pPr>
              <a:buFontTx/>
              <a:buChar char="•"/>
            </a:pPr>
            <a:r>
              <a:rPr lang="en-US"/>
              <a:t> 2110-2170 MHz downlink</a:t>
            </a:r>
          </a:p>
          <a:p>
            <a:pPr>
              <a:buFontTx/>
              <a:buChar char="•"/>
            </a:pPr>
            <a:r>
              <a:rPr lang="en-US"/>
              <a:t> chipping rate: </a:t>
            </a:r>
            <a:br>
              <a:rPr lang="en-US"/>
            </a:br>
            <a:r>
              <a:rPr lang="en-US"/>
              <a:t>   3.840 Mchip/s</a:t>
            </a:r>
          </a:p>
          <a:p>
            <a:pPr>
              <a:buFontTx/>
              <a:buChar char="•"/>
            </a:pPr>
            <a:r>
              <a:rPr lang="en-US"/>
              <a:t> soft handover</a:t>
            </a:r>
          </a:p>
          <a:p>
            <a:pPr>
              <a:buFontTx/>
              <a:buChar char="•"/>
            </a:pPr>
            <a:r>
              <a:rPr lang="en-US"/>
              <a:t> QPSK</a:t>
            </a:r>
          </a:p>
          <a:p>
            <a:pPr>
              <a:buFontTx/>
              <a:buChar char="•"/>
            </a:pPr>
            <a:r>
              <a:rPr lang="en-US"/>
              <a:t> complex power control </a:t>
            </a:r>
            <a:br>
              <a:rPr lang="en-US"/>
            </a:br>
            <a:r>
              <a:rPr lang="en-US"/>
              <a:t>   (1500 power control </a:t>
            </a:r>
            <a:br>
              <a:rPr lang="en-US"/>
            </a:br>
            <a:r>
              <a:rPr lang="en-US"/>
              <a:t>   cycles/s)</a:t>
            </a:r>
          </a:p>
          <a:p>
            <a:pPr>
              <a:buFontTx/>
              <a:buChar char="•"/>
            </a:pPr>
            <a:r>
              <a:rPr lang="en-US"/>
              <a:t> spreading factors: </a:t>
            </a:r>
          </a:p>
          <a:p>
            <a:r>
              <a:rPr lang="en-US"/>
              <a:t>   Uplink: 4-256; Downlink:4-512</a:t>
            </a:r>
          </a:p>
        </p:txBody>
      </p:sp>
      <p:sp>
        <p:nvSpPr>
          <p:cNvPr id="145458" name="Freeform 50"/>
          <p:cNvSpPr>
            <a:spLocks/>
          </p:cNvSpPr>
          <p:nvPr/>
        </p:nvSpPr>
        <p:spPr bwMode="auto">
          <a:xfrm>
            <a:off x="904875" y="1897063"/>
            <a:ext cx="2763838" cy="576262"/>
          </a:xfrm>
          <a:custGeom>
            <a:avLst/>
            <a:gdLst/>
            <a:ahLst/>
            <a:cxnLst>
              <a:cxn ang="0">
                <a:pos x="0" y="381"/>
              </a:cxn>
              <a:cxn ang="0">
                <a:pos x="336" y="0"/>
              </a:cxn>
              <a:cxn ang="0">
                <a:pos x="672" y="0"/>
              </a:cxn>
              <a:cxn ang="0">
                <a:pos x="1730" y="381"/>
              </a:cxn>
              <a:cxn ang="0">
                <a:pos x="0" y="381"/>
              </a:cxn>
            </a:cxnLst>
            <a:rect l="0" t="0" r="r" b="b"/>
            <a:pathLst>
              <a:path w="1730" h="381">
                <a:moveTo>
                  <a:pt x="0" y="381"/>
                </a:moveTo>
                <a:lnTo>
                  <a:pt x="336" y="0"/>
                </a:lnTo>
                <a:lnTo>
                  <a:pt x="672" y="0"/>
                </a:lnTo>
                <a:lnTo>
                  <a:pt x="1730" y="381"/>
                </a:lnTo>
                <a:lnTo>
                  <a:pt x="0" y="381"/>
                </a:lnTo>
                <a:close/>
              </a:path>
            </a:pathLst>
          </a:custGeom>
          <a:noFill/>
          <a:ln w="9525" cap="flat" cmpd="sng">
            <a:solidFill>
              <a:schemeClr val="tx1"/>
            </a:solidFill>
            <a:prstDash val="solid"/>
            <a:round/>
            <a:headEnd type="none" w="med" len="med"/>
            <a:tailEnd type="none" w="med" len="med"/>
          </a:ln>
          <a:effectLst/>
        </p:spPr>
        <p:txBody>
          <a:bodyPr wrap="none" anchor="ctr"/>
          <a:lstStyle/>
          <a:p>
            <a:endParaRPr lang="en-IN"/>
          </a:p>
        </p:txBody>
      </p:sp>
      <p:sp>
        <p:nvSpPr>
          <p:cNvPr id="145468" name="Rectangle 60"/>
          <p:cNvSpPr>
            <a:spLocks noChangeArrowheads="1"/>
          </p:cNvSpPr>
          <p:nvPr/>
        </p:nvSpPr>
        <p:spPr bwMode="auto">
          <a:xfrm>
            <a:off x="904875" y="1535113"/>
            <a:ext cx="5365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0</a:t>
            </a:r>
          </a:p>
        </p:txBody>
      </p:sp>
      <p:sp>
        <p:nvSpPr>
          <p:cNvPr id="145469" name="Rectangle 61"/>
          <p:cNvSpPr>
            <a:spLocks noChangeArrowheads="1"/>
          </p:cNvSpPr>
          <p:nvPr/>
        </p:nvSpPr>
        <p:spPr bwMode="auto">
          <a:xfrm>
            <a:off x="1441450" y="1535113"/>
            <a:ext cx="5365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p>
        </p:txBody>
      </p:sp>
      <p:sp>
        <p:nvSpPr>
          <p:cNvPr id="145470" name="Rectangle 62"/>
          <p:cNvSpPr>
            <a:spLocks noChangeArrowheads="1"/>
          </p:cNvSpPr>
          <p:nvPr/>
        </p:nvSpPr>
        <p:spPr bwMode="auto">
          <a:xfrm>
            <a:off x="1978025" y="1535113"/>
            <a:ext cx="538163"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2</a:t>
            </a:r>
          </a:p>
        </p:txBody>
      </p:sp>
      <p:sp>
        <p:nvSpPr>
          <p:cNvPr id="145471" name="Rectangle 63"/>
          <p:cNvSpPr>
            <a:spLocks noChangeArrowheads="1"/>
          </p:cNvSpPr>
          <p:nvPr/>
        </p:nvSpPr>
        <p:spPr bwMode="auto">
          <a:xfrm>
            <a:off x="3819525" y="1535113"/>
            <a:ext cx="5365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2</a:t>
            </a:r>
            <a:endParaRPr lang="en-US" sz="1400">
              <a:latin typeface="Helvetica" pitchFamily="34" charset="0"/>
            </a:endParaRPr>
          </a:p>
        </p:txBody>
      </p:sp>
      <p:sp>
        <p:nvSpPr>
          <p:cNvPr id="145472" name="Rectangle 64"/>
          <p:cNvSpPr>
            <a:spLocks noChangeArrowheads="1"/>
          </p:cNvSpPr>
          <p:nvPr/>
        </p:nvSpPr>
        <p:spPr bwMode="auto">
          <a:xfrm>
            <a:off x="4356100" y="1535113"/>
            <a:ext cx="5365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3</a:t>
            </a:r>
            <a:endParaRPr lang="en-US" sz="1400">
              <a:latin typeface="Helvetica" pitchFamily="34" charset="0"/>
            </a:endParaRPr>
          </a:p>
        </p:txBody>
      </p:sp>
      <p:sp>
        <p:nvSpPr>
          <p:cNvPr id="145473" name="Rectangle 65"/>
          <p:cNvSpPr>
            <a:spLocks noChangeArrowheads="1"/>
          </p:cNvSpPr>
          <p:nvPr/>
        </p:nvSpPr>
        <p:spPr bwMode="auto">
          <a:xfrm>
            <a:off x="4892675" y="1535113"/>
            <a:ext cx="5365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4</a:t>
            </a:r>
            <a:endParaRPr lang="en-US" sz="1400">
              <a:latin typeface="Helvetica" pitchFamily="34" charset="0"/>
            </a:endParaRPr>
          </a:p>
        </p:txBody>
      </p:sp>
      <p:sp>
        <p:nvSpPr>
          <p:cNvPr id="145474" name="Rectangle 66"/>
          <p:cNvSpPr>
            <a:spLocks noChangeArrowheads="1"/>
          </p:cNvSpPr>
          <p:nvPr/>
        </p:nvSpPr>
        <p:spPr bwMode="auto">
          <a:xfrm>
            <a:off x="2516188" y="1535113"/>
            <a:ext cx="1303337"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a:t>
            </a:r>
          </a:p>
        </p:txBody>
      </p:sp>
      <p:sp>
        <p:nvSpPr>
          <p:cNvPr id="145475" name="Text Box 67"/>
          <p:cNvSpPr txBox="1">
            <a:spLocks noChangeArrowheads="1"/>
          </p:cNvSpPr>
          <p:nvPr/>
        </p:nvSpPr>
        <p:spPr bwMode="auto">
          <a:xfrm>
            <a:off x="2592388" y="1196975"/>
            <a:ext cx="1152525" cy="304800"/>
          </a:xfrm>
          <a:prstGeom prst="rect">
            <a:avLst/>
          </a:prstGeom>
          <a:noFill/>
          <a:ln w="9525">
            <a:noFill/>
            <a:miter lim="800000"/>
            <a:headEnd/>
            <a:tailEnd/>
          </a:ln>
          <a:effectLst/>
        </p:spPr>
        <p:txBody>
          <a:bodyPr wrap="none">
            <a:spAutoFit/>
          </a:bodyPr>
          <a:lstStyle/>
          <a:p>
            <a:r>
              <a:rPr lang="en-US" sz="1400">
                <a:latin typeface="Helvetica" pitchFamily="34" charset="0"/>
              </a:rPr>
              <a:t>Radio frame</a:t>
            </a:r>
          </a:p>
        </p:txBody>
      </p:sp>
      <p:sp>
        <p:nvSpPr>
          <p:cNvPr id="145476" name="Rectangle 68"/>
          <p:cNvSpPr>
            <a:spLocks noChangeArrowheads="1"/>
          </p:cNvSpPr>
          <p:nvPr/>
        </p:nvSpPr>
        <p:spPr bwMode="auto">
          <a:xfrm>
            <a:off x="904875" y="2478088"/>
            <a:ext cx="1073150" cy="363537"/>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Pilot</a:t>
            </a:r>
          </a:p>
        </p:txBody>
      </p:sp>
      <p:sp>
        <p:nvSpPr>
          <p:cNvPr id="145477" name="Rectangle 69"/>
          <p:cNvSpPr>
            <a:spLocks noChangeArrowheads="1"/>
          </p:cNvSpPr>
          <p:nvPr/>
        </p:nvSpPr>
        <p:spPr bwMode="auto">
          <a:xfrm>
            <a:off x="2516188" y="2478088"/>
            <a:ext cx="515937" cy="363537"/>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FBI</a:t>
            </a:r>
            <a:endParaRPr lang="en-US" sz="1400">
              <a:latin typeface="Helvetica" pitchFamily="34" charset="0"/>
            </a:endParaRPr>
          </a:p>
        </p:txBody>
      </p:sp>
      <p:sp>
        <p:nvSpPr>
          <p:cNvPr id="145478" name="Rectangle 70"/>
          <p:cNvSpPr>
            <a:spLocks noChangeArrowheads="1"/>
          </p:cNvSpPr>
          <p:nvPr/>
        </p:nvSpPr>
        <p:spPr bwMode="auto">
          <a:xfrm>
            <a:off x="3032125" y="2478088"/>
            <a:ext cx="633413" cy="363537"/>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TPC</a:t>
            </a:r>
            <a:endParaRPr lang="en-US" sz="1400">
              <a:latin typeface="Helvetica" pitchFamily="34" charset="0"/>
            </a:endParaRPr>
          </a:p>
        </p:txBody>
      </p:sp>
      <p:sp>
        <p:nvSpPr>
          <p:cNvPr id="145479" name="Text Box 71"/>
          <p:cNvSpPr txBox="1">
            <a:spLocks noChangeArrowheads="1"/>
          </p:cNvSpPr>
          <p:nvPr/>
        </p:nvSpPr>
        <p:spPr bwMode="auto">
          <a:xfrm>
            <a:off x="1595438" y="2152650"/>
            <a:ext cx="908050" cy="304800"/>
          </a:xfrm>
          <a:prstGeom prst="rect">
            <a:avLst/>
          </a:prstGeom>
          <a:noFill/>
          <a:ln w="9525">
            <a:noFill/>
            <a:miter lim="800000"/>
            <a:headEnd/>
            <a:tailEnd/>
          </a:ln>
          <a:effectLst/>
        </p:spPr>
        <p:txBody>
          <a:bodyPr wrap="none">
            <a:spAutoFit/>
          </a:bodyPr>
          <a:lstStyle/>
          <a:p>
            <a:r>
              <a:rPr lang="en-US" sz="1400">
                <a:latin typeface="Helvetica" pitchFamily="34" charset="0"/>
              </a:rPr>
              <a:t>Time slot</a:t>
            </a:r>
          </a:p>
        </p:txBody>
      </p:sp>
      <p:sp>
        <p:nvSpPr>
          <p:cNvPr id="145480" name="Text Box 72"/>
          <p:cNvSpPr txBox="1">
            <a:spLocks noChangeArrowheads="1"/>
          </p:cNvSpPr>
          <p:nvPr/>
        </p:nvSpPr>
        <p:spPr bwMode="auto">
          <a:xfrm>
            <a:off x="-3175" y="2503488"/>
            <a:ext cx="868363" cy="304800"/>
          </a:xfrm>
          <a:prstGeom prst="rect">
            <a:avLst/>
          </a:prstGeom>
          <a:noFill/>
          <a:ln w="9525">
            <a:noFill/>
            <a:miter lim="800000"/>
            <a:headEnd/>
            <a:tailEnd/>
          </a:ln>
          <a:effectLst/>
        </p:spPr>
        <p:txBody>
          <a:bodyPr wrap="none">
            <a:spAutoFit/>
          </a:bodyPr>
          <a:lstStyle/>
          <a:p>
            <a:pPr algn="r"/>
            <a:r>
              <a:rPr lang="en-US" sz="1400">
                <a:latin typeface="Helvetica" pitchFamily="34" charset="0"/>
              </a:rPr>
              <a:t>6</a:t>
            </a:r>
            <a:r>
              <a:rPr lang="de-DE" sz="1400">
                <a:latin typeface="Helvetica" pitchFamily="34" charset="0"/>
              </a:rPr>
              <a:t>66.7</a:t>
            </a:r>
            <a:r>
              <a:rPr lang="en-US" sz="1400">
                <a:latin typeface="Helvetica" pitchFamily="34" charset="0"/>
              </a:rPr>
              <a:t> µs</a:t>
            </a:r>
          </a:p>
        </p:txBody>
      </p:sp>
      <p:sp>
        <p:nvSpPr>
          <p:cNvPr id="145481" name="Text Box 73"/>
          <p:cNvSpPr txBox="1">
            <a:spLocks noChangeArrowheads="1"/>
          </p:cNvSpPr>
          <p:nvPr/>
        </p:nvSpPr>
        <p:spPr bwMode="auto">
          <a:xfrm>
            <a:off x="195263" y="1562100"/>
            <a:ext cx="669925" cy="304800"/>
          </a:xfrm>
          <a:prstGeom prst="rect">
            <a:avLst/>
          </a:prstGeom>
          <a:noFill/>
          <a:ln w="9525">
            <a:noFill/>
            <a:miter lim="800000"/>
            <a:headEnd/>
            <a:tailEnd/>
          </a:ln>
          <a:effectLst/>
        </p:spPr>
        <p:txBody>
          <a:bodyPr wrap="none">
            <a:spAutoFit/>
          </a:bodyPr>
          <a:lstStyle/>
          <a:p>
            <a:pPr algn="r"/>
            <a:r>
              <a:rPr lang="en-US" sz="1400">
                <a:latin typeface="Helvetica" pitchFamily="34" charset="0"/>
              </a:rPr>
              <a:t>10 ms</a:t>
            </a:r>
          </a:p>
        </p:txBody>
      </p:sp>
      <p:sp>
        <p:nvSpPr>
          <p:cNvPr id="145483" name="Rectangle 75"/>
          <p:cNvSpPr>
            <a:spLocks noChangeArrowheads="1"/>
          </p:cNvSpPr>
          <p:nvPr/>
        </p:nvSpPr>
        <p:spPr bwMode="auto">
          <a:xfrm>
            <a:off x="904875" y="3279775"/>
            <a:ext cx="2760663"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Data</a:t>
            </a:r>
          </a:p>
        </p:txBody>
      </p:sp>
      <p:sp>
        <p:nvSpPr>
          <p:cNvPr id="145484" name="Rectangle 76"/>
          <p:cNvSpPr>
            <a:spLocks noChangeArrowheads="1"/>
          </p:cNvSpPr>
          <p:nvPr/>
        </p:nvSpPr>
        <p:spPr bwMode="auto">
          <a:xfrm>
            <a:off x="908050" y="4108450"/>
            <a:ext cx="688975" cy="361950"/>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Data</a:t>
            </a:r>
            <a:r>
              <a:rPr lang="de-DE" sz="1400" baseline="-25000">
                <a:latin typeface="Helvetica" pitchFamily="34" charset="0"/>
              </a:rPr>
              <a:t>1</a:t>
            </a:r>
            <a:endParaRPr lang="en-US" sz="1400">
              <a:latin typeface="Helvetica" pitchFamily="34" charset="0"/>
            </a:endParaRPr>
          </a:p>
        </p:txBody>
      </p:sp>
      <p:sp>
        <p:nvSpPr>
          <p:cNvPr id="145485" name="Text Box 77"/>
          <p:cNvSpPr txBox="1">
            <a:spLocks noChangeArrowheads="1"/>
          </p:cNvSpPr>
          <p:nvPr/>
        </p:nvSpPr>
        <p:spPr bwMode="auto">
          <a:xfrm>
            <a:off x="3894138" y="3305175"/>
            <a:ext cx="1331912" cy="304800"/>
          </a:xfrm>
          <a:prstGeom prst="rect">
            <a:avLst/>
          </a:prstGeom>
          <a:noFill/>
          <a:ln w="9525">
            <a:noFill/>
            <a:miter lim="800000"/>
            <a:headEnd/>
            <a:tailEnd/>
          </a:ln>
          <a:effectLst/>
        </p:spPr>
        <p:txBody>
          <a:bodyPr wrap="none">
            <a:spAutoFit/>
          </a:bodyPr>
          <a:lstStyle/>
          <a:p>
            <a:r>
              <a:rPr lang="de-DE" sz="1400">
                <a:latin typeface="Helvetica" pitchFamily="34" charset="0"/>
              </a:rPr>
              <a:t>uplink DPDCH</a:t>
            </a:r>
          </a:p>
        </p:txBody>
      </p:sp>
      <p:sp>
        <p:nvSpPr>
          <p:cNvPr id="145486" name="Text Box 78"/>
          <p:cNvSpPr txBox="1">
            <a:spLocks noChangeArrowheads="1"/>
          </p:cNvSpPr>
          <p:nvPr/>
        </p:nvSpPr>
        <p:spPr bwMode="auto">
          <a:xfrm>
            <a:off x="3894138" y="2503488"/>
            <a:ext cx="1331912" cy="304800"/>
          </a:xfrm>
          <a:prstGeom prst="rect">
            <a:avLst/>
          </a:prstGeom>
          <a:noFill/>
          <a:ln w="9525">
            <a:noFill/>
            <a:miter lim="800000"/>
            <a:headEnd/>
            <a:tailEnd/>
          </a:ln>
          <a:effectLst/>
        </p:spPr>
        <p:txBody>
          <a:bodyPr wrap="none">
            <a:spAutoFit/>
          </a:bodyPr>
          <a:lstStyle/>
          <a:p>
            <a:r>
              <a:rPr lang="de-DE" sz="1400">
                <a:latin typeface="Helvetica" pitchFamily="34" charset="0"/>
              </a:rPr>
              <a:t>uplink DPCCH</a:t>
            </a:r>
          </a:p>
        </p:txBody>
      </p:sp>
      <p:sp>
        <p:nvSpPr>
          <p:cNvPr id="145487" name="Text Box 79"/>
          <p:cNvSpPr txBox="1">
            <a:spLocks noChangeArrowheads="1"/>
          </p:cNvSpPr>
          <p:nvPr/>
        </p:nvSpPr>
        <p:spPr bwMode="auto">
          <a:xfrm>
            <a:off x="3897313" y="4133850"/>
            <a:ext cx="1428750" cy="304800"/>
          </a:xfrm>
          <a:prstGeom prst="rect">
            <a:avLst/>
          </a:prstGeom>
          <a:noFill/>
          <a:ln w="9525">
            <a:noFill/>
            <a:miter lim="800000"/>
            <a:headEnd/>
            <a:tailEnd/>
          </a:ln>
          <a:effectLst/>
        </p:spPr>
        <p:txBody>
          <a:bodyPr wrap="none">
            <a:spAutoFit/>
          </a:bodyPr>
          <a:lstStyle/>
          <a:p>
            <a:r>
              <a:rPr lang="de-DE" sz="1400">
                <a:latin typeface="Helvetica" pitchFamily="34" charset="0"/>
              </a:rPr>
              <a:t>downlink DPCH</a:t>
            </a:r>
          </a:p>
        </p:txBody>
      </p:sp>
      <p:sp>
        <p:nvSpPr>
          <p:cNvPr id="145488" name="Rectangle 80"/>
          <p:cNvSpPr>
            <a:spLocks noChangeArrowheads="1"/>
          </p:cNvSpPr>
          <p:nvPr/>
        </p:nvSpPr>
        <p:spPr bwMode="auto">
          <a:xfrm>
            <a:off x="1597025" y="4108450"/>
            <a:ext cx="381000"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TPC</a:t>
            </a:r>
          </a:p>
        </p:txBody>
      </p:sp>
      <p:sp>
        <p:nvSpPr>
          <p:cNvPr id="145489" name="Rectangle 81"/>
          <p:cNvSpPr>
            <a:spLocks noChangeArrowheads="1"/>
          </p:cNvSpPr>
          <p:nvPr/>
        </p:nvSpPr>
        <p:spPr bwMode="auto">
          <a:xfrm>
            <a:off x="1978025" y="4108450"/>
            <a:ext cx="485775" cy="36195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TF</a:t>
            </a:r>
            <a:r>
              <a:rPr lang="de-DE" sz="1400">
                <a:latin typeface="Helvetica" pitchFamily="34" charset="0"/>
              </a:rPr>
              <a:t>C</a:t>
            </a:r>
            <a:r>
              <a:rPr lang="en-US" sz="1400">
                <a:latin typeface="Helvetica" pitchFamily="34" charset="0"/>
              </a:rPr>
              <a:t>I</a:t>
            </a:r>
          </a:p>
        </p:txBody>
      </p:sp>
      <p:sp>
        <p:nvSpPr>
          <p:cNvPr id="145490" name="Rectangle 82"/>
          <p:cNvSpPr>
            <a:spLocks noChangeArrowheads="1"/>
          </p:cNvSpPr>
          <p:nvPr/>
        </p:nvSpPr>
        <p:spPr bwMode="auto">
          <a:xfrm>
            <a:off x="3032125" y="4108450"/>
            <a:ext cx="636588" cy="361950"/>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Pilot</a:t>
            </a:r>
            <a:endParaRPr lang="en-US" sz="1400">
              <a:latin typeface="Helvetica" pitchFamily="34" charset="0"/>
            </a:endParaRPr>
          </a:p>
        </p:txBody>
      </p:sp>
      <p:sp>
        <p:nvSpPr>
          <p:cNvPr id="145491" name="Text Box 83"/>
          <p:cNvSpPr txBox="1">
            <a:spLocks noChangeArrowheads="1"/>
          </p:cNvSpPr>
          <p:nvPr/>
        </p:nvSpPr>
        <p:spPr bwMode="auto">
          <a:xfrm>
            <a:off x="-1588" y="3305175"/>
            <a:ext cx="868363" cy="304800"/>
          </a:xfrm>
          <a:prstGeom prst="rect">
            <a:avLst/>
          </a:prstGeom>
          <a:noFill/>
          <a:ln w="9525">
            <a:noFill/>
            <a:miter lim="800000"/>
            <a:headEnd/>
            <a:tailEnd/>
          </a:ln>
          <a:effectLst/>
        </p:spPr>
        <p:txBody>
          <a:bodyPr wrap="none">
            <a:spAutoFit/>
          </a:bodyPr>
          <a:lstStyle/>
          <a:p>
            <a:pPr algn="r"/>
            <a:r>
              <a:rPr lang="en-US" sz="1400">
                <a:latin typeface="Helvetica" pitchFamily="34" charset="0"/>
              </a:rPr>
              <a:t>6</a:t>
            </a:r>
            <a:r>
              <a:rPr lang="de-DE" sz="1400">
                <a:latin typeface="Helvetica" pitchFamily="34" charset="0"/>
              </a:rPr>
              <a:t>66.7</a:t>
            </a:r>
            <a:r>
              <a:rPr lang="en-US" sz="1400">
                <a:latin typeface="Helvetica" pitchFamily="34" charset="0"/>
              </a:rPr>
              <a:t> µs</a:t>
            </a:r>
          </a:p>
        </p:txBody>
      </p:sp>
      <p:sp>
        <p:nvSpPr>
          <p:cNvPr id="145492" name="Text Box 84"/>
          <p:cNvSpPr txBox="1">
            <a:spLocks noChangeArrowheads="1"/>
          </p:cNvSpPr>
          <p:nvPr/>
        </p:nvSpPr>
        <p:spPr bwMode="auto">
          <a:xfrm>
            <a:off x="-1588" y="4133850"/>
            <a:ext cx="868363" cy="304800"/>
          </a:xfrm>
          <a:prstGeom prst="rect">
            <a:avLst/>
          </a:prstGeom>
          <a:noFill/>
          <a:ln w="9525">
            <a:noFill/>
            <a:miter lim="800000"/>
            <a:headEnd/>
            <a:tailEnd/>
          </a:ln>
          <a:effectLst/>
        </p:spPr>
        <p:txBody>
          <a:bodyPr wrap="none">
            <a:spAutoFit/>
          </a:bodyPr>
          <a:lstStyle/>
          <a:p>
            <a:pPr algn="r"/>
            <a:r>
              <a:rPr lang="en-US" sz="1400">
                <a:latin typeface="Helvetica" pitchFamily="34" charset="0"/>
              </a:rPr>
              <a:t>6</a:t>
            </a:r>
            <a:r>
              <a:rPr lang="de-DE" sz="1400">
                <a:latin typeface="Helvetica" pitchFamily="34" charset="0"/>
              </a:rPr>
              <a:t>66.7</a:t>
            </a:r>
            <a:r>
              <a:rPr lang="en-US" sz="1400">
                <a:latin typeface="Helvetica" pitchFamily="34" charset="0"/>
              </a:rPr>
              <a:t> µs</a:t>
            </a:r>
          </a:p>
        </p:txBody>
      </p:sp>
      <p:sp>
        <p:nvSpPr>
          <p:cNvPr id="145493" name="AutoShape 85"/>
          <p:cNvSpPr>
            <a:spLocks/>
          </p:cNvSpPr>
          <p:nvPr/>
        </p:nvSpPr>
        <p:spPr bwMode="auto">
          <a:xfrm rot="-5400000">
            <a:off x="1956594" y="4109244"/>
            <a:ext cx="146050" cy="868362"/>
          </a:xfrm>
          <a:prstGeom prst="leftBrace">
            <a:avLst>
              <a:gd name="adj1" fmla="val 49547"/>
              <a:gd name="adj2" fmla="val 50000"/>
            </a:avLst>
          </a:prstGeom>
          <a:noFill/>
          <a:ln w="9525">
            <a:solidFill>
              <a:schemeClr val="tx1"/>
            </a:solidFill>
            <a:round/>
            <a:headEnd/>
            <a:tailEnd/>
          </a:ln>
          <a:effectLst/>
        </p:spPr>
        <p:txBody>
          <a:bodyPr wrap="none" anchor="ctr"/>
          <a:lstStyle/>
          <a:p>
            <a:endParaRPr lang="en-IN"/>
          </a:p>
        </p:txBody>
      </p:sp>
      <p:sp>
        <p:nvSpPr>
          <p:cNvPr id="145494" name="Text Box 86"/>
          <p:cNvSpPr txBox="1">
            <a:spLocks noChangeArrowheads="1"/>
          </p:cNvSpPr>
          <p:nvPr/>
        </p:nvSpPr>
        <p:spPr bwMode="auto">
          <a:xfrm>
            <a:off x="1663700" y="4568825"/>
            <a:ext cx="815975" cy="304800"/>
          </a:xfrm>
          <a:prstGeom prst="rect">
            <a:avLst/>
          </a:prstGeom>
          <a:noFill/>
          <a:ln w="9525">
            <a:noFill/>
            <a:miter lim="800000"/>
            <a:headEnd/>
            <a:tailEnd/>
          </a:ln>
          <a:effectLst/>
        </p:spPr>
        <p:txBody>
          <a:bodyPr wrap="none">
            <a:spAutoFit/>
          </a:bodyPr>
          <a:lstStyle/>
          <a:p>
            <a:r>
              <a:rPr lang="de-DE" sz="1400">
                <a:latin typeface="Helvetica" pitchFamily="34" charset="0"/>
              </a:rPr>
              <a:t>DPCCH</a:t>
            </a:r>
          </a:p>
        </p:txBody>
      </p:sp>
      <p:sp>
        <p:nvSpPr>
          <p:cNvPr id="145495" name="AutoShape 87"/>
          <p:cNvSpPr>
            <a:spLocks/>
          </p:cNvSpPr>
          <p:nvPr/>
        </p:nvSpPr>
        <p:spPr bwMode="auto">
          <a:xfrm rot="-5400000">
            <a:off x="3277394" y="4225131"/>
            <a:ext cx="146050" cy="636588"/>
          </a:xfrm>
          <a:prstGeom prst="leftBrace">
            <a:avLst>
              <a:gd name="adj1" fmla="val 36322"/>
              <a:gd name="adj2" fmla="val 50000"/>
            </a:avLst>
          </a:prstGeom>
          <a:noFill/>
          <a:ln w="9525">
            <a:solidFill>
              <a:schemeClr val="tx1"/>
            </a:solidFill>
            <a:round/>
            <a:headEnd/>
            <a:tailEnd/>
          </a:ln>
          <a:effectLst/>
        </p:spPr>
        <p:txBody>
          <a:bodyPr wrap="none" anchor="ctr"/>
          <a:lstStyle/>
          <a:p>
            <a:endParaRPr lang="en-IN"/>
          </a:p>
        </p:txBody>
      </p:sp>
      <p:sp>
        <p:nvSpPr>
          <p:cNvPr id="145496" name="Text Box 88"/>
          <p:cNvSpPr txBox="1">
            <a:spLocks noChangeArrowheads="1"/>
          </p:cNvSpPr>
          <p:nvPr/>
        </p:nvSpPr>
        <p:spPr bwMode="auto">
          <a:xfrm>
            <a:off x="2347913" y="4568825"/>
            <a:ext cx="815975" cy="304800"/>
          </a:xfrm>
          <a:prstGeom prst="rect">
            <a:avLst/>
          </a:prstGeom>
          <a:noFill/>
          <a:ln w="9525">
            <a:noFill/>
            <a:miter lim="800000"/>
            <a:headEnd/>
            <a:tailEnd/>
          </a:ln>
          <a:effectLst/>
        </p:spPr>
        <p:txBody>
          <a:bodyPr wrap="none">
            <a:spAutoFit/>
          </a:bodyPr>
          <a:lstStyle/>
          <a:p>
            <a:r>
              <a:rPr lang="de-DE" sz="1400">
                <a:latin typeface="Helvetica" pitchFamily="34" charset="0"/>
              </a:rPr>
              <a:t>DPDCH</a:t>
            </a:r>
          </a:p>
        </p:txBody>
      </p:sp>
      <p:sp>
        <p:nvSpPr>
          <p:cNvPr id="145497" name="Line 89"/>
          <p:cNvSpPr>
            <a:spLocks noChangeShapeType="1"/>
          </p:cNvSpPr>
          <p:nvPr/>
        </p:nvSpPr>
        <p:spPr bwMode="auto">
          <a:xfrm flipV="1">
            <a:off x="933450" y="2940050"/>
            <a:ext cx="2762250" cy="11113"/>
          </a:xfrm>
          <a:prstGeom prst="line">
            <a:avLst/>
          </a:prstGeom>
          <a:noFill/>
          <a:ln w="12700">
            <a:solidFill>
              <a:schemeClr val="tx1"/>
            </a:solidFill>
            <a:round/>
            <a:headEnd type="triangle" w="med" len="med"/>
            <a:tailEnd type="triangle" w="med" len="med"/>
          </a:ln>
          <a:effectLst/>
        </p:spPr>
        <p:txBody>
          <a:bodyPr/>
          <a:lstStyle/>
          <a:p>
            <a:endParaRPr lang="en-IN"/>
          </a:p>
        </p:txBody>
      </p:sp>
      <p:sp>
        <p:nvSpPr>
          <p:cNvPr id="145498" name="Text Box 90"/>
          <p:cNvSpPr txBox="1">
            <a:spLocks noChangeArrowheads="1"/>
          </p:cNvSpPr>
          <p:nvPr/>
        </p:nvSpPr>
        <p:spPr bwMode="auto">
          <a:xfrm>
            <a:off x="1447800" y="2906713"/>
            <a:ext cx="1662113" cy="304800"/>
          </a:xfrm>
          <a:prstGeom prst="rect">
            <a:avLst/>
          </a:prstGeom>
          <a:noFill/>
          <a:ln w="9525">
            <a:noFill/>
            <a:miter lim="800000"/>
            <a:headEnd/>
            <a:tailEnd/>
          </a:ln>
          <a:effectLst/>
        </p:spPr>
        <p:txBody>
          <a:bodyPr wrap="none">
            <a:spAutoFit/>
          </a:bodyPr>
          <a:lstStyle/>
          <a:p>
            <a:pPr eaLnBrk="1" hangingPunct="1"/>
            <a:r>
              <a:rPr lang="de-DE" sz="1400">
                <a:latin typeface="Helvetica" pitchFamily="34" charset="0"/>
              </a:rPr>
              <a:t>2560 chips, 10 bits</a:t>
            </a:r>
            <a:endParaRPr lang="en-US" sz="1400">
              <a:latin typeface="Helvetica" pitchFamily="34" charset="0"/>
            </a:endParaRPr>
          </a:p>
        </p:txBody>
      </p:sp>
      <p:sp>
        <p:nvSpPr>
          <p:cNvPr id="145499" name="Line 91"/>
          <p:cNvSpPr>
            <a:spLocks noChangeShapeType="1"/>
          </p:cNvSpPr>
          <p:nvPr/>
        </p:nvSpPr>
        <p:spPr bwMode="auto">
          <a:xfrm flipV="1">
            <a:off x="908050" y="3746500"/>
            <a:ext cx="2762250" cy="11113"/>
          </a:xfrm>
          <a:prstGeom prst="line">
            <a:avLst/>
          </a:prstGeom>
          <a:noFill/>
          <a:ln w="12700">
            <a:solidFill>
              <a:schemeClr val="tx1"/>
            </a:solidFill>
            <a:round/>
            <a:headEnd type="triangle" w="med" len="med"/>
            <a:tailEnd type="triangle" w="med" len="med"/>
          </a:ln>
          <a:effectLst/>
        </p:spPr>
        <p:txBody>
          <a:bodyPr/>
          <a:lstStyle/>
          <a:p>
            <a:endParaRPr lang="en-IN"/>
          </a:p>
        </p:txBody>
      </p:sp>
      <p:sp>
        <p:nvSpPr>
          <p:cNvPr id="145500" name="Text Box 92"/>
          <p:cNvSpPr txBox="1">
            <a:spLocks noChangeArrowheads="1"/>
          </p:cNvSpPr>
          <p:nvPr/>
        </p:nvSpPr>
        <p:spPr bwMode="auto">
          <a:xfrm>
            <a:off x="990600" y="3744913"/>
            <a:ext cx="2689225" cy="304800"/>
          </a:xfrm>
          <a:prstGeom prst="rect">
            <a:avLst/>
          </a:prstGeom>
          <a:noFill/>
          <a:ln w="9525">
            <a:noFill/>
            <a:miter lim="800000"/>
            <a:headEnd/>
            <a:tailEnd/>
          </a:ln>
          <a:effectLst/>
        </p:spPr>
        <p:txBody>
          <a:bodyPr wrap="none">
            <a:spAutoFit/>
          </a:bodyPr>
          <a:lstStyle/>
          <a:p>
            <a:pPr eaLnBrk="1" hangingPunct="1"/>
            <a:r>
              <a:rPr lang="de-DE" sz="1400">
                <a:latin typeface="Helvetica" pitchFamily="34" charset="0"/>
              </a:rPr>
              <a:t>2560 chips, 10*2</a:t>
            </a:r>
            <a:r>
              <a:rPr lang="de-DE" sz="1400" baseline="30000">
                <a:latin typeface="Helvetica" pitchFamily="34" charset="0"/>
              </a:rPr>
              <a:t>k</a:t>
            </a:r>
            <a:r>
              <a:rPr lang="de-DE" sz="1400">
                <a:latin typeface="Helvetica" pitchFamily="34" charset="0"/>
              </a:rPr>
              <a:t> bits (k = 0...6)</a:t>
            </a:r>
            <a:endParaRPr lang="en-US" sz="1400">
              <a:latin typeface="Helvetica" pitchFamily="34" charset="0"/>
            </a:endParaRPr>
          </a:p>
        </p:txBody>
      </p:sp>
      <p:sp>
        <p:nvSpPr>
          <p:cNvPr id="145501" name="Rectangle 93"/>
          <p:cNvSpPr>
            <a:spLocks noChangeArrowheads="1"/>
          </p:cNvSpPr>
          <p:nvPr/>
        </p:nvSpPr>
        <p:spPr bwMode="auto">
          <a:xfrm>
            <a:off x="1978025" y="2476500"/>
            <a:ext cx="538163" cy="363538"/>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TFCI</a:t>
            </a:r>
            <a:endParaRPr lang="en-US" sz="1400">
              <a:latin typeface="Helvetica" pitchFamily="34" charset="0"/>
            </a:endParaRPr>
          </a:p>
        </p:txBody>
      </p:sp>
      <p:sp>
        <p:nvSpPr>
          <p:cNvPr id="145502" name="Line 94"/>
          <p:cNvSpPr>
            <a:spLocks noChangeShapeType="1"/>
          </p:cNvSpPr>
          <p:nvPr/>
        </p:nvSpPr>
        <p:spPr bwMode="auto">
          <a:xfrm flipV="1">
            <a:off x="908050" y="4889500"/>
            <a:ext cx="2762250" cy="11113"/>
          </a:xfrm>
          <a:prstGeom prst="line">
            <a:avLst/>
          </a:prstGeom>
          <a:noFill/>
          <a:ln w="12700">
            <a:solidFill>
              <a:schemeClr val="tx1"/>
            </a:solidFill>
            <a:round/>
            <a:headEnd type="triangle" w="med" len="med"/>
            <a:tailEnd type="triangle" w="med" len="med"/>
          </a:ln>
          <a:effectLst/>
        </p:spPr>
        <p:txBody>
          <a:bodyPr/>
          <a:lstStyle/>
          <a:p>
            <a:endParaRPr lang="en-IN"/>
          </a:p>
        </p:txBody>
      </p:sp>
      <p:sp>
        <p:nvSpPr>
          <p:cNvPr id="145503" name="Text Box 95"/>
          <p:cNvSpPr txBox="1">
            <a:spLocks noChangeArrowheads="1"/>
          </p:cNvSpPr>
          <p:nvPr/>
        </p:nvSpPr>
        <p:spPr bwMode="auto">
          <a:xfrm>
            <a:off x="990600" y="4887913"/>
            <a:ext cx="2689225" cy="304800"/>
          </a:xfrm>
          <a:prstGeom prst="rect">
            <a:avLst/>
          </a:prstGeom>
          <a:noFill/>
          <a:ln w="9525">
            <a:noFill/>
            <a:miter lim="800000"/>
            <a:headEnd/>
            <a:tailEnd/>
          </a:ln>
          <a:effectLst/>
        </p:spPr>
        <p:txBody>
          <a:bodyPr wrap="none">
            <a:spAutoFit/>
          </a:bodyPr>
          <a:lstStyle/>
          <a:p>
            <a:pPr eaLnBrk="1" hangingPunct="1"/>
            <a:r>
              <a:rPr lang="de-DE" sz="1400">
                <a:latin typeface="Helvetica" pitchFamily="34" charset="0"/>
              </a:rPr>
              <a:t>2560 chips, 10*2</a:t>
            </a:r>
            <a:r>
              <a:rPr lang="de-DE" sz="1400" baseline="30000">
                <a:latin typeface="Helvetica" pitchFamily="34" charset="0"/>
              </a:rPr>
              <a:t>k</a:t>
            </a:r>
            <a:r>
              <a:rPr lang="de-DE" sz="1400">
                <a:latin typeface="Helvetica" pitchFamily="34" charset="0"/>
              </a:rPr>
              <a:t> bits (k = 0...7)</a:t>
            </a:r>
            <a:endParaRPr lang="en-US" sz="1400">
              <a:latin typeface="Helvetica" pitchFamily="34" charset="0"/>
            </a:endParaRPr>
          </a:p>
        </p:txBody>
      </p:sp>
      <p:sp>
        <p:nvSpPr>
          <p:cNvPr id="145504" name="Rectangle 96"/>
          <p:cNvSpPr>
            <a:spLocks noChangeArrowheads="1"/>
          </p:cNvSpPr>
          <p:nvPr/>
        </p:nvSpPr>
        <p:spPr bwMode="auto">
          <a:xfrm>
            <a:off x="2463800" y="4108450"/>
            <a:ext cx="568325" cy="361950"/>
          </a:xfrm>
          <a:prstGeom prst="rect">
            <a:avLst/>
          </a:prstGeom>
          <a:solidFill>
            <a:srgbClr val="DADAF6"/>
          </a:solidFill>
          <a:ln w="9525">
            <a:solidFill>
              <a:schemeClr val="tx1"/>
            </a:solidFill>
            <a:miter lim="800000"/>
            <a:headEnd/>
            <a:tailEnd/>
          </a:ln>
          <a:effectLst/>
        </p:spPr>
        <p:txBody>
          <a:bodyPr wrap="none" anchor="ctr"/>
          <a:lstStyle/>
          <a:p>
            <a:pPr algn="ctr"/>
            <a:r>
              <a:rPr lang="de-DE" sz="1400">
                <a:latin typeface="Helvetica" pitchFamily="34" charset="0"/>
              </a:rPr>
              <a:t>Data</a:t>
            </a:r>
            <a:r>
              <a:rPr lang="de-DE" sz="1400" baseline="-25000">
                <a:latin typeface="Helvetica" pitchFamily="34" charset="0"/>
              </a:rPr>
              <a:t>2</a:t>
            </a:r>
            <a:endParaRPr lang="en-US" sz="1400">
              <a:latin typeface="Helvetica" pitchFamily="34" charset="0"/>
            </a:endParaRPr>
          </a:p>
        </p:txBody>
      </p:sp>
      <p:sp>
        <p:nvSpPr>
          <p:cNvPr id="145505" name="AutoShape 97"/>
          <p:cNvSpPr>
            <a:spLocks/>
          </p:cNvSpPr>
          <p:nvPr/>
        </p:nvSpPr>
        <p:spPr bwMode="auto">
          <a:xfrm rot="-5400000">
            <a:off x="2674938" y="4259262"/>
            <a:ext cx="146050" cy="568325"/>
          </a:xfrm>
          <a:prstGeom prst="leftBrace">
            <a:avLst>
              <a:gd name="adj1" fmla="val 32428"/>
              <a:gd name="adj2" fmla="val 50000"/>
            </a:avLst>
          </a:prstGeom>
          <a:noFill/>
          <a:ln w="9525">
            <a:solidFill>
              <a:schemeClr val="tx1"/>
            </a:solidFill>
            <a:round/>
            <a:headEnd/>
            <a:tailEnd/>
          </a:ln>
          <a:effectLst/>
        </p:spPr>
        <p:txBody>
          <a:bodyPr wrap="none" anchor="ctr"/>
          <a:lstStyle/>
          <a:p>
            <a:endParaRPr lang="en-IN"/>
          </a:p>
        </p:txBody>
      </p:sp>
      <p:sp>
        <p:nvSpPr>
          <p:cNvPr id="145506" name="AutoShape 98"/>
          <p:cNvSpPr>
            <a:spLocks/>
          </p:cNvSpPr>
          <p:nvPr/>
        </p:nvSpPr>
        <p:spPr bwMode="auto">
          <a:xfrm rot="-5400000">
            <a:off x="1177132" y="4198143"/>
            <a:ext cx="146050" cy="690563"/>
          </a:xfrm>
          <a:prstGeom prst="leftBrace">
            <a:avLst>
              <a:gd name="adj1" fmla="val 39402"/>
              <a:gd name="adj2" fmla="val 50000"/>
            </a:avLst>
          </a:prstGeom>
          <a:noFill/>
          <a:ln w="9525">
            <a:solidFill>
              <a:schemeClr val="tx1"/>
            </a:solidFill>
            <a:round/>
            <a:headEnd/>
            <a:tailEnd/>
          </a:ln>
          <a:effectLst/>
        </p:spPr>
        <p:txBody>
          <a:bodyPr wrap="none" anchor="ctr"/>
          <a:lstStyle/>
          <a:p>
            <a:endParaRPr lang="en-IN"/>
          </a:p>
        </p:txBody>
      </p:sp>
      <p:sp>
        <p:nvSpPr>
          <p:cNvPr id="145507" name="Text Box 99"/>
          <p:cNvSpPr txBox="1">
            <a:spLocks noChangeArrowheads="1"/>
          </p:cNvSpPr>
          <p:nvPr/>
        </p:nvSpPr>
        <p:spPr bwMode="auto">
          <a:xfrm>
            <a:off x="908050" y="4568825"/>
            <a:ext cx="815975" cy="304800"/>
          </a:xfrm>
          <a:prstGeom prst="rect">
            <a:avLst/>
          </a:prstGeom>
          <a:noFill/>
          <a:ln w="9525">
            <a:noFill/>
            <a:miter lim="800000"/>
            <a:headEnd/>
            <a:tailEnd/>
          </a:ln>
          <a:effectLst/>
        </p:spPr>
        <p:txBody>
          <a:bodyPr wrap="none">
            <a:spAutoFit/>
          </a:bodyPr>
          <a:lstStyle/>
          <a:p>
            <a:r>
              <a:rPr lang="de-DE" sz="1400">
                <a:latin typeface="Helvetica" pitchFamily="34" charset="0"/>
              </a:rPr>
              <a:t>DPDCH</a:t>
            </a:r>
          </a:p>
        </p:txBody>
      </p:sp>
      <p:sp>
        <p:nvSpPr>
          <p:cNvPr id="145508" name="Text Box 100"/>
          <p:cNvSpPr txBox="1">
            <a:spLocks noChangeArrowheads="1"/>
          </p:cNvSpPr>
          <p:nvPr/>
        </p:nvSpPr>
        <p:spPr bwMode="auto">
          <a:xfrm>
            <a:off x="2986088" y="4568825"/>
            <a:ext cx="819150" cy="304800"/>
          </a:xfrm>
          <a:prstGeom prst="rect">
            <a:avLst/>
          </a:prstGeom>
          <a:noFill/>
          <a:ln w="9525">
            <a:noFill/>
            <a:miter lim="800000"/>
            <a:headEnd/>
            <a:tailEnd/>
          </a:ln>
          <a:effectLst/>
        </p:spPr>
        <p:txBody>
          <a:bodyPr wrap="none">
            <a:spAutoFit/>
          </a:bodyPr>
          <a:lstStyle/>
          <a:p>
            <a:r>
              <a:rPr lang="de-DE" sz="1400">
                <a:latin typeface="Helvetica" pitchFamily="34" charset="0"/>
              </a:rPr>
              <a:t>DPCCH</a:t>
            </a:r>
          </a:p>
        </p:txBody>
      </p:sp>
      <p:sp>
        <p:nvSpPr>
          <p:cNvPr id="145509" name="Text Box 101"/>
          <p:cNvSpPr txBox="1">
            <a:spLocks noChangeArrowheads="1"/>
          </p:cNvSpPr>
          <p:nvPr/>
        </p:nvSpPr>
        <p:spPr bwMode="auto">
          <a:xfrm>
            <a:off x="5364163" y="4292600"/>
            <a:ext cx="3816350" cy="1368425"/>
          </a:xfrm>
          <a:prstGeom prst="rect">
            <a:avLst/>
          </a:prstGeom>
          <a:noFill/>
          <a:ln w="9525">
            <a:noFill/>
            <a:miter lim="800000"/>
            <a:headEnd/>
            <a:tailEnd/>
          </a:ln>
          <a:effectLst/>
        </p:spPr>
        <p:txBody>
          <a:bodyPr wrap="none">
            <a:spAutoFit/>
          </a:bodyPr>
          <a:lstStyle/>
          <a:p>
            <a:r>
              <a:rPr lang="de-DE" sz="1400"/>
              <a:t>FBI: Feedback Information</a:t>
            </a:r>
          </a:p>
          <a:p>
            <a:r>
              <a:rPr lang="en-US" sz="1400"/>
              <a:t>TPC: Transmit Power Control</a:t>
            </a:r>
          </a:p>
          <a:p>
            <a:r>
              <a:rPr lang="en-US" sz="1400"/>
              <a:t>TF</a:t>
            </a:r>
            <a:r>
              <a:rPr lang="de-DE" sz="1400"/>
              <a:t>C</a:t>
            </a:r>
            <a:r>
              <a:rPr lang="en-US" sz="1400"/>
              <a:t>I: Transport Format Combination</a:t>
            </a:r>
            <a:r>
              <a:rPr lang="de-DE" sz="1400"/>
              <a:t> </a:t>
            </a:r>
            <a:r>
              <a:rPr lang="en-US" sz="1400"/>
              <a:t>Indicator</a:t>
            </a:r>
          </a:p>
          <a:p>
            <a:r>
              <a:rPr lang="en-US" sz="1400"/>
              <a:t>DPCCH: Dedicated Physical Control Channel</a:t>
            </a:r>
          </a:p>
          <a:p>
            <a:r>
              <a:rPr lang="en-US" sz="1400"/>
              <a:t>DPDCH: Dedicated Physical Data Channel</a:t>
            </a:r>
          </a:p>
          <a:p>
            <a:r>
              <a:rPr lang="en-US" sz="1400"/>
              <a:t>DPCH: Dedicated Physical Channel</a:t>
            </a:r>
          </a:p>
        </p:txBody>
      </p:sp>
      <p:sp>
        <p:nvSpPr>
          <p:cNvPr id="145510" name="Text Box 102"/>
          <p:cNvSpPr txBox="1">
            <a:spLocks noChangeArrowheads="1"/>
          </p:cNvSpPr>
          <p:nvPr/>
        </p:nvSpPr>
        <p:spPr bwMode="auto">
          <a:xfrm>
            <a:off x="466725" y="5373688"/>
            <a:ext cx="4341813" cy="581025"/>
          </a:xfrm>
          <a:prstGeom prst="rect">
            <a:avLst/>
          </a:prstGeom>
          <a:noFill/>
          <a:ln w="9525">
            <a:noFill/>
            <a:miter lim="800000"/>
            <a:headEnd/>
            <a:tailEnd/>
          </a:ln>
          <a:effectLst/>
        </p:spPr>
        <p:txBody>
          <a:bodyPr wrap="none">
            <a:spAutoFit/>
          </a:bodyPr>
          <a:lstStyle/>
          <a:p>
            <a:r>
              <a:rPr lang="de-DE" b="1"/>
              <a:t>Slot structure NOT for user separation </a:t>
            </a:r>
          </a:p>
          <a:p>
            <a:r>
              <a:rPr lang="de-DE" b="1"/>
              <a:t>but synchronisation for periodic functions!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UE in UTRA-FDD (W-CDMA)</a:t>
            </a:r>
          </a:p>
        </p:txBody>
      </p:sp>
      <p:sp>
        <p:nvSpPr>
          <p:cNvPr id="316419" name="Rectangle 3"/>
          <p:cNvSpPr>
            <a:spLocks noGrp="1" noChangeArrowheads="1"/>
          </p:cNvSpPr>
          <p:nvPr>
            <p:ph type="body" idx="1"/>
          </p:nvPr>
        </p:nvSpPr>
        <p:spPr>
          <a:xfrm>
            <a:off x="304800" y="838200"/>
            <a:ext cx="8534400" cy="5759450"/>
          </a:xfrm>
        </p:spPr>
        <p:txBody>
          <a:bodyPr/>
          <a:lstStyle/>
          <a:p>
            <a:r>
              <a:rPr lang="en-US"/>
              <a:t>A UE has to perform the following steps during the search for a cell after power on:</a:t>
            </a:r>
          </a:p>
          <a:p>
            <a:pPr lvl="1"/>
            <a:r>
              <a:rPr lang="en-US" b="1"/>
              <a:t>Primary synchronization</a:t>
            </a:r>
            <a:r>
              <a:rPr lang="en-US"/>
              <a:t>: A UE has to synchronize with the help of a 256 chip primary synchronization code.</a:t>
            </a:r>
          </a:p>
          <a:p>
            <a:pPr lvl="1"/>
            <a:r>
              <a:rPr lang="en-US" b="1"/>
              <a:t>Secondary synchronization</a:t>
            </a:r>
            <a:r>
              <a:rPr lang="en-US"/>
              <a:t>: This defines the group of scrambling codes.</a:t>
            </a:r>
          </a:p>
          <a:p>
            <a:pPr lvl="1"/>
            <a:r>
              <a:rPr lang="en-US" b="1"/>
              <a:t>Identification of the scrambling code</a:t>
            </a:r>
            <a:r>
              <a:rPr lang="en-US"/>
              <a:t>: the UE tries all scrambling codes within the group of codes to find the right code with the help of a correlator.</a:t>
            </a:r>
          </a:p>
          <a:p>
            <a:r>
              <a:rPr lang="en-US"/>
              <a:t>After these three steps the UE can receive all further data over a broadcast channel.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UTRA-TDD (TD-CDMA)</a:t>
            </a:r>
          </a:p>
        </p:txBody>
      </p:sp>
      <p:sp>
        <p:nvSpPr>
          <p:cNvPr id="318467" name="Rectangle 3"/>
          <p:cNvSpPr>
            <a:spLocks noGrp="1" noChangeArrowheads="1"/>
          </p:cNvSpPr>
          <p:nvPr>
            <p:ph type="body" idx="1"/>
          </p:nvPr>
        </p:nvSpPr>
        <p:spPr>
          <a:xfrm>
            <a:off x="304800" y="838200"/>
            <a:ext cx="8534400" cy="5759450"/>
          </a:xfrm>
        </p:spPr>
        <p:txBody>
          <a:bodyPr/>
          <a:lstStyle/>
          <a:p>
            <a:r>
              <a:rPr lang="en-US"/>
              <a:t>UTRA-TDD (TD-CDMA)</a:t>
            </a:r>
          </a:p>
          <a:p>
            <a:pPr lvl="1"/>
            <a:r>
              <a:rPr lang="en-US"/>
              <a:t>Separates up and downlink in time using a frame structure similar to FDD.</a:t>
            </a:r>
          </a:p>
          <a:p>
            <a:pPr lvl="1"/>
            <a:r>
              <a:rPr lang="en-US"/>
              <a:t>15 slots with 2560 chips per slot for a radio frame with a duration of 10 ms.</a:t>
            </a:r>
          </a:p>
          <a:p>
            <a:pPr lvl="1"/>
            <a:r>
              <a:rPr lang="en-US"/>
              <a:t>The chipping rate is 3.84 Mchips/s.</a:t>
            </a:r>
          </a:p>
          <a:p>
            <a:pPr lvl="1"/>
            <a:r>
              <a:rPr lang="en-US"/>
              <a:t>TDD frame can be symmetrical or asymmetrical.</a:t>
            </a:r>
          </a:p>
          <a:p>
            <a:pPr lvl="1"/>
            <a:r>
              <a:rPr lang="en-US"/>
              <a:t>The switching points is used to indicate the switching between up and downlink.</a:t>
            </a:r>
          </a:p>
          <a:p>
            <a:pPr lvl="1"/>
            <a:r>
              <a:rPr lang="en-US"/>
              <a:t>At least one slot must be allocated for the uplink and downlink respectively.</a:t>
            </a:r>
          </a:p>
          <a:p>
            <a:pPr lvl="1"/>
            <a:r>
              <a:rPr lang="en-US"/>
              <a:t>UTRA TDD occupies 5 MHz bandwidth per channel.</a:t>
            </a:r>
          </a:p>
          <a:p>
            <a:pPr lvl="1"/>
            <a:r>
              <a:rPr lang="en-US"/>
              <a:t>Germany paid less than 300 million Euros.</a:t>
            </a:r>
          </a:p>
          <a:p>
            <a:pPr lvl="1"/>
            <a:r>
              <a:rPr lang="en-US"/>
              <a:t>It is unclear to what extend this system will be deployed.</a:t>
            </a:r>
          </a:p>
          <a:p>
            <a:pPr lvl="1"/>
            <a:r>
              <a:rPr lang="en-US"/>
              <a:t>The coverage per cell is less than using UTRA-FDD.</a:t>
            </a:r>
          </a:p>
          <a:p>
            <a:pPr lvl="1"/>
            <a:r>
              <a:rPr lang="en-US"/>
              <a:t>UEs must not move too fast (like WLANs).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de-DE"/>
              <a:t>UMTS TDD frame structure (burst type 2)</a:t>
            </a:r>
          </a:p>
        </p:txBody>
      </p:sp>
      <p:sp>
        <p:nvSpPr>
          <p:cNvPr id="146472" name="Text Box 40"/>
          <p:cNvSpPr txBox="1">
            <a:spLocks noChangeArrowheads="1"/>
          </p:cNvSpPr>
          <p:nvPr/>
        </p:nvSpPr>
        <p:spPr bwMode="auto">
          <a:xfrm>
            <a:off x="900113" y="4581525"/>
            <a:ext cx="7753350" cy="1803400"/>
          </a:xfrm>
          <a:prstGeom prst="rect">
            <a:avLst/>
          </a:prstGeom>
          <a:noFill/>
          <a:ln w="9525">
            <a:noFill/>
            <a:miter lim="800000"/>
            <a:headEnd/>
            <a:tailEnd/>
          </a:ln>
          <a:effectLst/>
        </p:spPr>
        <p:txBody>
          <a:bodyPr>
            <a:spAutoFit/>
          </a:bodyPr>
          <a:lstStyle/>
          <a:p>
            <a:r>
              <a:rPr lang="en-US" b="1"/>
              <a:t>TD-CDMA</a:t>
            </a:r>
            <a:endParaRPr lang="en-US"/>
          </a:p>
          <a:p>
            <a:pPr>
              <a:buFontTx/>
              <a:buChar char="•"/>
            </a:pPr>
            <a:r>
              <a:rPr lang="en-US"/>
              <a:t> 2560 chips per slot</a:t>
            </a:r>
          </a:p>
          <a:p>
            <a:pPr>
              <a:buFontTx/>
              <a:buChar char="•"/>
            </a:pPr>
            <a:r>
              <a:rPr lang="en-US"/>
              <a:t> spreading: 1-16</a:t>
            </a:r>
          </a:p>
          <a:p>
            <a:pPr>
              <a:buFontTx/>
              <a:buChar char="•"/>
            </a:pPr>
            <a:r>
              <a:rPr lang="en-US"/>
              <a:t> symmetric or asymmetric slot assignment to UpLink/DownLink (min. 1 per direction)</a:t>
            </a:r>
          </a:p>
          <a:p>
            <a:pPr>
              <a:buFontTx/>
              <a:buChar char="•"/>
            </a:pPr>
            <a:r>
              <a:rPr lang="en-US"/>
              <a:t> tight synchronisation needed</a:t>
            </a:r>
          </a:p>
          <a:p>
            <a:pPr>
              <a:buFontTx/>
              <a:buChar char="•"/>
            </a:pPr>
            <a:r>
              <a:rPr lang="en-US"/>
              <a:t> simpler power control (100-800 power control cycles/s)</a:t>
            </a:r>
          </a:p>
        </p:txBody>
      </p:sp>
      <p:sp>
        <p:nvSpPr>
          <p:cNvPr id="146475" name="Freeform 43"/>
          <p:cNvSpPr>
            <a:spLocks/>
          </p:cNvSpPr>
          <p:nvPr/>
        </p:nvSpPr>
        <p:spPr bwMode="auto">
          <a:xfrm>
            <a:off x="1287463" y="1806575"/>
            <a:ext cx="3506787" cy="696913"/>
          </a:xfrm>
          <a:custGeom>
            <a:avLst/>
            <a:gdLst/>
            <a:ahLst/>
            <a:cxnLst>
              <a:cxn ang="0">
                <a:pos x="0" y="381"/>
              </a:cxn>
              <a:cxn ang="0">
                <a:pos x="336" y="0"/>
              </a:cxn>
              <a:cxn ang="0">
                <a:pos x="672" y="0"/>
              </a:cxn>
              <a:cxn ang="0">
                <a:pos x="1971" y="386"/>
              </a:cxn>
              <a:cxn ang="0">
                <a:pos x="0" y="381"/>
              </a:cxn>
            </a:cxnLst>
            <a:rect l="0" t="0" r="r" b="b"/>
            <a:pathLst>
              <a:path w="1971" h="386">
                <a:moveTo>
                  <a:pt x="0" y="381"/>
                </a:moveTo>
                <a:lnTo>
                  <a:pt x="336" y="0"/>
                </a:lnTo>
                <a:lnTo>
                  <a:pt x="672" y="0"/>
                </a:lnTo>
                <a:lnTo>
                  <a:pt x="1971" y="386"/>
                </a:lnTo>
                <a:lnTo>
                  <a:pt x="0" y="381"/>
                </a:lnTo>
                <a:close/>
              </a:path>
            </a:pathLst>
          </a:custGeom>
          <a:noFill/>
          <a:ln w="9525" cap="flat" cmpd="sng">
            <a:solidFill>
              <a:schemeClr val="tx1"/>
            </a:solidFill>
            <a:prstDash val="solid"/>
            <a:round/>
            <a:headEnd type="none" w="med" len="med"/>
            <a:tailEnd type="none" w="med" len="med"/>
          </a:ln>
          <a:effectLst/>
        </p:spPr>
        <p:txBody>
          <a:bodyPr wrap="none" anchor="ctr"/>
          <a:lstStyle/>
          <a:p>
            <a:endParaRPr lang="en-IN"/>
          </a:p>
        </p:txBody>
      </p:sp>
      <p:sp>
        <p:nvSpPr>
          <p:cNvPr id="146476" name="Rectangle 44"/>
          <p:cNvSpPr>
            <a:spLocks noChangeArrowheads="1"/>
          </p:cNvSpPr>
          <p:nvPr/>
        </p:nvSpPr>
        <p:spPr bwMode="auto">
          <a:xfrm>
            <a:off x="1287463" y="1374775"/>
            <a:ext cx="598487"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0</a:t>
            </a:r>
          </a:p>
        </p:txBody>
      </p:sp>
      <p:sp>
        <p:nvSpPr>
          <p:cNvPr id="146477" name="Rectangle 45"/>
          <p:cNvSpPr>
            <a:spLocks noChangeArrowheads="1"/>
          </p:cNvSpPr>
          <p:nvPr/>
        </p:nvSpPr>
        <p:spPr bwMode="auto">
          <a:xfrm>
            <a:off x="1885950" y="1374775"/>
            <a:ext cx="598488"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p>
        </p:txBody>
      </p:sp>
      <p:sp>
        <p:nvSpPr>
          <p:cNvPr id="146478" name="Rectangle 46"/>
          <p:cNvSpPr>
            <a:spLocks noChangeArrowheads="1"/>
          </p:cNvSpPr>
          <p:nvPr/>
        </p:nvSpPr>
        <p:spPr bwMode="auto">
          <a:xfrm>
            <a:off x="2484438" y="1374775"/>
            <a:ext cx="596900"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2</a:t>
            </a:r>
          </a:p>
        </p:txBody>
      </p:sp>
      <p:sp>
        <p:nvSpPr>
          <p:cNvPr id="146479" name="Rectangle 47"/>
          <p:cNvSpPr>
            <a:spLocks noChangeArrowheads="1"/>
          </p:cNvSpPr>
          <p:nvPr/>
        </p:nvSpPr>
        <p:spPr bwMode="auto">
          <a:xfrm>
            <a:off x="4533900" y="1374775"/>
            <a:ext cx="598488"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2</a:t>
            </a:r>
            <a:endParaRPr lang="en-US" sz="1400">
              <a:latin typeface="Helvetica" pitchFamily="34" charset="0"/>
            </a:endParaRPr>
          </a:p>
        </p:txBody>
      </p:sp>
      <p:sp>
        <p:nvSpPr>
          <p:cNvPr id="146480" name="Rectangle 48"/>
          <p:cNvSpPr>
            <a:spLocks noChangeArrowheads="1"/>
          </p:cNvSpPr>
          <p:nvPr/>
        </p:nvSpPr>
        <p:spPr bwMode="auto">
          <a:xfrm>
            <a:off x="5132388" y="1374775"/>
            <a:ext cx="596900"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3</a:t>
            </a:r>
            <a:endParaRPr lang="en-US" sz="1400">
              <a:latin typeface="Helvetica" pitchFamily="34" charset="0"/>
            </a:endParaRPr>
          </a:p>
        </p:txBody>
      </p:sp>
      <p:sp>
        <p:nvSpPr>
          <p:cNvPr id="146481" name="Rectangle 49"/>
          <p:cNvSpPr>
            <a:spLocks noChangeArrowheads="1"/>
          </p:cNvSpPr>
          <p:nvPr/>
        </p:nvSpPr>
        <p:spPr bwMode="auto">
          <a:xfrm>
            <a:off x="5729288" y="1374775"/>
            <a:ext cx="598487"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1</a:t>
            </a:r>
            <a:r>
              <a:rPr lang="de-DE" sz="1400">
                <a:latin typeface="Helvetica" pitchFamily="34" charset="0"/>
              </a:rPr>
              <a:t>4</a:t>
            </a:r>
            <a:endParaRPr lang="en-US" sz="1400">
              <a:latin typeface="Helvetica" pitchFamily="34" charset="0"/>
            </a:endParaRPr>
          </a:p>
        </p:txBody>
      </p:sp>
      <p:sp>
        <p:nvSpPr>
          <p:cNvPr id="146482" name="Rectangle 50"/>
          <p:cNvSpPr>
            <a:spLocks noChangeArrowheads="1"/>
          </p:cNvSpPr>
          <p:nvPr/>
        </p:nvSpPr>
        <p:spPr bwMode="auto">
          <a:xfrm>
            <a:off x="3081338" y="1374775"/>
            <a:ext cx="1452562"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a:t>
            </a:r>
          </a:p>
        </p:txBody>
      </p:sp>
      <p:sp>
        <p:nvSpPr>
          <p:cNvPr id="146483" name="Text Box 51"/>
          <p:cNvSpPr txBox="1">
            <a:spLocks noChangeArrowheads="1"/>
          </p:cNvSpPr>
          <p:nvPr/>
        </p:nvSpPr>
        <p:spPr bwMode="auto">
          <a:xfrm>
            <a:off x="3170238" y="1066800"/>
            <a:ext cx="1152525" cy="306388"/>
          </a:xfrm>
          <a:prstGeom prst="rect">
            <a:avLst/>
          </a:prstGeom>
          <a:noFill/>
          <a:ln w="9525">
            <a:noFill/>
            <a:miter lim="800000"/>
            <a:headEnd/>
            <a:tailEnd/>
          </a:ln>
          <a:effectLst/>
        </p:spPr>
        <p:txBody>
          <a:bodyPr wrap="none">
            <a:spAutoFit/>
          </a:bodyPr>
          <a:lstStyle/>
          <a:p>
            <a:r>
              <a:rPr lang="en-US" sz="1400">
                <a:latin typeface="Helvetica" pitchFamily="34" charset="0"/>
              </a:rPr>
              <a:t>Radio frame</a:t>
            </a:r>
          </a:p>
        </p:txBody>
      </p:sp>
      <p:sp>
        <p:nvSpPr>
          <p:cNvPr id="146484" name="Rectangle 52"/>
          <p:cNvSpPr>
            <a:spLocks noChangeArrowheads="1"/>
          </p:cNvSpPr>
          <p:nvPr/>
        </p:nvSpPr>
        <p:spPr bwMode="auto">
          <a:xfrm>
            <a:off x="1287463" y="2500313"/>
            <a:ext cx="1025525" cy="433387"/>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Data</a:t>
            </a:r>
            <a:endParaRPr lang="de-DE" sz="1400">
              <a:latin typeface="Helvetica" pitchFamily="34" charset="0"/>
            </a:endParaRPr>
          </a:p>
          <a:p>
            <a:pPr algn="ctr"/>
            <a:r>
              <a:rPr lang="de-DE" sz="1400">
                <a:latin typeface="Helvetica" pitchFamily="34" charset="0"/>
              </a:rPr>
              <a:t>1104 chips</a:t>
            </a:r>
            <a:endParaRPr lang="en-US" sz="1400">
              <a:latin typeface="Helvetica" pitchFamily="34" charset="0"/>
            </a:endParaRPr>
          </a:p>
        </p:txBody>
      </p:sp>
      <p:sp>
        <p:nvSpPr>
          <p:cNvPr id="146485" name="Rectangle 53"/>
          <p:cNvSpPr>
            <a:spLocks noChangeArrowheads="1"/>
          </p:cNvSpPr>
          <p:nvPr/>
        </p:nvSpPr>
        <p:spPr bwMode="auto">
          <a:xfrm>
            <a:off x="2312988" y="2500313"/>
            <a:ext cx="1109662" cy="433387"/>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Midample</a:t>
            </a:r>
            <a:endParaRPr lang="de-DE" sz="1400">
              <a:latin typeface="Helvetica" pitchFamily="34" charset="0"/>
            </a:endParaRPr>
          </a:p>
          <a:p>
            <a:pPr algn="ctr"/>
            <a:r>
              <a:rPr lang="de-DE" sz="1400">
                <a:latin typeface="Helvetica" pitchFamily="34" charset="0"/>
              </a:rPr>
              <a:t>256 chips</a:t>
            </a:r>
            <a:endParaRPr lang="en-US" sz="1400">
              <a:latin typeface="Helvetica" pitchFamily="34" charset="0"/>
            </a:endParaRPr>
          </a:p>
        </p:txBody>
      </p:sp>
      <p:sp>
        <p:nvSpPr>
          <p:cNvPr id="146486" name="Rectangle 54"/>
          <p:cNvSpPr>
            <a:spLocks noChangeArrowheads="1"/>
          </p:cNvSpPr>
          <p:nvPr/>
        </p:nvSpPr>
        <p:spPr bwMode="auto">
          <a:xfrm>
            <a:off x="3422650" y="2500313"/>
            <a:ext cx="939800" cy="433387"/>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Data</a:t>
            </a:r>
            <a:endParaRPr lang="de-DE" sz="1400">
              <a:latin typeface="Helvetica" pitchFamily="34" charset="0"/>
            </a:endParaRPr>
          </a:p>
          <a:p>
            <a:pPr algn="ctr"/>
            <a:r>
              <a:rPr lang="de-DE" sz="1400">
                <a:latin typeface="Helvetica" pitchFamily="34" charset="0"/>
              </a:rPr>
              <a:t>1104 chips</a:t>
            </a:r>
            <a:endParaRPr lang="en-US" sz="1400">
              <a:latin typeface="Helvetica" pitchFamily="34" charset="0"/>
            </a:endParaRPr>
          </a:p>
        </p:txBody>
      </p:sp>
      <p:sp>
        <p:nvSpPr>
          <p:cNvPr id="146487" name="Text Box 55"/>
          <p:cNvSpPr txBox="1">
            <a:spLocks noChangeArrowheads="1"/>
          </p:cNvSpPr>
          <p:nvPr/>
        </p:nvSpPr>
        <p:spPr bwMode="auto">
          <a:xfrm>
            <a:off x="2057400" y="2192338"/>
            <a:ext cx="908050" cy="304800"/>
          </a:xfrm>
          <a:prstGeom prst="rect">
            <a:avLst/>
          </a:prstGeom>
          <a:noFill/>
          <a:ln w="9525">
            <a:noFill/>
            <a:miter lim="800000"/>
            <a:headEnd/>
            <a:tailEnd/>
          </a:ln>
          <a:effectLst/>
        </p:spPr>
        <p:txBody>
          <a:bodyPr wrap="none">
            <a:spAutoFit/>
          </a:bodyPr>
          <a:lstStyle/>
          <a:p>
            <a:r>
              <a:rPr lang="en-US" sz="1400">
                <a:latin typeface="Helvetica" pitchFamily="34" charset="0"/>
              </a:rPr>
              <a:t>Time slot</a:t>
            </a:r>
          </a:p>
        </p:txBody>
      </p:sp>
      <p:sp>
        <p:nvSpPr>
          <p:cNvPr id="146488" name="Text Box 56"/>
          <p:cNvSpPr txBox="1">
            <a:spLocks noChangeArrowheads="1"/>
          </p:cNvSpPr>
          <p:nvPr/>
        </p:nvSpPr>
        <p:spPr bwMode="auto">
          <a:xfrm>
            <a:off x="376238" y="2538413"/>
            <a:ext cx="866775" cy="303212"/>
          </a:xfrm>
          <a:prstGeom prst="rect">
            <a:avLst/>
          </a:prstGeom>
          <a:noFill/>
          <a:ln w="9525">
            <a:noFill/>
            <a:miter lim="800000"/>
            <a:headEnd/>
            <a:tailEnd/>
          </a:ln>
          <a:effectLst/>
        </p:spPr>
        <p:txBody>
          <a:bodyPr wrap="none">
            <a:spAutoFit/>
          </a:bodyPr>
          <a:lstStyle/>
          <a:p>
            <a:pPr algn="r"/>
            <a:r>
              <a:rPr lang="en-US" sz="1400">
                <a:latin typeface="Helvetica" pitchFamily="34" charset="0"/>
              </a:rPr>
              <a:t>6</a:t>
            </a:r>
            <a:r>
              <a:rPr lang="de-DE" sz="1400">
                <a:latin typeface="Helvetica" pitchFamily="34" charset="0"/>
              </a:rPr>
              <a:t>66.7</a:t>
            </a:r>
            <a:r>
              <a:rPr lang="en-US" sz="1400">
                <a:latin typeface="Helvetica" pitchFamily="34" charset="0"/>
              </a:rPr>
              <a:t> µs</a:t>
            </a:r>
          </a:p>
        </p:txBody>
      </p:sp>
      <p:sp>
        <p:nvSpPr>
          <p:cNvPr id="146489" name="Text Box 57"/>
          <p:cNvSpPr txBox="1">
            <a:spLocks noChangeArrowheads="1"/>
          </p:cNvSpPr>
          <p:nvPr/>
        </p:nvSpPr>
        <p:spPr bwMode="auto">
          <a:xfrm>
            <a:off x="573088" y="1414463"/>
            <a:ext cx="668337" cy="303212"/>
          </a:xfrm>
          <a:prstGeom prst="rect">
            <a:avLst/>
          </a:prstGeom>
          <a:noFill/>
          <a:ln w="9525">
            <a:noFill/>
            <a:miter lim="800000"/>
            <a:headEnd/>
            <a:tailEnd/>
          </a:ln>
          <a:effectLst/>
        </p:spPr>
        <p:txBody>
          <a:bodyPr wrap="none">
            <a:spAutoFit/>
          </a:bodyPr>
          <a:lstStyle/>
          <a:p>
            <a:pPr algn="r"/>
            <a:r>
              <a:rPr lang="en-US" sz="1400">
                <a:latin typeface="Helvetica" pitchFamily="34" charset="0"/>
              </a:rPr>
              <a:t>10 ms</a:t>
            </a:r>
          </a:p>
        </p:txBody>
      </p:sp>
      <p:sp>
        <p:nvSpPr>
          <p:cNvPr id="146490" name="Text Box 58"/>
          <p:cNvSpPr txBox="1">
            <a:spLocks noChangeArrowheads="1"/>
          </p:cNvSpPr>
          <p:nvPr/>
        </p:nvSpPr>
        <p:spPr bwMode="auto">
          <a:xfrm>
            <a:off x="4960938" y="2538413"/>
            <a:ext cx="1120775" cy="303212"/>
          </a:xfrm>
          <a:prstGeom prst="rect">
            <a:avLst/>
          </a:prstGeom>
          <a:noFill/>
          <a:ln w="9525">
            <a:noFill/>
            <a:miter lim="800000"/>
            <a:headEnd/>
            <a:tailEnd/>
          </a:ln>
          <a:effectLst/>
        </p:spPr>
        <p:txBody>
          <a:bodyPr wrap="none">
            <a:spAutoFit/>
          </a:bodyPr>
          <a:lstStyle/>
          <a:p>
            <a:r>
              <a:rPr lang="de-DE" sz="1400">
                <a:latin typeface="Helvetica" pitchFamily="34" charset="0"/>
              </a:rPr>
              <a:t>Traffic burst</a:t>
            </a:r>
          </a:p>
        </p:txBody>
      </p:sp>
      <p:sp>
        <p:nvSpPr>
          <p:cNvPr id="146491" name="Rectangle 59"/>
          <p:cNvSpPr>
            <a:spLocks noChangeArrowheads="1"/>
          </p:cNvSpPr>
          <p:nvPr/>
        </p:nvSpPr>
        <p:spPr bwMode="auto">
          <a:xfrm>
            <a:off x="4362450" y="2500313"/>
            <a:ext cx="427038" cy="433387"/>
          </a:xfrm>
          <a:prstGeom prst="rect">
            <a:avLst/>
          </a:prstGeom>
          <a:solidFill>
            <a:srgbClr val="DADAF6"/>
          </a:solidFill>
          <a:ln w="9525">
            <a:solidFill>
              <a:schemeClr val="tx1"/>
            </a:solidFill>
            <a:miter lim="800000"/>
            <a:headEnd/>
            <a:tailEnd/>
          </a:ln>
          <a:effectLst/>
        </p:spPr>
        <p:txBody>
          <a:bodyPr wrap="none" anchor="ctr"/>
          <a:lstStyle/>
          <a:p>
            <a:pPr algn="ctr"/>
            <a:r>
              <a:rPr lang="en-US" sz="1400">
                <a:latin typeface="Helvetica" pitchFamily="34" charset="0"/>
              </a:rPr>
              <a:t>GP</a:t>
            </a:r>
          </a:p>
        </p:txBody>
      </p:sp>
      <p:sp>
        <p:nvSpPr>
          <p:cNvPr id="146492" name="Text Box 60"/>
          <p:cNvSpPr txBox="1">
            <a:spLocks noChangeArrowheads="1"/>
          </p:cNvSpPr>
          <p:nvPr/>
        </p:nvSpPr>
        <p:spPr bwMode="auto">
          <a:xfrm>
            <a:off x="4960938" y="2873375"/>
            <a:ext cx="1533525" cy="517525"/>
          </a:xfrm>
          <a:prstGeom prst="rect">
            <a:avLst/>
          </a:prstGeom>
          <a:noFill/>
          <a:ln w="9525">
            <a:noFill/>
            <a:miter lim="800000"/>
            <a:headEnd/>
            <a:tailEnd/>
          </a:ln>
          <a:effectLst/>
        </p:spPr>
        <p:txBody>
          <a:bodyPr wrap="none">
            <a:spAutoFit/>
          </a:bodyPr>
          <a:lstStyle/>
          <a:p>
            <a:r>
              <a:rPr lang="en-US" sz="1400">
                <a:latin typeface="Helvetica" pitchFamily="34" charset="0"/>
              </a:rPr>
              <a:t>GP: guard period</a:t>
            </a:r>
            <a:endParaRPr lang="de-DE" sz="1400">
              <a:latin typeface="Helvetica" pitchFamily="34" charset="0"/>
            </a:endParaRPr>
          </a:p>
          <a:p>
            <a:r>
              <a:rPr lang="de-DE" sz="1400">
                <a:latin typeface="Helvetica" pitchFamily="34" charset="0"/>
              </a:rPr>
              <a:t>       96 chips</a:t>
            </a:r>
            <a:endParaRPr lang="en-US" sz="1400">
              <a:latin typeface="Helvetica" pitchFamily="34" charset="0"/>
            </a:endParaRPr>
          </a:p>
        </p:txBody>
      </p:sp>
      <p:sp>
        <p:nvSpPr>
          <p:cNvPr id="146493" name="Line 61"/>
          <p:cNvSpPr>
            <a:spLocks noChangeShapeType="1"/>
          </p:cNvSpPr>
          <p:nvPr/>
        </p:nvSpPr>
        <p:spPr bwMode="auto">
          <a:xfrm flipV="1">
            <a:off x="1308100" y="3092450"/>
            <a:ext cx="3487738" cy="12700"/>
          </a:xfrm>
          <a:prstGeom prst="line">
            <a:avLst/>
          </a:prstGeom>
          <a:noFill/>
          <a:ln w="12700">
            <a:solidFill>
              <a:schemeClr val="tx1"/>
            </a:solidFill>
            <a:round/>
            <a:headEnd type="triangle" w="med" len="med"/>
            <a:tailEnd type="triangle" w="med" len="med"/>
          </a:ln>
          <a:effectLst/>
        </p:spPr>
        <p:txBody>
          <a:bodyPr/>
          <a:lstStyle/>
          <a:p>
            <a:endParaRPr lang="en-IN"/>
          </a:p>
        </p:txBody>
      </p:sp>
      <p:sp>
        <p:nvSpPr>
          <p:cNvPr id="146494" name="Text Box 62"/>
          <p:cNvSpPr txBox="1">
            <a:spLocks noChangeArrowheads="1"/>
          </p:cNvSpPr>
          <p:nvPr/>
        </p:nvSpPr>
        <p:spPr bwMode="auto">
          <a:xfrm>
            <a:off x="2454275" y="3043238"/>
            <a:ext cx="1041400" cy="304800"/>
          </a:xfrm>
          <a:prstGeom prst="rect">
            <a:avLst/>
          </a:prstGeom>
          <a:noFill/>
          <a:ln w="9525">
            <a:noFill/>
            <a:miter lim="800000"/>
            <a:headEnd/>
            <a:tailEnd/>
          </a:ln>
          <a:effectLst/>
        </p:spPr>
        <p:txBody>
          <a:bodyPr wrap="none">
            <a:spAutoFit/>
          </a:bodyPr>
          <a:lstStyle/>
          <a:p>
            <a:pPr eaLnBrk="1" hangingPunct="1"/>
            <a:r>
              <a:rPr lang="de-DE" sz="1400">
                <a:latin typeface="Helvetica" pitchFamily="34" charset="0"/>
              </a:rPr>
              <a:t>2560 chips</a:t>
            </a:r>
            <a:endParaRPr lang="en-US" sz="1400">
              <a:latin typeface="Helvetica" pitchFamily="34" charset="0"/>
            </a:endParaRPr>
          </a:p>
        </p:txBody>
      </p:sp>
      <p:sp>
        <p:nvSpPr>
          <p:cNvPr id="146495" name="Text Box 63"/>
          <p:cNvSpPr txBox="1">
            <a:spLocks noChangeArrowheads="1"/>
          </p:cNvSpPr>
          <p:nvPr/>
        </p:nvSpPr>
        <p:spPr bwMode="auto">
          <a:xfrm>
            <a:off x="900113" y="3500438"/>
            <a:ext cx="7753350" cy="336550"/>
          </a:xfrm>
          <a:prstGeom prst="rect">
            <a:avLst/>
          </a:prstGeom>
          <a:noFill/>
          <a:ln w="9525">
            <a:noFill/>
            <a:miter lim="800000"/>
            <a:headEnd/>
            <a:tailEnd/>
          </a:ln>
          <a:effectLst/>
        </p:spPr>
        <p:txBody>
          <a:bodyPr>
            <a:spAutoFit/>
          </a:bodyPr>
          <a:lstStyle/>
          <a:p>
            <a:r>
              <a:rPr lang="en-US"/>
              <a:t>Midample is used for tranning and channel estimation.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p:txBody>
          <a:bodyPr/>
          <a:lstStyle/>
          <a:p>
            <a:r>
              <a:rPr lang="en-US" dirty="0"/>
              <a:t>Route to 3G</a:t>
            </a:r>
          </a:p>
        </p:txBody>
      </p:sp>
      <p:sp>
        <p:nvSpPr>
          <p:cNvPr id="9222" name="Rectangle 6"/>
          <p:cNvSpPr>
            <a:spLocks noGrp="1" noChangeArrowheads="1"/>
          </p:cNvSpPr>
          <p:nvPr>
            <p:ph type="body" sz="half" idx="4294967295"/>
          </p:nvPr>
        </p:nvSpPr>
        <p:spPr>
          <a:xfrm>
            <a:off x="457200" y="3810000"/>
            <a:ext cx="8001000" cy="2320925"/>
          </a:xfrm>
        </p:spPr>
        <p:txBody>
          <a:bodyPr/>
          <a:lstStyle/>
          <a:p>
            <a:pPr>
              <a:buFont typeface="Wingdings" pitchFamily="2" charset="2"/>
              <a:buNone/>
            </a:pPr>
            <a:endParaRPr lang="en-US" sz="2400" b="1" dirty="0">
              <a:latin typeface="Times New Roman" pitchFamily="18" charset="0"/>
            </a:endParaRPr>
          </a:p>
          <a:p>
            <a:r>
              <a:rPr lang="en-US" sz="2400" dirty="0">
                <a:latin typeface="Times New Roman" pitchFamily="18" charset="0"/>
              </a:rPr>
              <a:t>1G: analog</a:t>
            </a:r>
          </a:p>
          <a:p>
            <a:r>
              <a:rPr lang="en-US" sz="2400" dirty="0">
                <a:latin typeface="Times New Roman" pitchFamily="18" charset="0"/>
              </a:rPr>
              <a:t>2G : 1st digital mobile telephony</a:t>
            </a:r>
          </a:p>
          <a:p>
            <a:r>
              <a:rPr lang="en-US" sz="2400" dirty="0">
                <a:latin typeface="Times New Roman" pitchFamily="18" charset="0"/>
              </a:rPr>
              <a:t>2.5G: transition from 2G to 3G</a:t>
            </a:r>
          </a:p>
          <a:p>
            <a:r>
              <a:rPr lang="en-US" sz="2400" dirty="0">
                <a:latin typeface="Times New Roman" pitchFamily="18" charset="0"/>
              </a:rPr>
              <a:t>3G standard: IMT 2000</a:t>
            </a:r>
          </a:p>
          <a:p>
            <a:pPr>
              <a:buFont typeface="Wingdings" pitchFamily="2" charset="2"/>
              <a:buNone/>
            </a:pPr>
            <a:endParaRPr lang="en-US" sz="2400" dirty="0">
              <a:latin typeface="Times New Roman" pitchFamily="18" charset="0"/>
            </a:endParaRPr>
          </a:p>
        </p:txBody>
      </p:sp>
      <p:graphicFrame>
        <p:nvGraphicFramePr>
          <p:cNvPr id="9223" name="Object 7"/>
          <p:cNvGraphicFramePr>
            <a:graphicFrameLocks noChangeAspect="1"/>
          </p:cNvGraphicFramePr>
          <p:nvPr>
            <p:ph sz="half" idx="4294967295"/>
          </p:nvPr>
        </p:nvGraphicFramePr>
        <p:xfrm>
          <a:off x="914400" y="1295400"/>
          <a:ext cx="7696200" cy="2514600"/>
        </p:xfrm>
        <a:graphic>
          <a:graphicData uri="http://schemas.openxmlformats.org/presentationml/2006/ole">
            <p:oleObj spid="_x0000_s2050" name="Document" r:id="rId3" imgW="4062984" imgH="1840992" progId="Word.Document.8">
              <p:embed/>
            </p:oleObj>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UTRA architecture</a:t>
            </a:r>
          </a:p>
        </p:txBody>
      </p:sp>
      <p:sp>
        <p:nvSpPr>
          <p:cNvPr id="320515" name="Rectangle 3"/>
          <p:cNvSpPr>
            <a:spLocks noGrp="1" noChangeArrowheads="1"/>
          </p:cNvSpPr>
          <p:nvPr>
            <p:ph type="body" idx="1"/>
          </p:nvPr>
        </p:nvSpPr>
        <p:spPr>
          <a:xfrm>
            <a:off x="304800" y="838200"/>
            <a:ext cx="8534400" cy="5759450"/>
          </a:xfrm>
        </p:spPr>
        <p:txBody>
          <a:bodyPr/>
          <a:lstStyle/>
          <a:p>
            <a:r>
              <a:rPr lang="en-US"/>
              <a:t>UTRA architecture</a:t>
            </a:r>
          </a:p>
          <a:p>
            <a:pPr lvl="1"/>
            <a:r>
              <a:rPr lang="en-US"/>
              <a:t>Radio network subsystems (RNS)</a:t>
            </a:r>
          </a:p>
          <a:p>
            <a:pPr lvl="2"/>
            <a:r>
              <a:rPr lang="en-US" sz="1800"/>
              <a:t>Radio network controller (RNC) controls several node Bs over the interface (Iub) and is connected with the core network (CN) over Iu. The interface Iur is the interface for connecting two RNCs.</a:t>
            </a:r>
          </a:p>
          <a:p>
            <a:pPr lvl="2"/>
            <a:r>
              <a:rPr lang="en-US" sz="1800"/>
              <a:t>Each node B can control several antennas which make a radio cell.</a:t>
            </a:r>
          </a:p>
          <a:p>
            <a:pPr lvl="2"/>
            <a:r>
              <a:rPr lang="en-US" sz="1800"/>
              <a:t>The mobile device, user equipment (UE), can be connected to one or more antennas.</a:t>
            </a:r>
          </a:p>
          <a:p>
            <a:pPr lvl="1"/>
            <a:r>
              <a:rPr lang="en-US"/>
              <a:t>Core network</a:t>
            </a:r>
          </a:p>
          <a:p>
            <a:pPr lvl="2"/>
            <a:r>
              <a:rPr lang="en-US" sz="1800"/>
              <a:t>The circuit switched domain (CSD) comprises the classical circuit switched services and connects to the RNS via the IuCS.</a:t>
            </a:r>
          </a:p>
          <a:p>
            <a:pPr lvl="2"/>
            <a:r>
              <a:rPr lang="en-US" sz="1800"/>
              <a:t>The packet switched domain (PSD) uses the GPRS components SGSN and GGSN and connects to the RNS via the IuPS.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Grp="1" noChangeArrowheads="1"/>
          </p:cNvSpPr>
          <p:nvPr>
            <p:ph type="title"/>
          </p:nvPr>
        </p:nvSpPr>
        <p:spPr/>
        <p:txBody>
          <a:bodyPr/>
          <a:lstStyle/>
          <a:p>
            <a:r>
              <a:rPr lang="de-DE"/>
              <a:t>UTRAN architecture</a:t>
            </a:r>
          </a:p>
        </p:txBody>
      </p:sp>
      <p:sp>
        <p:nvSpPr>
          <p:cNvPr id="264230" name="Rectangle 38"/>
          <p:cNvSpPr>
            <a:spLocks noChangeArrowheads="1"/>
          </p:cNvSpPr>
          <p:nvPr/>
        </p:nvSpPr>
        <p:spPr bwMode="auto">
          <a:xfrm>
            <a:off x="3802063" y="220345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p>
        </p:txBody>
      </p:sp>
      <p:cxnSp>
        <p:nvCxnSpPr>
          <p:cNvPr id="264231" name="AutoShape 39"/>
          <p:cNvCxnSpPr>
            <a:cxnSpLocks noChangeShapeType="1"/>
            <a:stCxn id="264230" idx="1"/>
            <a:endCxn id="264228" idx="3"/>
          </p:cNvCxnSpPr>
          <p:nvPr/>
        </p:nvCxnSpPr>
        <p:spPr bwMode="auto">
          <a:xfrm flipH="1" flipV="1">
            <a:off x="3192463" y="1860550"/>
            <a:ext cx="609600" cy="533400"/>
          </a:xfrm>
          <a:prstGeom prst="straightConnector1">
            <a:avLst/>
          </a:prstGeom>
          <a:noFill/>
          <a:ln w="9525">
            <a:solidFill>
              <a:schemeClr val="tx1"/>
            </a:solidFill>
            <a:round/>
            <a:headEnd/>
            <a:tailEnd/>
          </a:ln>
          <a:effectLst/>
        </p:spPr>
      </p:cxnSp>
      <p:cxnSp>
        <p:nvCxnSpPr>
          <p:cNvPr id="264232" name="AutoShape 40"/>
          <p:cNvCxnSpPr>
            <a:cxnSpLocks noChangeShapeType="1"/>
            <a:stCxn id="264230" idx="1"/>
            <a:endCxn id="264229" idx="3"/>
          </p:cNvCxnSpPr>
          <p:nvPr/>
        </p:nvCxnSpPr>
        <p:spPr bwMode="auto">
          <a:xfrm flipH="1">
            <a:off x="3192463" y="2393950"/>
            <a:ext cx="609600" cy="533400"/>
          </a:xfrm>
          <a:prstGeom prst="straightConnector1">
            <a:avLst/>
          </a:prstGeom>
          <a:noFill/>
          <a:ln w="9525">
            <a:solidFill>
              <a:schemeClr val="tx1"/>
            </a:solidFill>
            <a:round/>
            <a:headEnd/>
            <a:tailEnd/>
          </a:ln>
          <a:effectLst/>
        </p:spPr>
      </p:cxnSp>
      <p:sp>
        <p:nvSpPr>
          <p:cNvPr id="264234" name="Text Box 42"/>
          <p:cNvSpPr txBox="1">
            <a:spLocks noChangeArrowheads="1"/>
          </p:cNvSpPr>
          <p:nvPr/>
        </p:nvSpPr>
        <p:spPr bwMode="auto">
          <a:xfrm>
            <a:off x="3405188" y="164306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264366" name="AutoShape 174"/>
          <p:cNvSpPr>
            <a:spLocks noChangeArrowheads="1"/>
          </p:cNvSpPr>
          <p:nvPr/>
        </p:nvSpPr>
        <p:spPr bwMode="auto">
          <a:xfrm>
            <a:off x="122238" y="754063"/>
            <a:ext cx="4594225" cy="3106737"/>
          </a:xfrm>
          <a:prstGeom prst="roundRect">
            <a:avLst>
              <a:gd name="adj" fmla="val 16667"/>
            </a:avLst>
          </a:prstGeom>
          <a:noFill/>
          <a:ln w="9525">
            <a:solidFill>
              <a:schemeClr val="tx1"/>
            </a:solidFill>
            <a:prstDash val="dash"/>
            <a:round/>
            <a:headEnd/>
            <a:tailEnd/>
          </a:ln>
          <a:effectLst/>
        </p:spPr>
        <p:txBody>
          <a:bodyPr wrap="none" anchor="ctr"/>
          <a:lstStyle/>
          <a:p>
            <a:endParaRPr lang="en-IN"/>
          </a:p>
        </p:txBody>
      </p:sp>
      <p:sp>
        <p:nvSpPr>
          <p:cNvPr id="264367" name="Text Box 175"/>
          <p:cNvSpPr txBox="1">
            <a:spLocks noChangeArrowheads="1"/>
          </p:cNvSpPr>
          <p:nvPr/>
        </p:nvSpPr>
        <p:spPr bwMode="auto">
          <a:xfrm>
            <a:off x="3878263" y="836613"/>
            <a:ext cx="560387" cy="304800"/>
          </a:xfrm>
          <a:prstGeom prst="rect">
            <a:avLst/>
          </a:prstGeom>
          <a:noFill/>
          <a:ln w="9525">
            <a:noFill/>
            <a:miter lim="800000"/>
            <a:headEnd/>
            <a:tailEnd/>
          </a:ln>
          <a:effectLst/>
        </p:spPr>
        <p:txBody>
          <a:bodyPr wrap="none">
            <a:spAutoFit/>
          </a:bodyPr>
          <a:lstStyle/>
          <a:p>
            <a:r>
              <a:rPr lang="de-DE" sz="1400"/>
              <a:t>RNS</a:t>
            </a:r>
          </a:p>
        </p:txBody>
      </p:sp>
      <p:sp>
        <p:nvSpPr>
          <p:cNvPr id="264368" name="Rectangle 176"/>
          <p:cNvSpPr>
            <a:spLocks noChangeArrowheads="1"/>
          </p:cNvSpPr>
          <p:nvPr/>
        </p:nvSpPr>
        <p:spPr bwMode="auto">
          <a:xfrm>
            <a:off x="5459413" y="3352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CN</a:t>
            </a:r>
          </a:p>
        </p:txBody>
      </p:sp>
      <p:sp>
        <p:nvSpPr>
          <p:cNvPr id="264402" name="Rectangle 210"/>
          <p:cNvSpPr>
            <a:spLocks noChangeArrowheads="1"/>
          </p:cNvSpPr>
          <p:nvPr/>
        </p:nvSpPr>
        <p:spPr bwMode="auto">
          <a:xfrm>
            <a:off x="3802063" y="487045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p>
        </p:txBody>
      </p:sp>
      <p:cxnSp>
        <p:nvCxnSpPr>
          <p:cNvPr id="264403" name="AutoShape 211"/>
          <p:cNvCxnSpPr>
            <a:cxnSpLocks noChangeShapeType="1"/>
            <a:stCxn id="264402" idx="1"/>
            <a:endCxn id="264400" idx="3"/>
          </p:cNvCxnSpPr>
          <p:nvPr/>
        </p:nvCxnSpPr>
        <p:spPr bwMode="auto">
          <a:xfrm flipH="1" flipV="1">
            <a:off x="3192463" y="4298950"/>
            <a:ext cx="609600" cy="762000"/>
          </a:xfrm>
          <a:prstGeom prst="straightConnector1">
            <a:avLst/>
          </a:prstGeom>
          <a:noFill/>
          <a:ln w="9525">
            <a:solidFill>
              <a:schemeClr val="tx1"/>
            </a:solidFill>
            <a:round/>
            <a:headEnd/>
            <a:tailEnd/>
          </a:ln>
          <a:effectLst/>
        </p:spPr>
      </p:cxnSp>
      <p:cxnSp>
        <p:nvCxnSpPr>
          <p:cNvPr id="264404" name="AutoShape 212"/>
          <p:cNvCxnSpPr>
            <a:cxnSpLocks noChangeShapeType="1"/>
            <a:stCxn id="264402" idx="1"/>
            <a:endCxn id="264401" idx="3"/>
          </p:cNvCxnSpPr>
          <p:nvPr/>
        </p:nvCxnSpPr>
        <p:spPr bwMode="auto">
          <a:xfrm flipH="1">
            <a:off x="3192463" y="5060950"/>
            <a:ext cx="609600" cy="533400"/>
          </a:xfrm>
          <a:prstGeom prst="straightConnector1">
            <a:avLst/>
          </a:prstGeom>
          <a:noFill/>
          <a:ln w="9525">
            <a:solidFill>
              <a:schemeClr val="tx1"/>
            </a:solidFill>
            <a:round/>
            <a:headEnd/>
            <a:tailEnd/>
          </a:ln>
          <a:effectLst/>
        </p:spPr>
      </p:cxnSp>
      <p:sp>
        <p:nvSpPr>
          <p:cNvPr id="264406" name="Text Box 214"/>
          <p:cNvSpPr txBox="1">
            <a:spLocks noChangeArrowheads="1"/>
          </p:cNvSpPr>
          <p:nvPr/>
        </p:nvSpPr>
        <p:spPr bwMode="auto">
          <a:xfrm>
            <a:off x="3405188" y="431006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264537" name="AutoShape 345"/>
          <p:cNvSpPr>
            <a:spLocks noChangeArrowheads="1"/>
          </p:cNvSpPr>
          <p:nvPr/>
        </p:nvSpPr>
        <p:spPr bwMode="auto">
          <a:xfrm>
            <a:off x="122238" y="3130550"/>
            <a:ext cx="4594225" cy="2952750"/>
          </a:xfrm>
          <a:prstGeom prst="roundRect">
            <a:avLst>
              <a:gd name="adj" fmla="val 16667"/>
            </a:avLst>
          </a:prstGeom>
          <a:noFill/>
          <a:ln w="9525">
            <a:solidFill>
              <a:schemeClr val="tx1"/>
            </a:solidFill>
            <a:prstDash val="dash"/>
            <a:round/>
            <a:headEnd/>
            <a:tailEnd/>
          </a:ln>
          <a:effectLst/>
        </p:spPr>
        <p:txBody>
          <a:bodyPr wrap="none" anchor="ctr"/>
          <a:lstStyle/>
          <a:p>
            <a:endParaRPr lang="en-IN"/>
          </a:p>
        </p:txBody>
      </p:sp>
      <p:sp>
        <p:nvSpPr>
          <p:cNvPr id="264538" name="Text Box 346"/>
          <p:cNvSpPr txBox="1">
            <a:spLocks noChangeArrowheads="1"/>
          </p:cNvSpPr>
          <p:nvPr/>
        </p:nvSpPr>
        <p:spPr bwMode="auto">
          <a:xfrm>
            <a:off x="3940175" y="5734050"/>
            <a:ext cx="560388" cy="304800"/>
          </a:xfrm>
          <a:prstGeom prst="rect">
            <a:avLst/>
          </a:prstGeom>
          <a:noFill/>
          <a:ln w="9525">
            <a:noFill/>
            <a:miter lim="800000"/>
            <a:headEnd/>
            <a:tailEnd/>
          </a:ln>
          <a:effectLst/>
        </p:spPr>
        <p:txBody>
          <a:bodyPr wrap="none">
            <a:spAutoFit/>
          </a:bodyPr>
          <a:lstStyle/>
          <a:p>
            <a:r>
              <a:rPr lang="de-DE" sz="1400"/>
              <a:t>RNS</a:t>
            </a:r>
          </a:p>
        </p:txBody>
      </p:sp>
      <p:sp>
        <p:nvSpPr>
          <p:cNvPr id="264539" name="Line 347"/>
          <p:cNvSpPr>
            <a:spLocks noChangeShapeType="1"/>
          </p:cNvSpPr>
          <p:nvPr/>
        </p:nvSpPr>
        <p:spPr bwMode="auto">
          <a:xfrm flipV="1">
            <a:off x="4183063" y="2584450"/>
            <a:ext cx="0" cy="2286000"/>
          </a:xfrm>
          <a:prstGeom prst="line">
            <a:avLst/>
          </a:prstGeom>
          <a:noFill/>
          <a:ln w="9525">
            <a:solidFill>
              <a:schemeClr val="tx1"/>
            </a:solidFill>
            <a:prstDash val="dash"/>
            <a:round/>
            <a:headEnd/>
            <a:tailEnd/>
          </a:ln>
          <a:effectLst/>
        </p:spPr>
        <p:txBody>
          <a:bodyPr/>
          <a:lstStyle/>
          <a:p>
            <a:endParaRPr lang="en-IN"/>
          </a:p>
        </p:txBody>
      </p:sp>
      <p:sp>
        <p:nvSpPr>
          <p:cNvPr id="264540" name="Text Box 348"/>
          <p:cNvSpPr txBox="1">
            <a:spLocks noChangeArrowheads="1"/>
          </p:cNvSpPr>
          <p:nvPr/>
        </p:nvSpPr>
        <p:spPr bwMode="auto">
          <a:xfrm>
            <a:off x="4167188" y="3863975"/>
            <a:ext cx="365125" cy="336550"/>
          </a:xfrm>
          <a:prstGeom prst="rect">
            <a:avLst/>
          </a:prstGeom>
          <a:noFill/>
          <a:ln w="9525">
            <a:noFill/>
            <a:miter lim="800000"/>
            <a:headEnd/>
            <a:tailEnd/>
          </a:ln>
          <a:effectLst/>
        </p:spPr>
        <p:txBody>
          <a:bodyPr wrap="none">
            <a:spAutoFit/>
          </a:bodyPr>
          <a:lstStyle/>
          <a:p>
            <a:r>
              <a:rPr lang="de-DE"/>
              <a:t>I</a:t>
            </a:r>
            <a:r>
              <a:rPr lang="de-DE" baseline="-25000"/>
              <a:t>ur</a:t>
            </a:r>
          </a:p>
        </p:txBody>
      </p:sp>
      <p:cxnSp>
        <p:nvCxnSpPr>
          <p:cNvPr id="264541" name="AutoShape 349"/>
          <p:cNvCxnSpPr>
            <a:cxnSpLocks noChangeShapeType="1"/>
            <a:stCxn id="264537" idx="3"/>
            <a:endCxn id="264537" idx="3"/>
          </p:cNvCxnSpPr>
          <p:nvPr/>
        </p:nvCxnSpPr>
        <p:spPr bwMode="auto">
          <a:xfrm>
            <a:off x="4716463" y="4606925"/>
            <a:ext cx="0" cy="0"/>
          </a:xfrm>
          <a:prstGeom prst="straightConnector1">
            <a:avLst/>
          </a:prstGeom>
          <a:noFill/>
          <a:ln w="9525">
            <a:solidFill>
              <a:schemeClr val="tx1"/>
            </a:solidFill>
            <a:round/>
            <a:headEnd/>
            <a:tailEnd/>
          </a:ln>
          <a:effectLst/>
        </p:spPr>
      </p:cxnSp>
      <p:cxnSp>
        <p:nvCxnSpPr>
          <p:cNvPr id="264542" name="AutoShape 350"/>
          <p:cNvCxnSpPr>
            <a:cxnSpLocks noChangeShapeType="1"/>
            <a:stCxn id="264402" idx="3"/>
            <a:endCxn id="264368" idx="1"/>
          </p:cNvCxnSpPr>
          <p:nvPr/>
        </p:nvCxnSpPr>
        <p:spPr bwMode="auto">
          <a:xfrm flipV="1">
            <a:off x="4564063" y="3543300"/>
            <a:ext cx="895350" cy="1517650"/>
          </a:xfrm>
          <a:prstGeom prst="straightConnector1">
            <a:avLst/>
          </a:prstGeom>
          <a:noFill/>
          <a:ln w="9525">
            <a:solidFill>
              <a:schemeClr val="tx1"/>
            </a:solidFill>
            <a:round/>
            <a:headEnd/>
            <a:tailEnd/>
          </a:ln>
          <a:effectLst/>
        </p:spPr>
      </p:cxnSp>
      <p:cxnSp>
        <p:nvCxnSpPr>
          <p:cNvPr id="264543" name="AutoShape 351"/>
          <p:cNvCxnSpPr>
            <a:cxnSpLocks noChangeShapeType="1"/>
            <a:stCxn id="264230" idx="3"/>
            <a:endCxn id="264368" idx="1"/>
          </p:cNvCxnSpPr>
          <p:nvPr/>
        </p:nvCxnSpPr>
        <p:spPr bwMode="auto">
          <a:xfrm>
            <a:off x="4564063" y="2393950"/>
            <a:ext cx="895350" cy="1149350"/>
          </a:xfrm>
          <a:prstGeom prst="straightConnector1">
            <a:avLst/>
          </a:prstGeom>
          <a:noFill/>
          <a:ln w="9525">
            <a:solidFill>
              <a:schemeClr val="tx1"/>
            </a:solidFill>
            <a:round/>
            <a:headEnd/>
            <a:tailEnd/>
          </a:ln>
          <a:effectLst/>
        </p:spPr>
      </p:cxnSp>
      <p:sp>
        <p:nvSpPr>
          <p:cNvPr id="264544" name="Line 352"/>
          <p:cNvSpPr>
            <a:spLocks noChangeShapeType="1"/>
          </p:cNvSpPr>
          <p:nvPr/>
        </p:nvSpPr>
        <p:spPr bwMode="auto">
          <a:xfrm flipV="1">
            <a:off x="5216525" y="2828925"/>
            <a:ext cx="0" cy="1752600"/>
          </a:xfrm>
          <a:prstGeom prst="line">
            <a:avLst/>
          </a:prstGeom>
          <a:noFill/>
          <a:ln w="9525">
            <a:solidFill>
              <a:schemeClr val="tx1"/>
            </a:solidFill>
            <a:prstDash val="dash"/>
            <a:round/>
            <a:headEnd/>
            <a:tailEnd/>
          </a:ln>
          <a:effectLst/>
        </p:spPr>
        <p:txBody>
          <a:bodyPr/>
          <a:lstStyle/>
          <a:p>
            <a:endParaRPr lang="en-IN"/>
          </a:p>
        </p:txBody>
      </p:sp>
      <p:cxnSp>
        <p:nvCxnSpPr>
          <p:cNvPr id="264546" name="AutoShape 354"/>
          <p:cNvCxnSpPr>
            <a:cxnSpLocks noChangeShapeType="1"/>
            <a:stCxn id="264545" idx="3"/>
            <a:endCxn id="264402" idx="1"/>
          </p:cNvCxnSpPr>
          <p:nvPr/>
        </p:nvCxnSpPr>
        <p:spPr bwMode="auto">
          <a:xfrm>
            <a:off x="3192463" y="4908550"/>
            <a:ext cx="609600" cy="152400"/>
          </a:xfrm>
          <a:prstGeom prst="straightConnector1">
            <a:avLst/>
          </a:prstGeom>
          <a:noFill/>
          <a:ln w="9525">
            <a:solidFill>
              <a:schemeClr val="tx1"/>
            </a:solidFill>
            <a:round/>
            <a:headEnd/>
            <a:tailEnd/>
          </a:ln>
          <a:effectLst/>
        </p:spPr>
      </p:cxnSp>
      <p:sp>
        <p:nvSpPr>
          <p:cNvPr id="264549" name="Text Box 357"/>
          <p:cNvSpPr txBox="1">
            <a:spLocks noChangeArrowheads="1"/>
          </p:cNvSpPr>
          <p:nvPr/>
        </p:nvSpPr>
        <p:spPr bwMode="auto">
          <a:xfrm>
            <a:off x="5064125" y="2371725"/>
            <a:ext cx="319088" cy="336550"/>
          </a:xfrm>
          <a:prstGeom prst="rect">
            <a:avLst/>
          </a:prstGeom>
          <a:noFill/>
          <a:ln w="9525">
            <a:noFill/>
            <a:miter lim="800000"/>
            <a:headEnd/>
            <a:tailEnd/>
          </a:ln>
          <a:effectLst/>
        </p:spPr>
        <p:txBody>
          <a:bodyPr wrap="none">
            <a:spAutoFit/>
          </a:bodyPr>
          <a:lstStyle/>
          <a:p>
            <a:r>
              <a:rPr lang="de-DE"/>
              <a:t>I</a:t>
            </a:r>
            <a:r>
              <a:rPr lang="de-DE" baseline="-25000"/>
              <a:t>u</a:t>
            </a:r>
          </a:p>
        </p:txBody>
      </p:sp>
      <p:sp>
        <p:nvSpPr>
          <p:cNvPr id="264943" name="Oval 751"/>
          <p:cNvSpPr>
            <a:spLocks noChangeArrowheads="1"/>
          </p:cNvSpPr>
          <p:nvPr/>
        </p:nvSpPr>
        <p:spPr bwMode="auto">
          <a:xfrm>
            <a:off x="266700" y="3119438"/>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264969" name="Oval 777"/>
          <p:cNvSpPr>
            <a:spLocks noChangeArrowheads="1"/>
          </p:cNvSpPr>
          <p:nvPr/>
        </p:nvSpPr>
        <p:spPr bwMode="auto">
          <a:xfrm>
            <a:off x="1143000" y="3454400"/>
            <a:ext cx="1195388" cy="1193800"/>
          </a:xfrm>
          <a:prstGeom prst="ellipse">
            <a:avLst/>
          </a:prstGeom>
          <a:noFill/>
          <a:ln w="9525">
            <a:solidFill>
              <a:schemeClr val="tx1"/>
            </a:solidFill>
            <a:round/>
            <a:headEnd/>
            <a:tailEnd/>
          </a:ln>
          <a:effectLst/>
        </p:spPr>
        <p:txBody>
          <a:bodyPr wrap="none" anchor="ctr"/>
          <a:lstStyle/>
          <a:p>
            <a:endParaRPr lang="en-IN"/>
          </a:p>
        </p:txBody>
      </p:sp>
      <p:cxnSp>
        <p:nvCxnSpPr>
          <p:cNvPr id="264503" name="AutoShape 311"/>
          <p:cNvCxnSpPr>
            <a:cxnSpLocks noChangeShapeType="1"/>
            <a:stCxn id="264545" idx="1"/>
            <a:endCxn id="265017" idx="1"/>
          </p:cNvCxnSpPr>
          <p:nvPr/>
        </p:nvCxnSpPr>
        <p:spPr bwMode="auto">
          <a:xfrm flipH="1">
            <a:off x="917575" y="4908550"/>
            <a:ext cx="1512888" cy="33338"/>
          </a:xfrm>
          <a:prstGeom prst="straightConnector1">
            <a:avLst/>
          </a:prstGeom>
          <a:noFill/>
          <a:ln w="9525">
            <a:solidFill>
              <a:schemeClr val="tx1"/>
            </a:solidFill>
            <a:round/>
            <a:headEnd/>
            <a:tailEnd/>
          </a:ln>
          <a:effectLst/>
        </p:spPr>
      </p:cxnSp>
      <p:sp>
        <p:nvSpPr>
          <p:cNvPr id="264995" name="Oval 803"/>
          <p:cNvSpPr>
            <a:spLocks noChangeArrowheads="1"/>
          </p:cNvSpPr>
          <p:nvPr/>
        </p:nvSpPr>
        <p:spPr bwMode="auto">
          <a:xfrm>
            <a:off x="266700" y="3994150"/>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265021" name="Oval 829"/>
          <p:cNvSpPr>
            <a:spLocks noChangeArrowheads="1"/>
          </p:cNvSpPr>
          <p:nvPr/>
        </p:nvSpPr>
        <p:spPr bwMode="auto">
          <a:xfrm>
            <a:off x="1143000" y="4264025"/>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265047" name="Oval 855"/>
          <p:cNvSpPr>
            <a:spLocks noChangeArrowheads="1"/>
          </p:cNvSpPr>
          <p:nvPr/>
        </p:nvSpPr>
        <p:spPr bwMode="auto">
          <a:xfrm>
            <a:off x="266700" y="4803775"/>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264891" name="Oval 699"/>
          <p:cNvSpPr>
            <a:spLocks noChangeArrowheads="1"/>
          </p:cNvSpPr>
          <p:nvPr/>
        </p:nvSpPr>
        <p:spPr bwMode="auto">
          <a:xfrm>
            <a:off x="266700" y="2243138"/>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264865" name="Oval 673"/>
          <p:cNvSpPr>
            <a:spLocks noChangeArrowheads="1"/>
          </p:cNvSpPr>
          <p:nvPr/>
        </p:nvSpPr>
        <p:spPr bwMode="auto">
          <a:xfrm>
            <a:off x="1143000" y="1770063"/>
            <a:ext cx="1195388" cy="1195387"/>
          </a:xfrm>
          <a:prstGeom prst="ellipse">
            <a:avLst/>
          </a:prstGeom>
          <a:noFill/>
          <a:ln w="9525">
            <a:solidFill>
              <a:schemeClr val="tx1"/>
            </a:solidFill>
            <a:round/>
            <a:headEnd/>
            <a:tailEnd/>
          </a:ln>
          <a:effectLst/>
        </p:spPr>
        <p:txBody>
          <a:bodyPr wrap="none" anchor="ctr"/>
          <a:lstStyle/>
          <a:p>
            <a:endParaRPr lang="en-IN"/>
          </a:p>
        </p:txBody>
      </p:sp>
      <p:sp>
        <p:nvSpPr>
          <p:cNvPr id="264917" name="Oval 725"/>
          <p:cNvSpPr>
            <a:spLocks noChangeArrowheads="1"/>
          </p:cNvSpPr>
          <p:nvPr/>
        </p:nvSpPr>
        <p:spPr bwMode="auto">
          <a:xfrm>
            <a:off x="1143000" y="2646363"/>
            <a:ext cx="1195388" cy="1195387"/>
          </a:xfrm>
          <a:prstGeom prst="ellipse">
            <a:avLst/>
          </a:prstGeom>
          <a:noFill/>
          <a:ln w="9525">
            <a:solidFill>
              <a:schemeClr val="tx1"/>
            </a:solidFill>
            <a:round/>
            <a:headEnd/>
            <a:tailEnd/>
          </a:ln>
          <a:effectLst/>
        </p:spPr>
        <p:txBody>
          <a:bodyPr wrap="none" anchor="ctr"/>
          <a:lstStyle/>
          <a:p>
            <a:endParaRPr lang="en-IN"/>
          </a:p>
        </p:txBody>
      </p:sp>
      <p:cxnSp>
        <p:nvCxnSpPr>
          <p:cNvPr id="264329" name="AutoShape 137"/>
          <p:cNvCxnSpPr>
            <a:cxnSpLocks noChangeShapeType="1"/>
            <a:stCxn id="264228" idx="1"/>
            <a:endCxn id="264726" idx="1"/>
          </p:cNvCxnSpPr>
          <p:nvPr/>
        </p:nvCxnSpPr>
        <p:spPr bwMode="auto">
          <a:xfrm flipH="1" flipV="1">
            <a:off x="1524000" y="1774825"/>
            <a:ext cx="906463" cy="85725"/>
          </a:xfrm>
          <a:prstGeom prst="straightConnector1">
            <a:avLst/>
          </a:prstGeom>
          <a:noFill/>
          <a:ln w="9525">
            <a:solidFill>
              <a:schemeClr val="tx1"/>
            </a:solidFill>
            <a:round/>
            <a:headEnd/>
            <a:tailEnd/>
          </a:ln>
          <a:effectLst/>
        </p:spPr>
      </p:cxnSp>
      <p:cxnSp>
        <p:nvCxnSpPr>
          <p:cNvPr id="264330" name="AutoShape 138"/>
          <p:cNvCxnSpPr>
            <a:cxnSpLocks noChangeShapeType="1"/>
            <a:stCxn id="264228" idx="1"/>
            <a:endCxn id="264886" idx="1"/>
          </p:cNvCxnSpPr>
          <p:nvPr/>
        </p:nvCxnSpPr>
        <p:spPr bwMode="auto">
          <a:xfrm flipH="1">
            <a:off x="1795463" y="1860550"/>
            <a:ext cx="635000" cy="838200"/>
          </a:xfrm>
          <a:prstGeom prst="straightConnector1">
            <a:avLst/>
          </a:prstGeom>
          <a:noFill/>
          <a:ln w="9525">
            <a:solidFill>
              <a:schemeClr val="tx1"/>
            </a:solidFill>
            <a:round/>
            <a:headEnd/>
            <a:tailEnd/>
          </a:ln>
          <a:effectLst/>
        </p:spPr>
      </p:cxnSp>
      <p:cxnSp>
        <p:nvCxnSpPr>
          <p:cNvPr id="264331" name="AutoShape 139"/>
          <p:cNvCxnSpPr>
            <a:cxnSpLocks noChangeShapeType="1"/>
            <a:stCxn id="264228" idx="1"/>
            <a:endCxn id="264860" idx="0"/>
          </p:cNvCxnSpPr>
          <p:nvPr/>
        </p:nvCxnSpPr>
        <p:spPr bwMode="auto">
          <a:xfrm flipH="1">
            <a:off x="876300" y="1860550"/>
            <a:ext cx="1554163" cy="549275"/>
          </a:xfrm>
          <a:prstGeom prst="straightConnector1">
            <a:avLst/>
          </a:prstGeom>
          <a:noFill/>
          <a:ln w="9525">
            <a:solidFill>
              <a:schemeClr val="tx1"/>
            </a:solidFill>
            <a:round/>
            <a:headEnd/>
            <a:tailEnd/>
          </a:ln>
          <a:effectLst/>
        </p:spPr>
      </p:cxnSp>
      <p:cxnSp>
        <p:nvCxnSpPr>
          <p:cNvPr id="264364" name="AutoShape 172"/>
          <p:cNvCxnSpPr>
            <a:cxnSpLocks noChangeShapeType="1"/>
            <a:stCxn id="264266" idx="1"/>
            <a:endCxn id="264939" idx="1"/>
          </p:cNvCxnSpPr>
          <p:nvPr/>
        </p:nvCxnSpPr>
        <p:spPr bwMode="auto">
          <a:xfrm flipH="1">
            <a:off x="1793875" y="2927350"/>
            <a:ext cx="636588" cy="666750"/>
          </a:xfrm>
          <a:prstGeom prst="straightConnector1">
            <a:avLst/>
          </a:prstGeom>
          <a:noFill/>
          <a:ln w="9525">
            <a:solidFill>
              <a:schemeClr val="tx1"/>
            </a:solidFill>
            <a:round/>
            <a:headEnd/>
            <a:tailEnd/>
          </a:ln>
          <a:effectLst/>
        </p:spPr>
      </p:cxnSp>
      <p:cxnSp>
        <p:nvCxnSpPr>
          <p:cNvPr id="264365" name="AutoShape 173"/>
          <p:cNvCxnSpPr>
            <a:cxnSpLocks noChangeShapeType="1"/>
            <a:stCxn id="264266" idx="1"/>
            <a:endCxn id="264912" idx="1"/>
          </p:cNvCxnSpPr>
          <p:nvPr/>
        </p:nvCxnSpPr>
        <p:spPr bwMode="auto">
          <a:xfrm flipH="1">
            <a:off x="919163" y="2927350"/>
            <a:ext cx="1511300" cy="244475"/>
          </a:xfrm>
          <a:prstGeom prst="straightConnector1">
            <a:avLst/>
          </a:prstGeom>
          <a:noFill/>
          <a:ln w="9525">
            <a:solidFill>
              <a:schemeClr val="tx1"/>
            </a:solidFill>
            <a:round/>
            <a:headEnd/>
            <a:tailEnd/>
          </a:ln>
          <a:effectLst/>
        </p:spPr>
      </p:cxnSp>
      <p:cxnSp>
        <p:nvCxnSpPr>
          <p:cNvPr id="264501" name="AutoShape 309"/>
          <p:cNvCxnSpPr>
            <a:cxnSpLocks noChangeShapeType="1"/>
            <a:stCxn id="264400" idx="1"/>
            <a:endCxn id="264991" idx="1"/>
          </p:cNvCxnSpPr>
          <p:nvPr/>
        </p:nvCxnSpPr>
        <p:spPr bwMode="auto">
          <a:xfrm flipH="1">
            <a:off x="1793875" y="4298950"/>
            <a:ext cx="636588" cy="103188"/>
          </a:xfrm>
          <a:prstGeom prst="straightConnector1">
            <a:avLst/>
          </a:prstGeom>
          <a:noFill/>
          <a:ln w="9525">
            <a:solidFill>
              <a:schemeClr val="tx1"/>
            </a:solidFill>
            <a:round/>
            <a:headEnd/>
            <a:tailEnd/>
          </a:ln>
          <a:effectLst/>
        </p:spPr>
      </p:cxnSp>
      <p:cxnSp>
        <p:nvCxnSpPr>
          <p:cNvPr id="264502" name="AutoShape 310"/>
          <p:cNvCxnSpPr>
            <a:cxnSpLocks noChangeShapeType="1"/>
            <a:stCxn id="264545" idx="1"/>
            <a:endCxn id="265043" idx="1"/>
          </p:cNvCxnSpPr>
          <p:nvPr/>
        </p:nvCxnSpPr>
        <p:spPr bwMode="auto">
          <a:xfrm flipH="1">
            <a:off x="1793875" y="4908550"/>
            <a:ext cx="636588" cy="303213"/>
          </a:xfrm>
          <a:prstGeom prst="straightConnector1">
            <a:avLst/>
          </a:prstGeom>
          <a:noFill/>
          <a:ln w="9525">
            <a:solidFill>
              <a:schemeClr val="tx1"/>
            </a:solidFill>
            <a:round/>
            <a:headEnd/>
            <a:tailEnd/>
          </a:ln>
          <a:effectLst/>
        </p:spPr>
      </p:cxnSp>
      <p:cxnSp>
        <p:nvCxnSpPr>
          <p:cNvPr id="264536" name="AutoShape 344"/>
          <p:cNvCxnSpPr>
            <a:cxnSpLocks noChangeShapeType="1"/>
            <a:stCxn id="264438" idx="1"/>
            <a:endCxn id="265069" idx="1"/>
          </p:cNvCxnSpPr>
          <p:nvPr/>
        </p:nvCxnSpPr>
        <p:spPr bwMode="auto">
          <a:xfrm flipH="1">
            <a:off x="917575" y="5594350"/>
            <a:ext cx="1512888" cy="155575"/>
          </a:xfrm>
          <a:prstGeom prst="straightConnector1">
            <a:avLst/>
          </a:prstGeom>
          <a:noFill/>
          <a:ln w="9525">
            <a:solidFill>
              <a:schemeClr val="tx1"/>
            </a:solidFill>
            <a:round/>
            <a:headEnd/>
            <a:tailEnd/>
          </a:ln>
          <a:effectLst/>
        </p:spPr>
      </p:cxnSp>
      <p:sp>
        <p:nvSpPr>
          <p:cNvPr id="264704" name="Oval 512"/>
          <p:cNvSpPr>
            <a:spLocks noChangeArrowheads="1"/>
          </p:cNvSpPr>
          <p:nvPr/>
        </p:nvSpPr>
        <p:spPr bwMode="auto">
          <a:xfrm>
            <a:off x="873125" y="827088"/>
            <a:ext cx="1195388" cy="1193800"/>
          </a:xfrm>
          <a:prstGeom prst="ellipse">
            <a:avLst/>
          </a:prstGeom>
          <a:noFill/>
          <a:ln w="9525">
            <a:solidFill>
              <a:schemeClr val="tx1"/>
            </a:solidFill>
            <a:round/>
            <a:headEnd/>
            <a:tailEnd/>
          </a:ln>
          <a:effectLst/>
        </p:spPr>
        <p:txBody>
          <a:bodyPr wrap="none" anchor="ctr"/>
          <a:lstStyle/>
          <a:p>
            <a:endParaRPr lang="en-IN"/>
          </a:p>
        </p:txBody>
      </p:sp>
      <p:grpSp>
        <p:nvGrpSpPr>
          <p:cNvPr id="2" name="Group 513"/>
          <p:cNvGrpSpPr>
            <a:grpSpLocks noChangeAspect="1"/>
          </p:cNvGrpSpPr>
          <p:nvPr/>
        </p:nvGrpSpPr>
        <p:grpSpPr bwMode="auto">
          <a:xfrm>
            <a:off x="1403350" y="1435100"/>
            <a:ext cx="125413" cy="358775"/>
            <a:chOff x="3319" y="2565"/>
            <a:chExt cx="155" cy="419"/>
          </a:xfrm>
        </p:grpSpPr>
        <p:grpSp>
          <p:nvGrpSpPr>
            <p:cNvPr id="3" name="Group 514"/>
            <p:cNvGrpSpPr>
              <a:grpSpLocks noChangeAspect="1"/>
            </p:cNvGrpSpPr>
            <p:nvPr/>
          </p:nvGrpSpPr>
          <p:grpSpPr bwMode="auto">
            <a:xfrm>
              <a:off x="3320" y="2709"/>
              <a:ext cx="154" cy="275"/>
              <a:chOff x="3320" y="2709"/>
              <a:chExt cx="154" cy="275"/>
            </a:xfrm>
          </p:grpSpPr>
          <p:grpSp>
            <p:nvGrpSpPr>
              <p:cNvPr id="4" name="Group 515"/>
              <p:cNvGrpSpPr>
                <a:grpSpLocks noChangeAspect="1"/>
              </p:cNvGrpSpPr>
              <p:nvPr/>
            </p:nvGrpSpPr>
            <p:grpSpPr bwMode="auto">
              <a:xfrm>
                <a:off x="3320" y="2716"/>
                <a:ext cx="99" cy="266"/>
                <a:chOff x="3320" y="2716"/>
                <a:chExt cx="99" cy="266"/>
              </a:xfrm>
            </p:grpSpPr>
            <p:sp>
              <p:nvSpPr>
                <p:cNvPr id="264708" name="Line 516"/>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709" name="Line 517"/>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710" name="Line 518"/>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711" name="Line 519"/>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712" name="Line 520"/>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713" name="Line 521"/>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714" name="Line 522"/>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715" name="Line 523"/>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716" name="Line 524"/>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717" name="Line 525"/>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718" name="Line 526"/>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719" name="Line 527"/>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720" name="Line 528"/>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721" name="Line 529"/>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5" name="Group 530"/>
            <p:cNvGrpSpPr>
              <a:grpSpLocks noChangeAspect="1"/>
            </p:cNvGrpSpPr>
            <p:nvPr/>
          </p:nvGrpSpPr>
          <p:grpSpPr bwMode="auto">
            <a:xfrm>
              <a:off x="3319" y="2579"/>
              <a:ext cx="152" cy="403"/>
              <a:chOff x="3319" y="2579"/>
              <a:chExt cx="152" cy="403"/>
            </a:xfrm>
          </p:grpSpPr>
          <p:sp>
            <p:nvSpPr>
              <p:cNvPr id="264723" name="Line 531"/>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724" name="Line 532"/>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725" name="Line 533"/>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726" name="Line 534"/>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727" name="Line 535"/>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728" name="Oval 536"/>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sp>
        <p:nvSpPr>
          <p:cNvPr id="264839" name="Oval 647"/>
          <p:cNvSpPr>
            <a:spLocks noChangeArrowheads="1"/>
          </p:cNvSpPr>
          <p:nvPr/>
        </p:nvSpPr>
        <p:spPr bwMode="auto">
          <a:xfrm>
            <a:off x="266700" y="1435100"/>
            <a:ext cx="1195388" cy="1193800"/>
          </a:xfrm>
          <a:prstGeom prst="ellipse">
            <a:avLst/>
          </a:prstGeom>
          <a:noFill/>
          <a:ln w="9525">
            <a:solidFill>
              <a:schemeClr val="tx1"/>
            </a:solidFill>
            <a:round/>
            <a:headEnd/>
            <a:tailEnd/>
          </a:ln>
          <a:effectLst/>
        </p:spPr>
        <p:txBody>
          <a:bodyPr wrap="none" anchor="ctr"/>
          <a:lstStyle/>
          <a:p>
            <a:endParaRPr lang="en-IN"/>
          </a:p>
        </p:txBody>
      </p:sp>
      <p:grpSp>
        <p:nvGrpSpPr>
          <p:cNvPr id="6" name="Group 648"/>
          <p:cNvGrpSpPr>
            <a:grpSpLocks noChangeAspect="1"/>
          </p:cNvGrpSpPr>
          <p:nvPr/>
        </p:nvGrpSpPr>
        <p:grpSpPr bwMode="auto">
          <a:xfrm>
            <a:off x="796925" y="2041525"/>
            <a:ext cx="125413" cy="360363"/>
            <a:chOff x="3319" y="2565"/>
            <a:chExt cx="155" cy="419"/>
          </a:xfrm>
        </p:grpSpPr>
        <p:grpSp>
          <p:nvGrpSpPr>
            <p:cNvPr id="7" name="Group 649"/>
            <p:cNvGrpSpPr>
              <a:grpSpLocks noChangeAspect="1"/>
            </p:cNvGrpSpPr>
            <p:nvPr/>
          </p:nvGrpSpPr>
          <p:grpSpPr bwMode="auto">
            <a:xfrm>
              <a:off x="3320" y="2709"/>
              <a:ext cx="154" cy="275"/>
              <a:chOff x="3320" y="2709"/>
              <a:chExt cx="154" cy="275"/>
            </a:xfrm>
          </p:grpSpPr>
          <p:grpSp>
            <p:nvGrpSpPr>
              <p:cNvPr id="8" name="Group 650"/>
              <p:cNvGrpSpPr>
                <a:grpSpLocks noChangeAspect="1"/>
              </p:cNvGrpSpPr>
              <p:nvPr/>
            </p:nvGrpSpPr>
            <p:grpSpPr bwMode="auto">
              <a:xfrm>
                <a:off x="3320" y="2716"/>
                <a:ext cx="99" cy="266"/>
                <a:chOff x="3320" y="2716"/>
                <a:chExt cx="99" cy="266"/>
              </a:xfrm>
            </p:grpSpPr>
            <p:sp>
              <p:nvSpPr>
                <p:cNvPr id="264843" name="Line 651"/>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844" name="Line 652"/>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845" name="Line 653"/>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846" name="Line 654"/>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847" name="Line 655"/>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848" name="Line 656"/>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849" name="Line 657"/>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850" name="Line 658"/>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851" name="Line 659"/>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852" name="Line 660"/>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853" name="Line 661"/>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854" name="Line 662"/>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855" name="Line 663"/>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856" name="Line 664"/>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9" name="Group 665"/>
            <p:cNvGrpSpPr>
              <a:grpSpLocks noChangeAspect="1"/>
            </p:cNvGrpSpPr>
            <p:nvPr/>
          </p:nvGrpSpPr>
          <p:grpSpPr bwMode="auto">
            <a:xfrm>
              <a:off x="3319" y="2579"/>
              <a:ext cx="152" cy="403"/>
              <a:chOff x="3319" y="2579"/>
              <a:chExt cx="152" cy="403"/>
            </a:xfrm>
          </p:grpSpPr>
          <p:sp>
            <p:nvSpPr>
              <p:cNvPr id="264858" name="Line 666"/>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859" name="Line 667"/>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860" name="Line 668"/>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861" name="Line 669"/>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862" name="Line 670"/>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863" name="Oval 671"/>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0" name="Group 674"/>
          <p:cNvGrpSpPr>
            <a:grpSpLocks noChangeAspect="1"/>
          </p:cNvGrpSpPr>
          <p:nvPr/>
        </p:nvGrpSpPr>
        <p:grpSpPr bwMode="auto">
          <a:xfrm>
            <a:off x="1673225" y="2378075"/>
            <a:ext cx="125413" cy="358775"/>
            <a:chOff x="3319" y="2565"/>
            <a:chExt cx="155" cy="419"/>
          </a:xfrm>
        </p:grpSpPr>
        <p:grpSp>
          <p:nvGrpSpPr>
            <p:cNvPr id="11" name="Group 675"/>
            <p:cNvGrpSpPr>
              <a:grpSpLocks noChangeAspect="1"/>
            </p:cNvGrpSpPr>
            <p:nvPr/>
          </p:nvGrpSpPr>
          <p:grpSpPr bwMode="auto">
            <a:xfrm>
              <a:off x="3320" y="2709"/>
              <a:ext cx="154" cy="275"/>
              <a:chOff x="3320" y="2709"/>
              <a:chExt cx="154" cy="275"/>
            </a:xfrm>
          </p:grpSpPr>
          <p:grpSp>
            <p:nvGrpSpPr>
              <p:cNvPr id="12" name="Group 676"/>
              <p:cNvGrpSpPr>
                <a:grpSpLocks noChangeAspect="1"/>
              </p:cNvGrpSpPr>
              <p:nvPr/>
            </p:nvGrpSpPr>
            <p:grpSpPr bwMode="auto">
              <a:xfrm>
                <a:off x="3320" y="2716"/>
                <a:ext cx="99" cy="266"/>
                <a:chOff x="3320" y="2716"/>
                <a:chExt cx="99" cy="266"/>
              </a:xfrm>
            </p:grpSpPr>
            <p:sp>
              <p:nvSpPr>
                <p:cNvPr id="264869" name="Line 677"/>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870" name="Line 678"/>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871" name="Line 679"/>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872" name="Line 680"/>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873" name="Line 681"/>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874" name="Line 682"/>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875" name="Line 683"/>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876" name="Line 684"/>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877" name="Line 685"/>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878" name="Line 686"/>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879" name="Line 687"/>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880" name="Line 688"/>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881" name="Line 689"/>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882" name="Line 690"/>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13" name="Group 691"/>
            <p:cNvGrpSpPr>
              <a:grpSpLocks noChangeAspect="1"/>
            </p:cNvGrpSpPr>
            <p:nvPr/>
          </p:nvGrpSpPr>
          <p:grpSpPr bwMode="auto">
            <a:xfrm>
              <a:off x="3319" y="2579"/>
              <a:ext cx="152" cy="403"/>
              <a:chOff x="3319" y="2579"/>
              <a:chExt cx="152" cy="403"/>
            </a:xfrm>
          </p:grpSpPr>
          <p:sp>
            <p:nvSpPr>
              <p:cNvPr id="264884" name="Line 692"/>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885" name="Line 693"/>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886" name="Line 694"/>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887" name="Line 695"/>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888" name="Line 696"/>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889" name="Oval 697"/>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4" name="Group 700"/>
          <p:cNvGrpSpPr>
            <a:grpSpLocks noChangeAspect="1"/>
          </p:cNvGrpSpPr>
          <p:nvPr/>
        </p:nvGrpSpPr>
        <p:grpSpPr bwMode="auto">
          <a:xfrm>
            <a:off x="796925" y="2849563"/>
            <a:ext cx="125413" cy="360362"/>
            <a:chOff x="3319" y="2565"/>
            <a:chExt cx="155" cy="419"/>
          </a:xfrm>
        </p:grpSpPr>
        <p:grpSp>
          <p:nvGrpSpPr>
            <p:cNvPr id="15" name="Group 701"/>
            <p:cNvGrpSpPr>
              <a:grpSpLocks noChangeAspect="1"/>
            </p:cNvGrpSpPr>
            <p:nvPr/>
          </p:nvGrpSpPr>
          <p:grpSpPr bwMode="auto">
            <a:xfrm>
              <a:off x="3320" y="2709"/>
              <a:ext cx="154" cy="275"/>
              <a:chOff x="3320" y="2709"/>
              <a:chExt cx="154" cy="275"/>
            </a:xfrm>
          </p:grpSpPr>
          <p:grpSp>
            <p:nvGrpSpPr>
              <p:cNvPr id="16" name="Group 702"/>
              <p:cNvGrpSpPr>
                <a:grpSpLocks noChangeAspect="1"/>
              </p:cNvGrpSpPr>
              <p:nvPr/>
            </p:nvGrpSpPr>
            <p:grpSpPr bwMode="auto">
              <a:xfrm>
                <a:off x="3320" y="2716"/>
                <a:ext cx="99" cy="266"/>
                <a:chOff x="3320" y="2716"/>
                <a:chExt cx="99" cy="266"/>
              </a:xfrm>
            </p:grpSpPr>
            <p:sp>
              <p:nvSpPr>
                <p:cNvPr id="264895" name="Line 703"/>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896" name="Line 704"/>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897" name="Line 705"/>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898" name="Line 706"/>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899" name="Line 707"/>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900" name="Line 708"/>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901" name="Line 709"/>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902" name="Line 710"/>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903" name="Line 711"/>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904" name="Line 712"/>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905" name="Line 713"/>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906" name="Line 714"/>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907" name="Line 715"/>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908" name="Line 716"/>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17" name="Group 717"/>
            <p:cNvGrpSpPr>
              <a:grpSpLocks noChangeAspect="1"/>
            </p:cNvGrpSpPr>
            <p:nvPr/>
          </p:nvGrpSpPr>
          <p:grpSpPr bwMode="auto">
            <a:xfrm>
              <a:off x="3319" y="2579"/>
              <a:ext cx="152" cy="403"/>
              <a:chOff x="3319" y="2579"/>
              <a:chExt cx="152" cy="403"/>
            </a:xfrm>
          </p:grpSpPr>
          <p:sp>
            <p:nvSpPr>
              <p:cNvPr id="264910" name="Line 718"/>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911" name="Line 719"/>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912" name="Line 720"/>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913" name="Line 721"/>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914" name="Line 722"/>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915" name="Oval 723"/>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8" name="Group 726"/>
          <p:cNvGrpSpPr>
            <a:grpSpLocks noChangeAspect="1"/>
          </p:cNvGrpSpPr>
          <p:nvPr/>
        </p:nvGrpSpPr>
        <p:grpSpPr bwMode="auto">
          <a:xfrm>
            <a:off x="1673225" y="3254375"/>
            <a:ext cx="125413" cy="358775"/>
            <a:chOff x="3319" y="2565"/>
            <a:chExt cx="155" cy="419"/>
          </a:xfrm>
        </p:grpSpPr>
        <p:grpSp>
          <p:nvGrpSpPr>
            <p:cNvPr id="19" name="Group 727"/>
            <p:cNvGrpSpPr>
              <a:grpSpLocks noChangeAspect="1"/>
            </p:cNvGrpSpPr>
            <p:nvPr/>
          </p:nvGrpSpPr>
          <p:grpSpPr bwMode="auto">
            <a:xfrm>
              <a:off x="3320" y="2709"/>
              <a:ext cx="154" cy="275"/>
              <a:chOff x="3320" y="2709"/>
              <a:chExt cx="154" cy="275"/>
            </a:xfrm>
          </p:grpSpPr>
          <p:grpSp>
            <p:nvGrpSpPr>
              <p:cNvPr id="20" name="Group 728"/>
              <p:cNvGrpSpPr>
                <a:grpSpLocks noChangeAspect="1"/>
              </p:cNvGrpSpPr>
              <p:nvPr/>
            </p:nvGrpSpPr>
            <p:grpSpPr bwMode="auto">
              <a:xfrm>
                <a:off x="3320" y="2716"/>
                <a:ext cx="99" cy="266"/>
                <a:chOff x="3320" y="2716"/>
                <a:chExt cx="99" cy="266"/>
              </a:xfrm>
            </p:grpSpPr>
            <p:sp>
              <p:nvSpPr>
                <p:cNvPr id="264921" name="Line 72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922" name="Line 73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923" name="Line 73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924" name="Line 73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925" name="Line 73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926" name="Line 73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927" name="Line 73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928" name="Line 73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929" name="Line 73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930" name="Line 73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931" name="Line 73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932" name="Line 74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933" name="Line 74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934" name="Line 74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1" name="Group 743"/>
            <p:cNvGrpSpPr>
              <a:grpSpLocks noChangeAspect="1"/>
            </p:cNvGrpSpPr>
            <p:nvPr/>
          </p:nvGrpSpPr>
          <p:grpSpPr bwMode="auto">
            <a:xfrm>
              <a:off x="3319" y="2579"/>
              <a:ext cx="152" cy="403"/>
              <a:chOff x="3319" y="2579"/>
              <a:chExt cx="152" cy="403"/>
            </a:xfrm>
          </p:grpSpPr>
          <p:sp>
            <p:nvSpPr>
              <p:cNvPr id="264936" name="Line 74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937" name="Line 74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938" name="Line 74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939" name="Line 74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940" name="Line 74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941" name="Oval 74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2" name="Group 752"/>
          <p:cNvGrpSpPr>
            <a:grpSpLocks noChangeAspect="1"/>
          </p:cNvGrpSpPr>
          <p:nvPr/>
        </p:nvGrpSpPr>
        <p:grpSpPr bwMode="auto">
          <a:xfrm>
            <a:off x="796925" y="3725863"/>
            <a:ext cx="125413" cy="358775"/>
            <a:chOff x="3319" y="2565"/>
            <a:chExt cx="155" cy="419"/>
          </a:xfrm>
        </p:grpSpPr>
        <p:grpSp>
          <p:nvGrpSpPr>
            <p:cNvPr id="23" name="Group 753"/>
            <p:cNvGrpSpPr>
              <a:grpSpLocks noChangeAspect="1"/>
            </p:cNvGrpSpPr>
            <p:nvPr/>
          </p:nvGrpSpPr>
          <p:grpSpPr bwMode="auto">
            <a:xfrm>
              <a:off x="3320" y="2709"/>
              <a:ext cx="154" cy="275"/>
              <a:chOff x="3320" y="2709"/>
              <a:chExt cx="154" cy="275"/>
            </a:xfrm>
          </p:grpSpPr>
          <p:grpSp>
            <p:nvGrpSpPr>
              <p:cNvPr id="24" name="Group 754"/>
              <p:cNvGrpSpPr>
                <a:grpSpLocks noChangeAspect="1"/>
              </p:cNvGrpSpPr>
              <p:nvPr/>
            </p:nvGrpSpPr>
            <p:grpSpPr bwMode="auto">
              <a:xfrm>
                <a:off x="3320" y="2716"/>
                <a:ext cx="99" cy="266"/>
                <a:chOff x="3320" y="2716"/>
                <a:chExt cx="99" cy="266"/>
              </a:xfrm>
            </p:grpSpPr>
            <p:sp>
              <p:nvSpPr>
                <p:cNvPr id="264947" name="Line 755"/>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948" name="Line 756"/>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949" name="Line 757"/>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950" name="Line 758"/>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951" name="Line 759"/>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952" name="Line 760"/>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953" name="Line 761"/>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954" name="Line 762"/>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955" name="Line 763"/>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956" name="Line 764"/>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957" name="Line 765"/>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958" name="Line 766"/>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959" name="Line 767"/>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960" name="Line 768"/>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5" name="Group 769"/>
            <p:cNvGrpSpPr>
              <a:grpSpLocks noChangeAspect="1"/>
            </p:cNvGrpSpPr>
            <p:nvPr/>
          </p:nvGrpSpPr>
          <p:grpSpPr bwMode="auto">
            <a:xfrm>
              <a:off x="3319" y="2579"/>
              <a:ext cx="152" cy="403"/>
              <a:chOff x="3319" y="2579"/>
              <a:chExt cx="152" cy="403"/>
            </a:xfrm>
          </p:grpSpPr>
          <p:sp>
            <p:nvSpPr>
              <p:cNvPr id="264962" name="Line 770"/>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963" name="Line 771"/>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964" name="Line 772"/>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965" name="Line 773"/>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966" name="Line 774"/>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967" name="Oval 775"/>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6" name="Group 778"/>
          <p:cNvGrpSpPr>
            <a:grpSpLocks noChangeAspect="1"/>
          </p:cNvGrpSpPr>
          <p:nvPr/>
        </p:nvGrpSpPr>
        <p:grpSpPr bwMode="auto">
          <a:xfrm>
            <a:off x="1673225" y="4062413"/>
            <a:ext cx="125413" cy="358775"/>
            <a:chOff x="3319" y="2565"/>
            <a:chExt cx="155" cy="419"/>
          </a:xfrm>
        </p:grpSpPr>
        <p:grpSp>
          <p:nvGrpSpPr>
            <p:cNvPr id="27" name="Group 779"/>
            <p:cNvGrpSpPr>
              <a:grpSpLocks noChangeAspect="1"/>
            </p:cNvGrpSpPr>
            <p:nvPr/>
          </p:nvGrpSpPr>
          <p:grpSpPr bwMode="auto">
            <a:xfrm>
              <a:off x="3320" y="2709"/>
              <a:ext cx="154" cy="275"/>
              <a:chOff x="3320" y="2709"/>
              <a:chExt cx="154" cy="275"/>
            </a:xfrm>
          </p:grpSpPr>
          <p:grpSp>
            <p:nvGrpSpPr>
              <p:cNvPr id="28" name="Group 780"/>
              <p:cNvGrpSpPr>
                <a:grpSpLocks noChangeAspect="1"/>
              </p:cNvGrpSpPr>
              <p:nvPr/>
            </p:nvGrpSpPr>
            <p:grpSpPr bwMode="auto">
              <a:xfrm>
                <a:off x="3320" y="2716"/>
                <a:ext cx="99" cy="266"/>
                <a:chOff x="3320" y="2716"/>
                <a:chExt cx="99" cy="266"/>
              </a:xfrm>
            </p:grpSpPr>
            <p:sp>
              <p:nvSpPr>
                <p:cNvPr id="264973" name="Line 781"/>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4974" name="Line 782"/>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4975" name="Line 783"/>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4976" name="Line 784"/>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4977" name="Line 785"/>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4978" name="Line 786"/>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4979" name="Line 787"/>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4980" name="Line 788"/>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4981" name="Line 789"/>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4982" name="Line 790"/>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4983" name="Line 791"/>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4984" name="Line 792"/>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4985" name="Line 793"/>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4986" name="Line 794"/>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9" name="Group 795"/>
            <p:cNvGrpSpPr>
              <a:grpSpLocks noChangeAspect="1"/>
            </p:cNvGrpSpPr>
            <p:nvPr/>
          </p:nvGrpSpPr>
          <p:grpSpPr bwMode="auto">
            <a:xfrm>
              <a:off x="3319" y="2579"/>
              <a:ext cx="152" cy="403"/>
              <a:chOff x="3319" y="2579"/>
              <a:chExt cx="152" cy="403"/>
            </a:xfrm>
          </p:grpSpPr>
          <p:sp>
            <p:nvSpPr>
              <p:cNvPr id="264988" name="Line 796"/>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4989" name="Line 797"/>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4990" name="Line 798"/>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4991" name="Line 799"/>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4992" name="Line 800"/>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4993" name="Oval 801"/>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30" name="Group 804"/>
          <p:cNvGrpSpPr>
            <a:grpSpLocks noChangeAspect="1"/>
          </p:cNvGrpSpPr>
          <p:nvPr/>
        </p:nvGrpSpPr>
        <p:grpSpPr bwMode="auto">
          <a:xfrm>
            <a:off x="796925" y="4600575"/>
            <a:ext cx="125413" cy="360363"/>
            <a:chOff x="3319" y="2565"/>
            <a:chExt cx="155" cy="419"/>
          </a:xfrm>
        </p:grpSpPr>
        <p:grpSp>
          <p:nvGrpSpPr>
            <p:cNvPr id="31" name="Group 805"/>
            <p:cNvGrpSpPr>
              <a:grpSpLocks noChangeAspect="1"/>
            </p:cNvGrpSpPr>
            <p:nvPr/>
          </p:nvGrpSpPr>
          <p:grpSpPr bwMode="auto">
            <a:xfrm>
              <a:off x="3320" y="2709"/>
              <a:ext cx="154" cy="275"/>
              <a:chOff x="3320" y="2709"/>
              <a:chExt cx="154" cy="275"/>
            </a:xfrm>
          </p:grpSpPr>
          <p:grpSp>
            <p:nvGrpSpPr>
              <p:cNvPr id="264961" name="Group 806"/>
              <p:cNvGrpSpPr>
                <a:grpSpLocks noChangeAspect="1"/>
              </p:cNvGrpSpPr>
              <p:nvPr/>
            </p:nvGrpSpPr>
            <p:grpSpPr bwMode="auto">
              <a:xfrm>
                <a:off x="3320" y="2716"/>
                <a:ext cx="99" cy="266"/>
                <a:chOff x="3320" y="2716"/>
                <a:chExt cx="99" cy="266"/>
              </a:xfrm>
            </p:grpSpPr>
            <p:sp>
              <p:nvSpPr>
                <p:cNvPr id="264999" name="Line 807"/>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5000" name="Line 808"/>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5001" name="Line 809"/>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5002" name="Line 810"/>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5003" name="Line 811"/>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5004" name="Line 812"/>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5005" name="Line 813"/>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5006" name="Line 814"/>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5007" name="Line 815"/>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5008" name="Line 816"/>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5009" name="Line 817"/>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5010" name="Line 818"/>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5011" name="Line 819"/>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5012" name="Line 820"/>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64968" name="Group 821"/>
            <p:cNvGrpSpPr>
              <a:grpSpLocks noChangeAspect="1"/>
            </p:cNvGrpSpPr>
            <p:nvPr/>
          </p:nvGrpSpPr>
          <p:grpSpPr bwMode="auto">
            <a:xfrm>
              <a:off x="3319" y="2579"/>
              <a:ext cx="152" cy="403"/>
              <a:chOff x="3319" y="2579"/>
              <a:chExt cx="152" cy="403"/>
            </a:xfrm>
          </p:grpSpPr>
          <p:sp>
            <p:nvSpPr>
              <p:cNvPr id="265014" name="Line 822"/>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5015" name="Line 823"/>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5016" name="Line 824"/>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5017" name="Line 825"/>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5018" name="Line 826"/>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5019" name="Oval 827"/>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64970" name="Group 830"/>
          <p:cNvGrpSpPr>
            <a:grpSpLocks noChangeAspect="1"/>
          </p:cNvGrpSpPr>
          <p:nvPr/>
        </p:nvGrpSpPr>
        <p:grpSpPr bwMode="auto">
          <a:xfrm>
            <a:off x="1673225" y="4872038"/>
            <a:ext cx="125413" cy="358775"/>
            <a:chOff x="3319" y="2565"/>
            <a:chExt cx="155" cy="419"/>
          </a:xfrm>
        </p:grpSpPr>
        <p:grpSp>
          <p:nvGrpSpPr>
            <p:cNvPr id="264971" name="Group 831"/>
            <p:cNvGrpSpPr>
              <a:grpSpLocks noChangeAspect="1"/>
            </p:cNvGrpSpPr>
            <p:nvPr/>
          </p:nvGrpSpPr>
          <p:grpSpPr bwMode="auto">
            <a:xfrm>
              <a:off x="3320" y="2709"/>
              <a:ext cx="154" cy="275"/>
              <a:chOff x="3320" y="2709"/>
              <a:chExt cx="154" cy="275"/>
            </a:xfrm>
          </p:grpSpPr>
          <p:grpSp>
            <p:nvGrpSpPr>
              <p:cNvPr id="264972" name="Group 832"/>
              <p:cNvGrpSpPr>
                <a:grpSpLocks noChangeAspect="1"/>
              </p:cNvGrpSpPr>
              <p:nvPr/>
            </p:nvGrpSpPr>
            <p:grpSpPr bwMode="auto">
              <a:xfrm>
                <a:off x="3320" y="2716"/>
                <a:ext cx="99" cy="266"/>
                <a:chOff x="3320" y="2716"/>
                <a:chExt cx="99" cy="266"/>
              </a:xfrm>
            </p:grpSpPr>
            <p:sp>
              <p:nvSpPr>
                <p:cNvPr id="265025" name="Line 833"/>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5026" name="Line 834"/>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5027" name="Line 835"/>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5028" name="Line 836"/>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5029" name="Line 837"/>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5030" name="Line 838"/>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5031" name="Line 839"/>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5032" name="Line 840"/>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5033" name="Line 841"/>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5034" name="Line 842"/>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5035" name="Line 843"/>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5036" name="Line 844"/>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5037" name="Line 845"/>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5038" name="Line 846"/>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64987" name="Group 847"/>
            <p:cNvGrpSpPr>
              <a:grpSpLocks noChangeAspect="1"/>
            </p:cNvGrpSpPr>
            <p:nvPr/>
          </p:nvGrpSpPr>
          <p:grpSpPr bwMode="auto">
            <a:xfrm>
              <a:off x="3319" y="2579"/>
              <a:ext cx="152" cy="403"/>
              <a:chOff x="3319" y="2579"/>
              <a:chExt cx="152" cy="403"/>
            </a:xfrm>
          </p:grpSpPr>
          <p:sp>
            <p:nvSpPr>
              <p:cNvPr id="265040" name="Line 848"/>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5041" name="Line 849"/>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5042" name="Line 850"/>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5043" name="Line 851"/>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5044" name="Line 852"/>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5045" name="Oval 853"/>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64224" name="Group 856"/>
          <p:cNvGrpSpPr>
            <a:grpSpLocks noChangeAspect="1"/>
          </p:cNvGrpSpPr>
          <p:nvPr/>
        </p:nvGrpSpPr>
        <p:grpSpPr bwMode="auto">
          <a:xfrm>
            <a:off x="796925" y="5410200"/>
            <a:ext cx="125413" cy="358775"/>
            <a:chOff x="3319" y="2565"/>
            <a:chExt cx="155" cy="419"/>
          </a:xfrm>
        </p:grpSpPr>
        <p:grpSp>
          <p:nvGrpSpPr>
            <p:cNvPr id="264225" name="Group 857"/>
            <p:cNvGrpSpPr>
              <a:grpSpLocks noChangeAspect="1"/>
            </p:cNvGrpSpPr>
            <p:nvPr/>
          </p:nvGrpSpPr>
          <p:grpSpPr bwMode="auto">
            <a:xfrm>
              <a:off x="3320" y="2709"/>
              <a:ext cx="154" cy="275"/>
              <a:chOff x="3320" y="2709"/>
              <a:chExt cx="154" cy="275"/>
            </a:xfrm>
          </p:grpSpPr>
          <p:grpSp>
            <p:nvGrpSpPr>
              <p:cNvPr id="264226" name="Group 858"/>
              <p:cNvGrpSpPr>
                <a:grpSpLocks noChangeAspect="1"/>
              </p:cNvGrpSpPr>
              <p:nvPr/>
            </p:nvGrpSpPr>
            <p:grpSpPr bwMode="auto">
              <a:xfrm>
                <a:off x="3320" y="2716"/>
                <a:ext cx="99" cy="266"/>
                <a:chOff x="3320" y="2716"/>
                <a:chExt cx="99" cy="266"/>
              </a:xfrm>
            </p:grpSpPr>
            <p:sp>
              <p:nvSpPr>
                <p:cNvPr id="265051" name="Line 85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65052" name="Line 86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65053" name="Line 86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65054" name="Line 86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65055" name="Line 86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65056" name="Line 86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65057" name="Line 86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65058" name="Line 86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65059" name="Line 86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65060" name="Line 86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65061" name="Line 86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65062" name="Line 87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65063" name="Line 87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65064" name="Line 87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64227" name="Group 873"/>
            <p:cNvGrpSpPr>
              <a:grpSpLocks noChangeAspect="1"/>
            </p:cNvGrpSpPr>
            <p:nvPr/>
          </p:nvGrpSpPr>
          <p:grpSpPr bwMode="auto">
            <a:xfrm>
              <a:off x="3319" y="2579"/>
              <a:ext cx="152" cy="403"/>
              <a:chOff x="3319" y="2579"/>
              <a:chExt cx="152" cy="403"/>
            </a:xfrm>
          </p:grpSpPr>
          <p:sp>
            <p:nvSpPr>
              <p:cNvPr id="265066" name="Line 87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65067" name="Line 87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65068" name="Line 87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65069" name="Line 87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65070" name="Line 87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65071" name="Oval 87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cxnSp>
        <p:nvCxnSpPr>
          <p:cNvPr id="265072" name="AutoShape 880"/>
          <p:cNvCxnSpPr>
            <a:cxnSpLocks noChangeShapeType="1"/>
            <a:stCxn id="264400" idx="1"/>
            <a:endCxn id="264964" idx="1"/>
          </p:cNvCxnSpPr>
          <p:nvPr/>
        </p:nvCxnSpPr>
        <p:spPr bwMode="auto">
          <a:xfrm flipH="1" flipV="1">
            <a:off x="919163" y="4046538"/>
            <a:ext cx="1511300" cy="252412"/>
          </a:xfrm>
          <a:prstGeom prst="straightConnector1">
            <a:avLst/>
          </a:prstGeom>
          <a:noFill/>
          <a:ln w="9525">
            <a:solidFill>
              <a:schemeClr val="tx1"/>
            </a:solidFill>
            <a:round/>
            <a:headEnd/>
            <a:tailEnd/>
          </a:ln>
          <a:effectLst/>
        </p:spPr>
      </p:cxnSp>
      <p:sp>
        <p:nvSpPr>
          <p:cNvPr id="264228" name="Rectangle 36"/>
          <p:cNvSpPr>
            <a:spLocks noChangeArrowheads="1"/>
          </p:cNvSpPr>
          <p:nvPr/>
        </p:nvSpPr>
        <p:spPr bwMode="auto">
          <a:xfrm>
            <a:off x="2430463" y="16700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229" name="Rectangle 37"/>
          <p:cNvSpPr>
            <a:spLocks noChangeArrowheads="1"/>
          </p:cNvSpPr>
          <p:nvPr/>
        </p:nvSpPr>
        <p:spPr bwMode="auto">
          <a:xfrm>
            <a:off x="2430463" y="27368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233" name="Line 41"/>
          <p:cNvSpPr>
            <a:spLocks noChangeShapeType="1"/>
          </p:cNvSpPr>
          <p:nvPr/>
        </p:nvSpPr>
        <p:spPr bwMode="auto">
          <a:xfrm flipV="1">
            <a:off x="3573463" y="1974850"/>
            <a:ext cx="0" cy="914400"/>
          </a:xfrm>
          <a:prstGeom prst="line">
            <a:avLst/>
          </a:prstGeom>
          <a:noFill/>
          <a:ln w="9525">
            <a:solidFill>
              <a:schemeClr val="tx1"/>
            </a:solidFill>
            <a:prstDash val="dash"/>
            <a:round/>
            <a:headEnd/>
            <a:tailEnd/>
          </a:ln>
          <a:effectLst/>
        </p:spPr>
        <p:txBody>
          <a:bodyPr/>
          <a:lstStyle/>
          <a:p>
            <a:endParaRPr lang="en-IN"/>
          </a:p>
        </p:txBody>
      </p:sp>
      <p:sp>
        <p:nvSpPr>
          <p:cNvPr id="264266" name="Rectangle 74"/>
          <p:cNvSpPr>
            <a:spLocks noChangeArrowheads="1"/>
          </p:cNvSpPr>
          <p:nvPr/>
        </p:nvSpPr>
        <p:spPr bwMode="auto">
          <a:xfrm>
            <a:off x="2430463" y="27368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401" name="Rectangle 209"/>
          <p:cNvSpPr>
            <a:spLocks noChangeArrowheads="1"/>
          </p:cNvSpPr>
          <p:nvPr/>
        </p:nvSpPr>
        <p:spPr bwMode="auto">
          <a:xfrm>
            <a:off x="2430463" y="54038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405" name="Line 213"/>
          <p:cNvSpPr>
            <a:spLocks noChangeShapeType="1"/>
          </p:cNvSpPr>
          <p:nvPr/>
        </p:nvSpPr>
        <p:spPr bwMode="auto">
          <a:xfrm flipV="1">
            <a:off x="3573463" y="4641850"/>
            <a:ext cx="0" cy="914400"/>
          </a:xfrm>
          <a:prstGeom prst="line">
            <a:avLst/>
          </a:prstGeom>
          <a:noFill/>
          <a:ln w="9525">
            <a:solidFill>
              <a:schemeClr val="tx1"/>
            </a:solidFill>
            <a:prstDash val="dash"/>
            <a:round/>
            <a:headEnd/>
            <a:tailEnd/>
          </a:ln>
          <a:effectLst/>
        </p:spPr>
        <p:txBody>
          <a:bodyPr/>
          <a:lstStyle/>
          <a:p>
            <a:endParaRPr lang="en-IN"/>
          </a:p>
        </p:txBody>
      </p:sp>
      <p:sp>
        <p:nvSpPr>
          <p:cNvPr id="264438" name="Rectangle 246"/>
          <p:cNvSpPr>
            <a:spLocks noChangeArrowheads="1"/>
          </p:cNvSpPr>
          <p:nvPr/>
        </p:nvSpPr>
        <p:spPr bwMode="auto">
          <a:xfrm>
            <a:off x="2430463" y="54038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545" name="Rectangle 353"/>
          <p:cNvSpPr>
            <a:spLocks noChangeArrowheads="1"/>
          </p:cNvSpPr>
          <p:nvPr/>
        </p:nvSpPr>
        <p:spPr bwMode="auto">
          <a:xfrm>
            <a:off x="2430463" y="47180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4400" name="Rectangle 208"/>
          <p:cNvSpPr>
            <a:spLocks noChangeArrowheads="1"/>
          </p:cNvSpPr>
          <p:nvPr/>
        </p:nvSpPr>
        <p:spPr bwMode="auto">
          <a:xfrm>
            <a:off x="2430463" y="410845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265074" name="Rectangle 882"/>
          <p:cNvSpPr>
            <a:spLocks noChangeArrowheads="1"/>
          </p:cNvSpPr>
          <p:nvPr/>
        </p:nvSpPr>
        <p:spPr bwMode="auto">
          <a:xfrm>
            <a:off x="5508625" y="1916113"/>
            <a:ext cx="3635375" cy="2971800"/>
          </a:xfrm>
          <a:prstGeom prst="rect">
            <a:avLst/>
          </a:prstGeom>
          <a:noFill/>
          <a:ln w="9525">
            <a:noFill/>
            <a:miter lim="800000"/>
            <a:headEnd/>
            <a:tailEnd/>
          </a:ln>
          <a:effectLst/>
        </p:spPr>
        <p:txBody>
          <a:bodyPr/>
          <a:lstStyle/>
          <a:p>
            <a:pPr marL="342900" indent="-342900">
              <a:spcBef>
                <a:spcPct val="20000"/>
              </a:spcBef>
              <a:buSzPct val="80000"/>
              <a:buFont typeface="Wingdings" pitchFamily="2" charset="2"/>
              <a:buNone/>
            </a:pPr>
            <a:r>
              <a:rPr lang="de-DE" sz="1800"/>
              <a:t>UTRAN comprises several RNSs</a:t>
            </a:r>
          </a:p>
          <a:p>
            <a:pPr marL="342900" indent="-342900">
              <a:spcBef>
                <a:spcPct val="20000"/>
              </a:spcBef>
              <a:buSzPct val="80000"/>
              <a:buFont typeface="Wingdings" pitchFamily="2" charset="2"/>
              <a:buNone/>
            </a:pPr>
            <a:r>
              <a:rPr lang="de-DE" sz="1800"/>
              <a:t>Node B can support FDD or TDD or both</a:t>
            </a:r>
          </a:p>
          <a:p>
            <a:pPr marL="342900" indent="-342900">
              <a:spcBef>
                <a:spcPct val="20000"/>
              </a:spcBef>
              <a:buSzPct val="80000"/>
              <a:buFont typeface="Wingdings" pitchFamily="2" charset="2"/>
              <a:buNone/>
            </a:pPr>
            <a:endParaRPr lang="de-DE" sz="1800"/>
          </a:p>
          <a:p>
            <a:pPr marL="342900" indent="-342900">
              <a:spcBef>
                <a:spcPct val="20000"/>
              </a:spcBef>
              <a:buSzPct val="80000"/>
              <a:buFont typeface="Wingdings" pitchFamily="2" charset="2"/>
              <a:buNone/>
            </a:pPr>
            <a:endParaRPr lang="de-DE" sz="1800"/>
          </a:p>
          <a:p>
            <a:pPr marL="342900" indent="-342900">
              <a:spcBef>
                <a:spcPct val="20000"/>
              </a:spcBef>
              <a:buSzPct val="80000"/>
              <a:buFont typeface="Wingdings" pitchFamily="2" charset="2"/>
              <a:buNone/>
            </a:pPr>
            <a:endParaRPr lang="de-DE" sz="1800"/>
          </a:p>
          <a:p>
            <a:pPr marL="342900" indent="-342900">
              <a:spcBef>
                <a:spcPct val="20000"/>
              </a:spcBef>
              <a:buSzPct val="80000"/>
              <a:buFont typeface="Wingdings" pitchFamily="2" charset="2"/>
              <a:buNone/>
            </a:pPr>
            <a:endParaRPr lang="de-DE" sz="1800"/>
          </a:p>
          <a:p>
            <a:pPr marL="342900" indent="-342900">
              <a:spcBef>
                <a:spcPct val="20000"/>
              </a:spcBef>
              <a:buSzPct val="80000"/>
              <a:buFont typeface="Wingdings" pitchFamily="2" charset="2"/>
              <a:buNone/>
            </a:pPr>
            <a:r>
              <a:rPr lang="de-DE" sz="1800"/>
              <a:t>RNC is responsible for handover decisions requiring signaling to the UE</a:t>
            </a:r>
          </a:p>
          <a:p>
            <a:pPr marL="342900" indent="-342900">
              <a:spcBef>
                <a:spcPct val="20000"/>
              </a:spcBef>
              <a:buSzPct val="80000"/>
              <a:buFont typeface="Wingdings" pitchFamily="2" charset="2"/>
              <a:buNone/>
            </a:pPr>
            <a:r>
              <a:rPr lang="de-DE" sz="1800"/>
              <a:t>Cell offers FDD or TDD</a:t>
            </a:r>
          </a:p>
          <a:p>
            <a:pPr marL="342900" indent="-342900">
              <a:spcBef>
                <a:spcPct val="20000"/>
              </a:spcBef>
              <a:buSzPct val="80000"/>
              <a:buFont typeface="Wingdings" pitchFamily="2" charset="2"/>
              <a:buNone/>
            </a:pPr>
            <a:endParaRPr lang="de-DE" sz="1800"/>
          </a:p>
        </p:txBody>
      </p:sp>
      <p:sp>
        <p:nvSpPr>
          <p:cNvPr id="265075" name="Text Box 883"/>
          <p:cNvSpPr txBox="1">
            <a:spLocks noChangeArrowheads="1"/>
          </p:cNvSpPr>
          <p:nvPr/>
        </p:nvSpPr>
        <p:spPr bwMode="auto">
          <a:xfrm>
            <a:off x="5105400" y="808038"/>
            <a:ext cx="3854450" cy="762000"/>
          </a:xfrm>
          <a:prstGeom prst="rect">
            <a:avLst/>
          </a:prstGeom>
          <a:noFill/>
          <a:ln w="9525">
            <a:noFill/>
            <a:miter lim="800000"/>
            <a:headEnd/>
            <a:tailEnd/>
          </a:ln>
          <a:effectLst/>
        </p:spPr>
        <p:txBody>
          <a:bodyPr wrap="none">
            <a:spAutoFit/>
          </a:bodyPr>
          <a:lstStyle/>
          <a:p>
            <a:pPr>
              <a:spcBef>
                <a:spcPct val="20000"/>
              </a:spcBef>
              <a:buSzPct val="80000"/>
              <a:buFont typeface="Wingdings" pitchFamily="2" charset="2"/>
              <a:buNone/>
            </a:pPr>
            <a:r>
              <a:rPr lang="de-DE" sz="2000"/>
              <a:t>RNC: Radio Network Controller</a:t>
            </a:r>
          </a:p>
          <a:p>
            <a:pPr>
              <a:spcBef>
                <a:spcPct val="20000"/>
              </a:spcBef>
              <a:buSzPct val="80000"/>
              <a:buFont typeface="Wingdings" pitchFamily="2" charset="2"/>
              <a:buNone/>
            </a:pPr>
            <a:r>
              <a:rPr lang="de-DE" sz="2000"/>
              <a:t>RNS: Radio Network Subsystem</a:t>
            </a:r>
          </a:p>
        </p:txBody>
      </p:sp>
      <p:sp>
        <p:nvSpPr>
          <p:cNvPr id="265077" name="Oval 885"/>
          <p:cNvSpPr>
            <a:spLocks noChangeArrowheads="1"/>
          </p:cNvSpPr>
          <p:nvPr/>
        </p:nvSpPr>
        <p:spPr bwMode="auto">
          <a:xfrm>
            <a:off x="611188" y="1268413"/>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endParaRPr lang="de-DE" sz="1400" baseline="-25000"/>
          </a:p>
        </p:txBody>
      </p:sp>
      <p:cxnSp>
        <p:nvCxnSpPr>
          <p:cNvPr id="265078" name="AutoShape 886"/>
          <p:cNvCxnSpPr>
            <a:cxnSpLocks noChangeShapeType="1"/>
            <a:stCxn id="264863" idx="1"/>
            <a:endCxn id="265077" idx="4"/>
          </p:cNvCxnSpPr>
          <p:nvPr/>
        </p:nvCxnSpPr>
        <p:spPr bwMode="auto">
          <a:xfrm flipV="1">
            <a:off x="836613" y="1725613"/>
            <a:ext cx="3175" cy="322262"/>
          </a:xfrm>
          <a:prstGeom prst="straightConnector1">
            <a:avLst/>
          </a:prstGeom>
          <a:noFill/>
          <a:ln w="9525">
            <a:solidFill>
              <a:schemeClr val="tx1"/>
            </a:solidFill>
            <a:round/>
            <a:headEnd type="triangle" w="med" len="med"/>
            <a:tailEnd type="triangle" w="med" len="med"/>
          </a:ln>
          <a:effectLst/>
        </p:spPr>
      </p:cxnSp>
      <p:cxnSp>
        <p:nvCxnSpPr>
          <p:cNvPr id="265079" name="AutoShape 887"/>
          <p:cNvCxnSpPr>
            <a:cxnSpLocks noChangeShapeType="1"/>
            <a:stCxn id="265077" idx="6"/>
            <a:endCxn id="264728" idx="7"/>
          </p:cNvCxnSpPr>
          <p:nvPr/>
        </p:nvCxnSpPr>
        <p:spPr bwMode="auto">
          <a:xfrm flipV="1">
            <a:off x="1068388" y="1441450"/>
            <a:ext cx="400050" cy="55563"/>
          </a:xfrm>
          <a:prstGeom prst="straightConnector1">
            <a:avLst/>
          </a:prstGeom>
          <a:noFill/>
          <a:ln w="9525">
            <a:solidFill>
              <a:schemeClr val="tx1"/>
            </a:solidFill>
            <a:round/>
            <a:headEnd type="triangle" w="med" len="med"/>
            <a:tailEnd type="triangle" w="med" len="med"/>
          </a:ln>
          <a:effectLst/>
        </p:spPr>
      </p:cxnSp>
      <p:grpSp>
        <p:nvGrpSpPr>
          <p:cNvPr id="264235" name="Group 888"/>
          <p:cNvGrpSpPr>
            <a:grpSpLocks/>
          </p:cNvGrpSpPr>
          <p:nvPr/>
        </p:nvGrpSpPr>
        <p:grpSpPr bwMode="auto">
          <a:xfrm>
            <a:off x="668338" y="5229225"/>
            <a:ext cx="346075" cy="330200"/>
            <a:chOff x="74" y="2819"/>
            <a:chExt cx="218" cy="208"/>
          </a:xfrm>
        </p:grpSpPr>
        <p:sp>
          <p:nvSpPr>
            <p:cNvPr id="265081" name="Arc 889"/>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82" name="Arc 890"/>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36" name="Group 891"/>
          <p:cNvGrpSpPr>
            <a:grpSpLocks/>
          </p:cNvGrpSpPr>
          <p:nvPr/>
        </p:nvGrpSpPr>
        <p:grpSpPr bwMode="auto">
          <a:xfrm>
            <a:off x="668338" y="4421188"/>
            <a:ext cx="346075" cy="330200"/>
            <a:chOff x="74" y="2819"/>
            <a:chExt cx="218" cy="208"/>
          </a:xfrm>
        </p:grpSpPr>
        <p:sp>
          <p:nvSpPr>
            <p:cNvPr id="265084" name="Arc 892"/>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85" name="Arc 893"/>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37" name="Group 894"/>
          <p:cNvGrpSpPr>
            <a:grpSpLocks/>
          </p:cNvGrpSpPr>
          <p:nvPr/>
        </p:nvGrpSpPr>
        <p:grpSpPr bwMode="auto">
          <a:xfrm>
            <a:off x="671513" y="3559175"/>
            <a:ext cx="346075" cy="330200"/>
            <a:chOff x="74" y="2819"/>
            <a:chExt cx="218" cy="208"/>
          </a:xfrm>
        </p:grpSpPr>
        <p:sp>
          <p:nvSpPr>
            <p:cNvPr id="265087" name="Arc 895"/>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88" name="Arc 896"/>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38" name="Group 897"/>
          <p:cNvGrpSpPr>
            <a:grpSpLocks/>
          </p:cNvGrpSpPr>
          <p:nvPr/>
        </p:nvGrpSpPr>
        <p:grpSpPr bwMode="auto">
          <a:xfrm>
            <a:off x="1533525" y="4694238"/>
            <a:ext cx="346075" cy="330200"/>
            <a:chOff x="74" y="2819"/>
            <a:chExt cx="218" cy="208"/>
          </a:xfrm>
        </p:grpSpPr>
        <p:sp>
          <p:nvSpPr>
            <p:cNvPr id="265090" name="Arc 898"/>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91" name="Arc 899"/>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39" name="Group 900"/>
          <p:cNvGrpSpPr>
            <a:grpSpLocks/>
          </p:cNvGrpSpPr>
          <p:nvPr/>
        </p:nvGrpSpPr>
        <p:grpSpPr bwMode="auto">
          <a:xfrm>
            <a:off x="1533525" y="3887788"/>
            <a:ext cx="346075" cy="330200"/>
            <a:chOff x="74" y="2819"/>
            <a:chExt cx="218" cy="208"/>
          </a:xfrm>
        </p:grpSpPr>
        <p:sp>
          <p:nvSpPr>
            <p:cNvPr id="265093" name="Arc 901"/>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94" name="Arc 902"/>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40" name="Group 903"/>
          <p:cNvGrpSpPr>
            <a:grpSpLocks/>
          </p:cNvGrpSpPr>
          <p:nvPr/>
        </p:nvGrpSpPr>
        <p:grpSpPr bwMode="auto">
          <a:xfrm>
            <a:off x="1547813" y="3068638"/>
            <a:ext cx="346075" cy="330200"/>
            <a:chOff x="74" y="2819"/>
            <a:chExt cx="218" cy="208"/>
          </a:xfrm>
        </p:grpSpPr>
        <p:sp>
          <p:nvSpPr>
            <p:cNvPr id="265096" name="Arc 904"/>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097" name="Arc 905"/>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41" name="Group 906"/>
          <p:cNvGrpSpPr>
            <a:grpSpLocks/>
          </p:cNvGrpSpPr>
          <p:nvPr/>
        </p:nvGrpSpPr>
        <p:grpSpPr bwMode="auto">
          <a:xfrm>
            <a:off x="1547813" y="2205038"/>
            <a:ext cx="346075" cy="330200"/>
            <a:chOff x="74" y="2819"/>
            <a:chExt cx="218" cy="208"/>
          </a:xfrm>
        </p:grpSpPr>
        <p:sp>
          <p:nvSpPr>
            <p:cNvPr id="265099" name="Arc 907"/>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100" name="Arc 908"/>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42" name="Group 909"/>
          <p:cNvGrpSpPr>
            <a:grpSpLocks/>
          </p:cNvGrpSpPr>
          <p:nvPr/>
        </p:nvGrpSpPr>
        <p:grpSpPr bwMode="auto">
          <a:xfrm>
            <a:off x="1271588" y="1241425"/>
            <a:ext cx="346075" cy="330200"/>
            <a:chOff x="74" y="2819"/>
            <a:chExt cx="218" cy="208"/>
          </a:xfrm>
        </p:grpSpPr>
        <p:sp>
          <p:nvSpPr>
            <p:cNvPr id="265102" name="Arc 910"/>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103" name="Arc 911"/>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43" name="Group 912"/>
          <p:cNvGrpSpPr>
            <a:grpSpLocks/>
          </p:cNvGrpSpPr>
          <p:nvPr/>
        </p:nvGrpSpPr>
        <p:grpSpPr bwMode="auto">
          <a:xfrm>
            <a:off x="671513" y="1854200"/>
            <a:ext cx="346075" cy="330200"/>
            <a:chOff x="74" y="2819"/>
            <a:chExt cx="218" cy="208"/>
          </a:xfrm>
        </p:grpSpPr>
        <p:sp>
          <p:nvSpPr>
            <p:cNvPr id="265105" name="Arc 913"/>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106" name="Arc 914"/>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264244" name="Group 915"/>
          <p:cNvGrpSpPr>
            <a:grpSpLocks/>
          </p:cNvGrpSpPr>
          <p:nvPr/>
        </p:nvGrpSpPr>
        <p:grpSpPr bwMode="auto">
          <a:xfrm>
            <a:off x="671513" y="2693988"/>
            <a:ext cx="346075" cy="330200"/>
            <a:chOff x="74" y="2819"/>
            <a:chExt cx="218" cy="208"/>
          </a:xfrm>
        </p:grpSpPr>
        <p:sp>
          <p:nvSpPr>
            <p:cNvPr id="265108" name="Arc 916"/>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65109" name="Arc 917"/>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UTRAN RNC functions</a:t>
            </a:r>
          </a:p>
        </p:txBody>
      </p:sp>
      <p:sp>
        <p:nvSpPr>
          <p:cNvPr id="181251" name="Rectangle 3"/>
          <p:cNvSpPr>
            <a:spLocks noGrp="1" noChangeArrowheads="1"/>
          </p:cNvSpPr>
          <p:nvPr>
            <p:ph type="body" idx="1"/>
          </p:nvPr>
        </p:nvSpPr>
        <p:spPr/>
        <p:txBody>
          <a:bodyPr/>
          <a:lstStyle/>
          <a:p>
            <a:pPr>
              <a:lnSpc>
                <a:spcPct val="90000"/>
              </a:lnSpc>
              <a:buFont typeface="Wingdings" pitchFamily="2" charset="2"/>
              <a:buChar char="q"/>
            </a:pPr>
            <a:r>
              <a:rPr lang="en-US"/>
              <a:t>Call admission control</a:t>
            </a:r>
          </a:p>
          <a:p>
            <a:pPr>
              <a:lnSpc>
                <a:spcPct val="90000"/>
              </a:lnSpc>
              <a:buFont typeface="Wingdings" pitchFamily="2" charset="2"/>
              <a:buChar char="q"/>
            </a:pPr>
            <a:r>
              <a:rPr lang="en-US"/>
              <a:t>Congestion control</a:t>
            </a:r>
          </a:p>
          <a:p>
            <a:pPr>
              <a:lnSpc>
                <a:spcPct val="90000"/>
              </a:lnSpc>
              <a:buFont typeface="Wingdings" pitchFamily="2" charset="2"/>
              <a:buChar char="q"/>
            </a:pPr>
            <a:r>
              <a:rPr lang="en-US"/>
              <a:t>Radio channel encryption/decryption</a:t>
            </a:r>
          </a:p>
          <a:p>
            <a:pPr>
              <a:lnSpc>
                <a:spcPct val="90000"/>
              </a:lnSpc>
              <a:buFont typeface="Wingdings" pitchFamily="2" charset="2"/>
              <a:buChar char="q"/>
            </a:pPr>
            <a:r>
              <a:rPr lang="en-US"/>
              <a:t>ATM switching and multiplexing, protocol conversion - Radio network configuration</a:t>
            </a:r>
          </a:p>
          <a:p>
            <a:pPr>
              <a:lnSpc>
                <a:spcPct val="90000"/>
              </a:lnSpc>
              <a:buFont typeface="Wingdings" pitchFamily="2" charset="2"/>
              <a:buChar char="q"/>
            </a:pPr>
            <a:r>
              <a:rPr lang="en-US"/>
              <a:t>Channel quality measurements</a:t>
            </a:r>
          </a:p>
          <a:p>
            <a:pPr>
              <a:lnSpc>
                <a:spcPct val="90000"/>
              </a:lnSpc>
              <a:buFont typeface="Wingdings" pitchFamily="2" charset="2"/>
              <a:buChar char="q"/>
            </a:pPr>
            <a:r>
              <a:rPr lang="en-US"/>
              <a:t>Macro diversity</a:t>
            </a:r>
          </a:p>
          <a:p>
            <a:pPr>
              <a:lnSpc>
                <a:spcPct val="90000"/>
              </a:lnSpc>
              <a:buFont typeface="Wingdings" pitchFamily="2" charset="2"/>
              <a:buChar char="q"/>
            </a:pPr>
            <a:r>
              <a:rPr lang="en-US"/>
              <a:t>Radio resource control</a:t>
            </a:r>
          </a:p>
          <a:p>
            <a:pPr>
              <a:lnSpc>
                <a:spcPct val="90000"/>
              </a:lnSpc>
              <a:buFont typeface="Wingdings" pitchFamily="2" charset="2"/>
              <a:buChar char="q"/>
            </a:pPr>
            <a:r>
              <a:rPr lang="en-US"/>
              <a:t>Radio carrier control – bearer setup and release</a:t>
            </a:r>
          </a:p>
          <a:p>
            <a:pPr>
              <a:lnSpc>
                <a:spcPct val="90000"/>
              </a:lnSpc>
              <a:buFont typeface="Wingdings" pitchFamily="2" charset="2"/>
              <a:buChar char="q"/>
            </a:pPr>
            <a:r>
              <a:rPr lang="en-US"/>
              <a:t>Data transmission over the radio interface</a:t>
            </a:r>
          </a:p>
          <a:p>
            <a:pPr>
              <a:lnSpc>
                <a:spcPct val="90000"/>
              </a:lnSpc>
              <a:buFont typeface="Wingdings" pitchFamily="2" charset="2"/>
              <a:buChar char="q"/>
            </a:pPr>
            <a:r>
              <a:rPr lang="en-US"/>
              <a:t>Channel allocation (coding)</a:t>
            </a:r>
          </a:p>
          <a:p>
            <a:pPr>
              <a:lnSpc>
                <a:spcPct val="90000"/>
              </a:lnSpc>
              <a:buFont typeface="Wingdings" pitchFamily="2" charset="2"/>
              <a:buChar char="q"/>
            </a:pPr>
            <a:r>
              <a:rPr lang="en-US"/>
              <a:t>Outer loop power control (FDD and TDD)</a:t>
            </a:r>
          </a:p>
          <a:p>
            <a:pPr>
              <a:lnSpc>
                <a:spcPct val="90000"/>
              </a:lnSpc>
              <a:buFont typeface="Wingdings" pitchFamily="2" charset="2"/>
              <a:buChar char="q"/>
            </a:pPr>
            <a:r>
              <a:rPr lang="en-US"/>
              <a:t>Handover control and RNS relocation (moving)</a:t>
            </a:r>
          </a:p>
          <a:p>
            <a:pPr>
              <a:lnSpc>
                <a:spcPct val="90000"/>
              </a:lnSpc>
              <a:buFont typeface="Wingdings" pitchFamily="2" charset="2"/>
              <a:buChar char="q"/>
            </a:pPr>
            <a:r>
              <a:rPr lang="en-US"/>
              <a:t>Management - System information including current load, current traffic, error states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UTRAN Components</a:t>
            </a:r>
          </a:p>
        </p:txBody>
      </p:sp>
      <p:sp>
        <p:nvSpPr>
          <p:cNvPr id="322563" name="Rectangle 3"/>
          <p:cNvSpPr>
            <a:spLocks noGrp="1" noChangeArrowheads="1"/>
          </p:cNvSpPr>
          <p:nvPr>
            <p:ph type="body" idx="1"/>
          </p:nvPr>
        </p:nvSpPr>
        <p:spPr/>
        <p:txBody>
          <a:bodyPr/>
          <a:lstStyle/>
          <a:p>
            <a:r>
              <a:rPr lang="en-US" sz="2400"/>
              <a:t>Node B</a:t>
            </a:r>
          </a:p>
          <a:p>
            <a:pPr lvl="1"/>
            <a:r>
              <a:rPr lang="en-US" sz="2000"/>
              <a:t>The name node B was chosen during standardization until a new and better name was found.</a:t>
            </a:r>
          </a:p>
          <a:p>
            <a:pPr lvl="1"/>
            <a:r>
              <a:rPr lang="en-US" sz="2000"/>
              <a:t>The main task is the inner loop power control to mitigate near-far effect.</a:t>
            </a:r>
          </a:p>
          <a:p>
            <a:pPr lvl="1"/>
            <a:r>
              <a:rPr lang="en-US" sz="2000"/>
              <a:t>Measures connection qualities and signal strengths.</a:t>
            </a:r>
          </a:p>
          <a:p>
            <a:pPr lvl="1"/>
            <a:r>
              <a:rPr lang="en-US" sz="2000"/>
              <a:t>Supports a special case of handover (soft-handover).</a:t>
            </a:r>
          </a:p>
          <a:p>
            <a:r>
              <a:rPr lang="en-US" sz="2400"/>
              <a:t>User Equipment (UE)</a:t>
            </a:r>
          </a:p>
          <a:p>
            <a:pPr lvl="1"/>
            <a:r>
              <a:rPr lang="en-US" sz="2000"/>
              <a:t>The UE performs signal quality measurements, inner loop power control, spreading and modulation, and rate matching. (counterpart of a node B).</a:t>
            </a:r>
          </a:p>
          <a:p>
            <a:pPr lvl="1"/>
            <a:r>
              <a:rPr lang="en-US" sz="2000"/>
              <a:t>The UE has to cooperate during handover and cell selection, performs encryption and decryption. (RNC)</a:t>
            </a:r>
          </a:p>
          <a:p>
            <a:pPr lvl="1"/>
            <a:r>
              <a:rPr lang="en-US" sz="2000"/>
              <a:t>The UE has to implement mobility management. (CN)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Core network</a:t>
            </a:r>
          </a:p>
        </p:txBody>
      </p:sp>
      <p:sp>
        <p:nvSpPr>
          <p:cNvPr id="182275" name="Rectangle 3"/>
          <p:cNvSpPr>
            <a:spLocks noGrp="1" noChangeArrowheads="1"/>
          </p:cNvSpPr>
          <p:nvPr>
            <p:ph type="body" idx="1"/>
          </p:nvPr>
        </p:nvSpPr>
        <p:spPr/>
        <p:txBody>
          <a:bodyPr/>
          <a:lstStyle/>
          <a:p>
            <a:r>
              <a:rPr lang="en-US"/>
              <a:t>The Core Network (CN) and thus the Interface I</a:t>
            </a:r>
            <a:r>
              <a:rPr lang="en-US" baseline="-25000"/>
              <a:t>u</a:t>
            </a:r>
            <a:r>
              <a:rPr lang="en-US"/>
              <a:t>, are separated into two logical domains:</a:t>
            </a:r>
          </a:p>
          <a:p>
            <a:pPr>
              <a:buFont typeface="Wingdings" pitchFamily="2" charset="2"/>
              <a:buChar char="q"/>
            </a:pPr>
            <a:r>
              <a:rPr lang="en-US"/>
              <a:t>Circuit Switched Domain (CSD)</a:t>
            </a:r>
          </a:p>
          <a:p>
            <a:pPr lvl="1"/>
            <a:r>
              <a:rPr lang="en-US"/>
              <a:t>Circuit switched service including signaling</a:t>
            </a:r>
          </a:p>
          <a:p>
            <a:pPr lvl="1"/>
            <a:r>
              <a:rPr lang="en-US"/>
              <a:t>Resource reservation at connection setup</a:t>
            </a:r>
          </a:p>
          <a:p>
            <a:pPr lvl="1"/>
            <a:r>
              <a:rPr lang="en-US"/>
              <a:t>GSM components (MSC, GMSC, VLR)</a:t>
            </a:r>
          </a:p>
          <a:p>
            <a:pPr lvl="1"/>
            <a:r>
              <a:rPr lang="en-US"/>
              <a:t>I</a:t>
            </a:r>
            <a:r>
              <a:rPr lang="en-US" baseline="-25000"/>
              <a:t>u</a:t>
            </a:r>
            <a:r>
              <a:rPr lang="en-US"/>
              <a:t>CS</a:t>
            </a:r>
          </a:p>
          <a:p>
            <a:pPr>
              <a:buFont typeface="Wingdings" pitchFamily="2" charset="2"/>
              <a:buChar char="q"/>
            </a:pPr>
            <a:r>
              <a:rPr lang="en-US"/>
              <a:t>Packet Switched Domain (PSD)</a:t>
            </a:r>
          </a:p>
          <a:p>
            <a:pPr lvl="1"/>
            <a:r>
              <a:rPr lang="en-US"/>
              <a:t>GPRS components (SGSN, GGSN)</a:t>
            </a:r>
          </a:p>
          <a:p>
            <a:pPr lvl="1"/>
            <a:r>
              <a:rPr lang="en-US"/>
              <a:t>I</a:t>
            </a:r>
            <a:r>
              <a:rPr lang="en-US" baseline="-25000"/>
              <a:t>u</a:t>
            </a:r>
            <a:r>
              <a:rPr lang="en-US"/>
              <a:t>PS</a:t>
            </a:r>
          </a:p>
          <a:p>
            <a:pPr>
              <a:buFont typeface="Wingdings" pitchFamily="2" charset="2"/>
              <a:buChar char="q"/>
            </a:pPr>
            <a:endParaRPr lang="en-US"/>
          </a:p>
          <a:p>
            <a:r>
              <a:rPr lang="en-US"/>
              <a:t>Release 99 uses the GSM/GPRS network and adds a new radio access!</a:t>
            </a:r>
          </a:p>
          <a:p>
            <a:pPr lvl="1"/>
            <a:r>
              <a:rPr lang="en-US"/>
              <a:t>Helps to save a lot of money …</a:t>
            </a:r>
          </a:p>
          <a:p>
            <a:pPr lvl="1"/>
            <a:r>
              <a:rPr lang="en-US"/>
              <a:t>Much faster deployment</a:t>
            </a:r>
          </a:p>
          <a:p>
            <a:pPr lvl="1"/>
            <a:r>
              <a:rPr lang="en-US"/>
              <a:t>Not as flexible as newer releases (5, 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Core network: architecture with 3G RNS and 2G BSS</a:t>
            </a:r>
          </a:p>
        </p:txBody>
      </p:sp>
      <p:sp>
        <p:nvSpPr>
          <p:cNvPr id="183301" name="AutoShape 5"/>
          <p:cNvSpPr>
            <a:spLocks noChangeArrowheads="1"/>
          </p:cNvSpPr>
          <p:nvPr/>
        </p:nvSpPr>
        <p:spPr bwMode="auto">
          <a:xfrm>
            <a:off x="3505200" y="914400"/>
            <a:ext cx="4724400" cy="4876800"/>
          </a:xfrm>
          <a:prstGeom prst="roundRect">
            <a:avLst>
              <a:gd name="adj" fmla="val 7398"/>
            </a:avLst>
          </a:prstGeom>
          <a:noFill/>
          <a:ln w="12700">
            <a:solidFill>
              <a:schemeClr val="tx1"/>
            </a:solidFill>
            <a:prstDash val="sysDot"/>
            <a:round/>
            <a:headEnd/>
            <a:tailEnd/>
          </a:ln>
          <a:effectLst/>
        </p:spPr>
        <p:txBody>
          <a:bodyPr wrap="none" anchor="ctr"/>
          <a:lstStyle/>
          <a:p>
            <a:endParaRPr lang="en-IN"/>
          </a:p>
        </p:txBody>
      </p:sp>
      <p:sp>
        <p:nvSpPr>
          <p:cNvPr id="183302" name="AutoShape 6"/>
          <p:cNvSpPr>
            <a:spLocks noChangeArrowheads="1"/>
          </p:cNvSpPr>
          <p:nvPr/>
        </p:nvSpPr>
        <p:spPr bwMode="auto">
          <a:xfrm>
            <a:off x="381000" y="3886200"/>
            <a:ext cx="2514600" cy="1905000"/>
          </a:xfrm>
          <a:prstGeom prst="roundRect">
            <a:avLst>
              <a:gd name="adj" fmla="val 16667"/>
            </a:avLst>
          </a:prstGeom>
          <a:noFill/>
          <a:ln w="12700">
            <a:solidFill>
              <a:schemeClr val="tx1"/>
            </a:solidFill>
            <a:prstDash val="sysDot"/>
            <a:round/>
            <a:headEnd/>
            <a:tailEnd/>
          </a:ln>
          <a:effectLst/>
        </p:spPr>
        <p:txBody>
          <a:bodyPr wrap="none" anchor="ctr"/>
          <a:lstStyle/>
          <a:p>
            <a:endParaRPr lang="en-IN"/>
          </a:p>
        </p:txBody>
      </p:sp>
      <p:sp>
        <p:nvSpPr>
          <p:cNvPr id="183303" name="AutoShape 7"/>
          <p:cNvSpPr>
            <a:spLocks noChangeArrowheads="1"/>
          </p:cNvSpPr>
          <p:nvPr/>
        </p:nvSpPr>
        <p:spPr bwMode="auto">
          <a:xfrm>
            <a:off x="381000" y="1371600"/>
            <a:ext cx="2514600" cy="1752600"/>
          </a:xfrm>
          <a:prstGeom prst="roundRect">
            <a:avLst>
              <a:gd name="adj" fmla="val 16667"/>
            </a:avLst>
          </a:prstGeom>
          <a:noFill/>
          <a:ln w="12700">
            <a:solidFill>
              <a:schemeClr val="tx1"/>
            </a:solidFill>
            <a:prstDash val="sysDot"/>
            <a:round/>
            <a:headEnd/>
            <a:tailEnd/>
          </a:ln>
          <a:effectLst/>
        </p:spPr>
        <p:txBody>
          <a:bodyPr wrap="none" anchor="ctr"/>
          <a:lstStyle/>
          <a:p>
            <a:endParaRPr lang="en-IN"/>
          </a:p>
        </p:txBody>
      </p:sp>
      <p:sp>
        <p:nvSpPr>
          <p:cNvPr id="183304" name="Rectangle 8"/>
          <p:cNvSpPr>
            <a:spLocks noChangeArrowheads="1"/>
          </p:cNvSpPr>
          <p:nvPr/>
        </p:nvSpPr>
        <p:spPr bwMode="auto">
          <a:xfrm>
            <a:off x="609600" y="15240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BTS</a:t>
            </a:r>
          </a:p>
        </p:txBody>
      </p:sp>
      <p:sp>
        <p:nvSpPr>
          <p:cNvPr id="183305" name="Rectangle 9"/>
          <p:cNvSpPr>
            <a:spLocks noChangeArrowheads="1"/>
          </p:cNvSpPr>
          <p:nvPr/>
        </p:nvSpPr>
        <p:spPr bwMode="auto">
          <a:xfrm>
            <a:off x="609600" y="25908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183306" name="Rectangle 10"/>
          <p:cNvSpPr>
            <a:spLocks noChangeArrowheads="1"/>
          </p:cNvSpPr>
          <p:nvPr/>
        </p:nvSpPr>
        <p:spPr bwMode="auto">
          <a:xfrm>
            <a:off x="1981200" y="20574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BSC</a:t>
            </a:r>
          </a:p>
        </p:txBody>
      </p:sp>
      <p:cxnSp>
        <p:nvCxnSpPr>
          <p:cNvPr id="183307" name="AutoShape 11"/>
          <p:cNvCxnSpPr>
            <a:cxnSpLocks noChangeShapeType="1"/>
            <a:stCxn id="183306" idx="1"/>
            <a:endCxn id="183304" idx="3"/>
          </p:cNvCxnSpPr>
          <p:nvPr/>
        </p:nvCxnSpPr>
        <p:spPr bwMode="auto">
          <a:xfrm flipH="1" flipV="1">
            <a:off x="1371600" y="1714500"/>
            <a:ext cx="609600" cy="533400"/>
          </a:xfrm>
          <a:prstGeom prst="straightConnector1">
            <a:avLst/>
          </a:prstGeom>
          <a:noFill/>
          <a:ln w="9525">
            <a:solidFill>
              <a:schemeClr val="tx1"/>
            </a:solidFill>
            <a:round/>
            <a:headEnd/>
            <a:tailEnd/>
          </a:ln>
          <a:effectLst/>
        </p:spPr>
      </p:cxnSp>
      <p:cxnSp>
        <p:nvCxnSpPr>
          <p:cNvPr id="183308" name="AutoShape 12"/>
          <p:cNvCxnSpPr>
            <a:cxnSpLocks noChangeShapeType="1"/>
            <a:stCxn id="183306" idx="1"/>
            <a:endCxn id="183305" idx="3"/>
          </p:cNvCxnSpPr>
          <p:nvPr/>
        </p:nvCxnSpPr>
        <p:spPr bwMode="auto">
          <a:xfrm flipH="1">
            <a:off x="1371600" y="2247900"/>
            <a:ext cx="609600" cy="533400"/>
          </a:xfrm>
          <a:prstGeom prst="straightConnector1">
            <a:avLst/>
          </a:prstGeom>
          <a:noFill/>
          <a:ln w="9525">
            <a:solidFill>
              <a:schemeClr val="tx1"/>
            </a:solidFill>
            <a:round/>
            <a:headEnd/>
            <a:tailEnd/>
          </a:ln>
          <a:effectLst/>
        </p:spPr>
      </p:cxnSp>
      <p:sp>
        <p:nvSpPr>
          <p:cNvPr id="183309" name="Line 13"/>
          <p:cNvSpPr>
            <a:spLocks noChangeShapeType="1"/>
          </p:cNvSpPr>
          <p:nvPr/>
        </p:nvSpPr>
        <p:spPr bwMode="auto">
          <a:xfrm flipV="1">
            <a:off x="1752600" y="1828800"/>
            <a:ext cx="0" cy="914400"/>
          </a:xfrm>
          <a:prstGeom prst="line">
            <a:avLst/>
          </a:prstGeom>
          <a:noFill/>
          <a:ln w="9525">
            <a:solidFill>
              <a:schemeClr val="tx1"/>
            </a:solidFill>
            <a:prstDash val="dash"/>
            <a:round/>
            <a:headEnd/>
            <a:tailEnd/>
          </a:ln>
          <a:effectLst/>
        </p:spPr>
        <p:txBody>
          <a:bodyPr/>
          <a:lstStyle/>
          <a:p>
            <a:endParaRPr lang="en-IN"/>
          </a:p>
        </p:txBody>
      </p:sp>
      <p:sp>
        <p:nvSpPr>
          <p:cNvPr id="183310" name="Text Box 14"/>
          <p:cNvSpPr txBox="1">
            <a:spLocks noChangeArrowheads="1"/>
          </p:cNvSpPr>
          <p:nvPr/>
        </p:nvSpPr>
        <p:spPr bwMode="auto">
          <a:xfrm>
            <a:off x="1584325" y="1497013"/>
            <a:ext cx="498475" cy="336550"/>
          </a:xfrm>
          <a:prstGeom prst="rect">
            <a:avLst/>
          </a:prstGeom>
          <a:noFill/>
          <a:ln w="9525">
            <a:noFill/>
            <a:miter lim="800000"/>
            <a:headEnd/>
            <a:tailEnd/>
          </a:ln>
          <a:effectLst/>
        </p:spPr>
        <p:txBody>
          <a:bodyPr wrap="none">
            <a:spAutoFit/>
          </a:bodyPr>
          <a:lstStyle/>
          <a:p>
            <a:r>
              <a:rPr lang="de-DE"/>
              <a:t>A</a:t>
            </a:r>
            <a:r>
              <a:rPr lang="de-DE" baseline="-25000"/>
              <a:t>bis</a:t>
            </a:r>
          </a:p>
        </p:txBody>
      </p:sp>
      <p:sp>
        <p:nvSpPr>
          <p:cNvPr id="183311" name="Rectangle 15"/>
          <p:cNvSpPr>
            <a:spLocks noChangeArrowheads="1"/>
          </p:cNvSpPr>
          <p:nvPr/>
        </p:nvSpPr>
        <p:spPr bwMode="auto">
          <a:xfrm>
            <a:off x="609600" y="25908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BTS</a:t>
            </a:r>
          </a:p>
        </p:txBody>
      </p:sp>
      <p:sp>
        <p:nvSpPr>
          <p:cNvPr id="183312" name="Text Box 16"/>
          <p:cNvSpPr txBox="1">
            <a:spLocks noChangeArrowheads="1"/>
          </p:cNvSpPr>
          <p:nvPr/>
        </p:nvSpPr>
        <p:spPr bwMode="auto">
          <a:xfrm>
            <a:off x="2278063" y="1371600"/>
            <a:ext cx="541337" cy="304800"/>
          </a:xfrm>
          <a:prstGeom prst="rect">
            <a:avLst/>
          </a:prstGeom>
          <a:noFill/>
          <a:ln w="9525">
            <a:noFill/>
            <a:miter lim="800000"/>
            <a:headEnd/>
            <a:tailEnd/>
          </a:ln>
          <a:effectLst/>
        </p:spPr>
        <p:txBody>
          <a:bodyPr wrap="none">
            <a:spAutoFit/>
          </a:bodyPr>
          <a:lstStyle/>
          <a:p>
            <a:r>
              <a:rPr lang="de-DE" sz="1400"/>
              <a:t>BSS</a:t>
            </a:r>
          </a:p>
        </p:txBody>
      </p:sp>
      <p:sp>
        <p:nvSpPr>
          <p:cNvPr id="183313" name="Rectangle 17"/>
          <p:cNvSpPr>
            <a:spLocks noChangeArrowheads="1"/>
          </p:cNvSpPr>
          <p:nvPr/>
        </p:nvSpPr>
        <p:spPr bwMode="auto">
          <a:xfrm>
            <a:off x="4114800" y="20574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MSC</a:t>
            </a:r>
          </a:p>
        </p:txBody>
      </p:sp>
      <p:sp>
        <p:nvSpPr>
          <p:cNvPr id="183314" name="Rectangle 18"/>
          <p:cNvSpPr>
            <a:spLocks noChangeArrowheads="1"/>
          </p:cNvSpPr>
          <p:nvPr/>
        </p:nvSpPr>
        <p:spPr bwMode="auto">
          <a:xfrm>
            <a:off x="609600" y="39624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183315" name="Rectangle 19"/>
          <p:cNvSpPr>
            <a:spLocks noChangeArrowheads="1"/>
          </p:cNvSpPr>
          <p:nvPr/>
        </p:nvSpPr>
        <p:spPr bwMode="auto">
          <a:xfrm>
            <a:off x="609600" y="52578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183316" name="Rectangle 20"/>
          <p:cNvSpPr>
            <a:spLocks noChangeArrowheads="1"/>
          </p:cNvSpPr>
          <p:nvPr/>
        </p:nvSpPr>
        <p:spPr bwMode="auto">
          <a:xfrm>
            <a:off x="1981200" y="47244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p>
        </p:txBody>
      </p:sp>
      <p:cxnSp>
        <p:nvCxnSpPr>
          <p:cNvPr id="183317" name="AutoShape 21"/>
          <p:cNvCxnSpPr>
            <a:cxnSpLocks noChangeShapeType="1"/>
            <a:stCxn id="183316" idx="1"/>
            <a:endCxn id="183314" idx="3"/>
          </p:cNvCxnSpPr>
          <p:nvPr/>
        </p:nvCxnSpPr>
        <p:spPr bwMode="auto">
          <a:xfrm flipH="1" flipV="1">
            <a:off x="1371600" y="4152900"/>
            <a:ext cx="609600" cy="762000"/>
          </a:xfrm>
          <a:prstGeom prst="straightConnector1">
            <a:avLst/>
          </a:prstGeom>
          <a:noFill/>
          <a:ln w="9525">
            <a:solidFill>
              <a:schemeClr val="tx1"/>
            </a:solidFill>
            <a:round/>
            <a:headEnd/>
            <a:tailEnd/>
          </a:ln>
          <a:effectLst/>
        </p:spPr>
      </p:cxnSp>
      <p:cxnSp>
        <p:nvCxnSpPr>
          <p:cNvPr id="183318" name="AutoShape 22"/>
          <p:cNvCxnSpPr>
            <a:cxnSpLocks noChangeShapeType="1"/>
            <a:stCxn id="183316" idx="1"/>
            <a:endCxn id="183315" idx="3"/>
          </p:cNvCxnSpPr>
          <p:nvPr/>
        </p:nvCxnSpPr>
        <p:spPr bwMode="auto">
          <a:xfrm flipH="1">
            <a:off x="1371600" y="4914900"/>
            <a:ext cx="609600" cy="533400"/>
          </a:xfrm>
          <a:prstGeom prst="straightConnector1">
            <a:avLst/>
          </a:prstGeom>
          <a:noFill/>
          <a:ln w="9525">
            <a:solidFill>
              <a:schemeClr val="tx1"/>
            </a:solidFill>
            <a:round/>
            <a:headEnd/>
            <a:tailEnd/>
          </a:ln>
          <a:effectLst/>
        </p:spPr>
      </p:cxnSp>
      <p:sp>
        <p:nvSpPr>
          <p:cNvPr id="183319" name="Line 23"/>
          <p:cNvSpPr>
            <a:spLocks noChangeShapeType="1"/>
          </p:cNvSpPr>
          <p:nvPr/>
        </p:nvSpPr>
        <p:spPr bwMode="auto">
          <a:xfrm flipV="1">
            <a:off x="1752600" y="4495800"/>
            <a:ext cx="0" cy="914400"/>
          </a:xfrm>
          <a:prstGeom prst="line">
            <a:avLst/>
          </a:prstGeom>
          <a:noFill/>
          <a:ln w="9525">
            <a:solidFill>
              <a:schemeClr val="tx1"/>
            </a:solidFill>
            <a:prstDash val="dash"/>
            <a:round/>
            <a:headEnd/>
            <a:tailEnd/>
          </a:ln>
          <a:effectLst/>
        </p:spPr>
        <p:txBody>
          <a:bodyPr/>
          <a:lstStyle/>
          <a:p>
            <a:endParaRPr lang="en-IN"/>
          </a:p>
        </p:txBody>
      </p:sp>
      <p:sp>
        <p:nvSpPr>
          <p:cNvPr id="183320" name="Text Box 24"/>
          <p:cNvSpPr txBox="1">
            <a:spLocks noChangeArrowheads="1"/>
          </p:cNvSpPr>
          <p:nvPr/>
        </p:nvSpPr>
        <p:spPr bwMode="auto">
          <a:xfrm>
            <a:off x="1584325" y="416401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183321" name="Rectangle 25"/>
          <p:cNvSpPr>
            <a:spLocks noChangeArrowheads="1"/>
          </p:cNvSpPr>
          <p:nvPr/>
        </p:nvSpPr>
        <p:spPr bwMode="auto">
          <a:xfrm>
            <a:off x="609600" y="52578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183322" name="Text Box 26"/>
          <p:cNvSpPr txBox="1">
            <a:spLocks noChangeArrowheads="1"/>
          </p:cNvSpPr>
          <p:nvPr/>
        </p:nvSpPr>
        <p:spPr bwMode="auto">
          <a:xfrm>
            <a:off x="2259013" y="5486400"/>
            <a:ext cx="560387" cy="304800"/>
          </a:xfrm>
          <a:prstGeom prst="rect">
            <a:avLst/>
          </a:prstGeom>
          <a:noFill/>
          <a:ln w="9525">
            <a:noFill/>
            <a:miter lim="800000"/>
            <a:headEnd/>
            <a:tailEnd/>
          </a:ln>
          <a:effectLst/>
        </p:spPr>
        <p:txBody>
          <a:bodyPr wrap="none">
            <a:spAutoFit/>
          </a:bodyPr>
          <a:lstStyle/>
          <a:p>
            <a:r>
              <a:rPr lang="de-DE" sz="1400"/>
              <a:t>RNS</a:t>
            </a:r>
          </a:p>
        </p:txBody>
      </p:sp>
      <p:cxnSp>
        <p:nvCxnSpPr>
          <p:cNvPr id="183323" name="AutoShape 27"/>
          <p:cNvCxnSpPr>
            <a:cxnSpLocks noChangeShapeType="1"/>
          </p:cNvCxnSpPr>
          <p:nvPr/>
        </p:nvCxnSpPr>
        <p:spPr bwMode="auto">
          <a:xfrm>
            <a:off x="2895600" y="4762500"/>
            <a:ext cx="0" cy="0"/>
          </a:xfrm>
          <a:prstGeom prst="straightConnector1">
            <a:avLst/>
          </a:prstGeom>
          <a:noFill/>
          <a:ln w="9525">
            <a:solidFill>
              <a:schemeClr val="tx1"/>
            </a:solidFill>
            <a:round/>
            <a:headEnd/>
            <a:tailEnd/>
          </a:ln>
          <a:effectLst/>
        </p:spPr>
      </p:cxnSp>
      <p:cxnSp>
        <p:nvCxnSpPr>
          <p:cNvPr id="183324" name="AutoShape 28"/>
          <p:cNvCxnSpPr>
            <a:cxnSpLocks noChangeShapeType="1"/>
            <a:stCxn id="183316" idx="3"/>
            <a:endCxn id="183329" idx="1"/>
          </p:cNvCxnSpPr>
          <p:nvPr/>
        </p:nvCxnSpPr>
        <p:spPr bwMode="auto">
          <a:xfrm>
            <a:off x="2743200" y="4914900"/>
            <a:ext cx="1371600" cy="0"/>
          </a:xfrm>
          <a:prstGeom prst="straightConnector1">
            <a:avLst/>
          </a:prstGeom>
          <a:noFill/>
          <a:ln w="9525">
            <a:solidFill>
              <a:schemeClr val="tx1"/>
            </a:solidFill>
            <a:round/>
            <a:headEnd/>
            <a:tailEnd/>
          </a:ln>
          <a:effectLst/>
        </p:spPr>
      </p:cxnSp>
      <p:cxnSp>
        <p:nvCxnSpPr>
          <p:cNvPr id="183325" name="AutoShape 29"/>
          <p:cNvCxnSpPr>
            <a:cxnSpLocks noChangeShapeType="1"/>
            <a:stCxn id="183306" idx="3"/>
            <a:endCxn id="183313" idx="1"/>
          </p:cNvCxnSpPr>
          <p:nvPr/>
        </p:nvCxnSpPr>
        <p:spPr bwMode="auto">
          <a:xfrm>
            <a:off x="2743200" y="2247900"/>
            <a:ext cx="1371600" cy="0"/>
          </a:xfrm>
          <a:prstGeom prst="straightConnector1">
            <a:avLst/>
          </a:prstGeom>
          <a:noFill/>
          <a:ln w="9525">
            <a:solidFill>
              <a:schemeClr val="tx1"/>
            </a:solidFill>
            <a:round/>
            <a:headEnd/>
            <a:tailEnd/>
          </a:ln>
          <a:effectLst/>
        </p:spPr>
      </p:cxnSp>
      <p:sp>
        <p:nvSpPr>
          <p:cNvPr id="183326" name="Line 30"/>
          <p:cNvSpPr>
            <a:spLocks noChangeShapeType="1"/>
          </p:cNvSpPr>
          <p:nvPr/>
        </p:nvSpPr>
        <p:spPr bwMode="auto">
          <a:xfrm flipV="1">
            <a:off x="3962400" y="4419600"/>
            <a:ext cx="0" cy="1066800"/>
          </a:xfrm>
          <a:prstGeom prst="line">
            <a:avLst/>
          </a:prstGeom>
          <a:noFill/>
          <a:ln w="9525">
            <a:solidFill>
              <a:schemeClr val="tx1"/>
            </a:solidFill>
            <a:prstDash val="dash"/>
            <a:round/>
            <a:headEnd/>
            <a:tailEnd/>
          </a:ln>
          <a:effectLst/>
        </p:spPr>
        <p:txBody>
          <a:bodyPr/>
          <a:lstStyle/>
          <a:p>
            <a:endParaRPr lang="en-IN"/>
          </a:p>
        </p:txBody>
      </p:sp>
      <p:sp>
        <p:nvSpPr>
          <p:cNvPr id="183327" name="Rectangle 31"/>
          <p:cNvSpPr>
            <a:spLocks noChangeArrowheads="1"/>
          </p:cNvSpPr>
          <p:nvPr/>
        </p:nvSpPr>
        <p:spPr bwMode="auto">
          <a:xfrm>
            <a:off x="609600" y="45720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cxnSp>
        <p:nvCxnSpPr>
          <p:cNvPr id="183328" name="AutoShape 32"/>
          <p:cNvCxnSpPr>
            <a:cxnSpLocks noChangeShapeType="1"/>
            <a:stCxn id="183327" idx="3"/>
            <a:endCxn id="183316" idx="1"/>
          </p:cNvCxnSpPr>
          <p:nvPr/>
        </p:nvCxnSpPr>
        <p:spPr bwMode="auto">
          <a:xfrm>
            <a:off x="1371600" y="4762500"/>
            <a:ext cx="609600" cy="152400"/>
          </a:xfrm>
          <a:prstGeom prst="straightConnector1">
            <a:avLst/>
          </a:prstGeom>
          <a:noFill/>
          <a:ln w="9525">
            <a:solidFill>
              <a:schemeClr val="tx1"/>
            </a:solidFill>
            <a:round/>
            <a:headEnd/>
            <a:tailEnd/>
          </a:ln>
          <a:effectLst/>
        </p:spPr>
      </p:cxnSp>
      <p:sp>
        <p:nvSpPr>
          <p:cNvPr id="183329" name="Rectangle 33"/>
          <p:cNvSpPr>
            <a:spLocks noChangeArrowheads="1"/>
          </p:cNvSpPr>
          <p:nvPr/>
        </p:nvSpPr>
        <p:spPr bwMode="auto">
          <a:xfrm>
            <a:off x="4114800" y="47244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SGSN</a:t>
            </a:r>
          </a:p>
        </p:txBody>
      </p:sp>
      <p:sp>
        <p:nvSpPr>
          <p:cNvPr id="183330" name="Rectangle 34"/>
          <p:cNvSpPr>
            <a:spLocks noChangeArrowheads="1"/>
          </p:cNvSpPr>
          <p:nvPr/>
        </p:nvSpPr>
        <p:spPr bwMode="auto">
          <a:xfrm>
            <a:off x="6096000" y="47244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GGSN</a:t>
            </a:r>
          </a:p>
        </p:txBody>
      </p:sp>
      <p:sp>
        <p:nvSpPr>
          <p:cNvPr id="183331" name="Rectangle 35"/>
          <p:cNvSpPr>
            <a:spLocks noChangeArrowheads="1"/>
          </p:cNvSpPr>
          <p:nvPr/>
        </p:nvSpPr>
        <p:spPr bwMode="auto">
          <a:xfrm>
            <a:off x="6096000" y="20574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GMSC</a:t>
            </a:r>
          </a:p>
        </p:txBody>
      </p:sp>
      <p:sp>
        <p:nvSpPr>
          <p:cNvPr id="183332" name="Rectangle 36"/>
          <p:cNvSpPr>
            <a:spLocks noChangeArrowheads="1"/>
          </p:cNvSpPr>
          <p:nvPr/>
        </p:nvSpPr>
        <p:spPr bwMode="auto">
          <a:xfrm>
            <a:off x="5638800" y="3352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HLR</a:t>
            </a:r>
          </a:p>
        </p:txBody>
      </p:sp>
      <p:sp>
        <p:nvSpPr>
          <p:cNvPr id="183333" name="Rectangle 37"/>
          <p:cNvSpPr>
            <a:spLocks noChangeArrowheads="1"/>
          </p:cNvSpPr>
          <p:nvPr/>
        </p:nvSpPr>
        <p:spPr bwMode="auto">
          <a:xfrm>
            <a:off x="4114800" y="11430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VLR</a:t>
            </a:r>
          </a:p>
        </p:txBody>
      </p:sp>
      <p:cxnSp>
        <p:nvCxnSpPr>
          <p:cNvPr id="183334" name="AutoShape 38"/>
          <p:cNvCxnSpPr>
            <a:cxnSpLocks noChangeShapeType="1"/>
            <a:stCxn id="183306" idx="3"/>
            <a:endCxn id="183329" idx="1"/>
          </p:cNvCxnSpPr>
          <p:nvPr/>
        </p:nvCxnSpPr>
        <p:spPr bwMode="auto">
          <a:xfrm>
            <a:off x="2743200" y="2247900"/>
            <a:ext cx="1371600" cy="2667000"/>
          </a:xfrm>
          <a:prstGeom prst="straightConnector1">
            <a:avLst/>
          </a:prstGeom>
          <a:noFill/>
          <a:ln w="9525">
            <a:solidFill>
              <a:schemeClr val="tx1"/>
            </a:solidFill>
            <a:round/>
            <a:headEnd/>
            <a:tailEnd/>
          </a:ln>
          <a:effectLst/>
        </p:spPr>
      </p:cxnSp>
      <p:cxnSp>
        <p:nvCxnSpPr>
          <p:cNvPr id="183335" name="AutoShape 39"/>
          <p:cNvCxnSpPr>
            <a:cxnSpLocks noChangeShapeType="1"/>
            <a:stCxn id="183316" idx="3"/>
            <a:endCxn id="183313" idx="1"/>
          </p:cNvCxnSpPr>
          <p:nvPr/>
        </p:nvCxnSpPr>
        <p:spPr bwMode="auto">
          <a:xfrm flipV="1">
            <a:off x="2743200" y="2247900"/>
            <a:ext cx="1371600" cy="2667000"/>
          </a:xfrm>
          <a:prstGeom prst="straightConnector1">
            <a:avLst/>
          </a:prstGeom>
          <a:noFill/>
          <a:ln w="9525">
            <a:solidFill>
              <a:schemeClr val="tx1"/>
            </a:solidFill>
            <a:round/>
            <a:headEnd/>
            <a:tailEnd/>
          </a:ln>
          <a:effectLst/>
        </p:spPr>
      </p:cxnSp>
      <p:sp>
        <p:nvSpPr>
          <p:cNvPr id="183336" name="Text Box 40"/>
          <p:cNvSpPr txBox="1">
            <a:spLocks noChangeArrowheads="1"/>
          </p:cNvSpPr>
          <p:nvPr/>
        </p:nvSpPr>
        <p:spPr bwMode="auto">
          <a:xfrm>
            <a:off x="3794125" y="5287963"/>
            <a:ext cx="1235075" cy="579437"/>
          </a:xfrm>
          <a:prstGeom prst="rect">
            <a:avLst/>
          </a:prstGeom>
          <a:noFill/>
          <a:ln w="9525">
            <a:noFill/>
            <a:miter lim="800000"/>
            <a:headEnd/>
            <a:tailEnd/>
          </a:ln>
          <a:effectLst/>
        </p:spPr>
        <p:txBody>
          <a:bodyPr>
            <a:spAutoFit/>
          </a:bodyPr>
          <a:lstStyle/>
          <a:p>
            <a:pPr marL="190500" lvl="1">
              <a:spcBef>
                <a:spcPct val="20000"/>
              </a:spcBef>
              <a:buSzPct val="80000"/>
              <a:buFont typeface="Wingdings" pitchFamily="2" charset="2"/>
              <a:buNone/>
            </a:pPr>
            <a:r>
              <a:rPr lang="de-DE"/>
              <a:t>I</a:t>
            </a:r>
            <a:r>
              <a:rPr lang="de-DE" baseline="-25000"/>
              <a:t>u</a:t>
            </a:r>
            <a:r>
              <a:rPr lang="de-DE"/>
              <a:t>PS</a:t>
            </a:r>
          </a:p>
          <a:p>
            <a:endParaRPr lang="en-US"/>
          </a:p>
        </p:txBody>
      </p:sp>
      <p:sp>
        <p:nvSpPr>
          <p:cNvPr id="183337" name="Line 41"/>
          <p:cNvSpPr>
            <a:spLocks noChangeShapeType="1"/>
          </p:cNvSpPr>
          <p:nvPr/>
        </p:nvSpPr>
        <p:spPr bwMode="auto">
          <a:xfrm flipH="1" flipV="1">
            <a:off x="3962400" y="1981200"/>
            <a:ext cx="0" cy="1066800"/>
          </a:xfrm>
          <a:prstGeom prst="line">
            <a:avLst/>
          </a:prstGeom>
          <a:noFill/>
          <a:ln w="9525">
            <a:solidFill>
              <a:schemeClr val="tx1"/>
            </a:solidFill>
            <a:prstDash val="dash"/>
            <a:round/>
            <a:headEnd/>
            <a:tailEnd/>
          </a:ln>
          <a:effectLst/>
        </p:spPr>
        <p:txBody>
          <a:bodyPr/>
          <a:lstStyle/>
          <a:p>
            <a:endParaRPr lang="en-IN"/>
          </a:p>
        </p:txBody>
      </p:sp>
      <p:sp>
        <p:nvSpPr>
          <p:cNvPr id="183338" name="Text Box 42"/>
          <p:cNvSpPr txBox="1">
            <a:spLocks noChangeArrowheads="1"/>
          </p:cNvSpPr>
          <p:nvPr/>
        </p:nvSpPr>
        <p:spPr bwMode="auto">
          <a:xfrm>
            <a:off x="3794125" y="2697163"/>
            <a:ext cx="1235075" cy="579437"/>
          </a:xfrm>
          <a:prstGeom prst="rect">
            <a:avLst/>
          </a:prstGeom>
          <a:noFill/>
          <a:ln w="9525">
            <a:noFill/>
            <a:miter lim="800000"/>
            <a:headEnd/>
            <a:tailEnd/>
          </a:ln>
          <a:effectLst/>
        </p:spPr>
        <p:txBody>
          <a:bodyPr>
            <a:spAutoFit/>
          </a:bodyPr>
          <a:lstStyle/>
          <a:p>
            <a:pPr marL="190500" lvl="1">
              <a:spcBef>
                <a:spcPct val="20000"/>
              </a:spcBef>
              <a:buSzPct val="80000"/>
              <a:buFont typeface="Wingdings" pitchFamily="2" charset="2"/>
              <a:buNone/>
            </a:pPr>
            <a:r>
              <a:rPr lang="de-DE"/>
              <a:t>I</a:t>
            </a:r>
            <a:r>
              <a:rPr lang="de-DE" baseline="-25000"/>
              <a:t>u</a:t>
            </a:r>
            <a:r>
              <a:rPr lang="de-DE"/>
              <a:t>CS</a:t>
            </a:r>
          </a:p>
          <a:p>
            <a:endParaRPr lang="en-US"/>
          </a:p>
        </p:txBody>
      </p:sp>
      <p:sp>
        <p:nvSpPr>
          <p:cNvPr id="183339" name="Line 43"/>
          <p:cNvSpPr>
            <a:spLocks noChangeShapeType="1"/>
          </p:cNvSpPr>
          <p:nvPr/>
        </p:nvSpPr>
        <p:spPr bwMode="auto">
          <a:xfrm flipV="1">
            <a:off x="3276600" y="1828800"/>
            <a:ext cx="0" cy="3505200"/>
          </a:xfrm>
          <a:prstGeom prst="line">
            <a:avLst/>
          </a:prstGeom>
          <a:noFill/>
          <a:ln w="9525">
            <a:solidFill>
              <a:schemeClr val="tx1"/>
            </a:solidFill>
            <a:prstDash val="dash"/>
            <a:round/>
            <a:headEnd/>
            <a:tailEnd/>
          </a:ln>
          <a:effectLst/>
        </p:spPr>
        <p:txBody>
          <a:bodyPr/>
          <a:lstStyle/>
          <a:p>
            <a:endParaRPr lang="en-IN"/>
          </a:p>
        </p:txBody>
      </p:sp>
      <p:sp>
        <p:nvSpPr>
          <p:cNvPr id="183340" name="Text Box 44"/>
          <p:cNvSpPr txBox="1">
            <a:spLocks noChangeArrowheads="1"/>
          </p:cNvSpPr>
          <p:nvPr/>
        </p:nvSpPr>
        <p:spPr bwMode="auto">
          <a:xfrm>
            <a:off x="3124200" y="1524000"/>
            <a:ext cx="319088" cy="336550"/>
          </a:xfrm>
          <a:prstGeom prst="rect">
            <a:avLst/>
          </a:prstGeom>
          <a:noFill/>
          <a:ln w="9525">
            <a:noFill/>
            <a:miter lim="800000"/>
            <a:headEnd/>
            <a:tailEnd/>
          </a:ln>
          <a:effectLst/>
        </p:spPr>
        <p:txBody>
          <a:bodyPr wrap="none">
            <a:spAutoFit/>
          </a:bodyPr>
          <a:lstStyle/>
          <a:p>
            <a:r>
              <a:rPr lang="de-DE"/>
              <a:t>I</a:t>
            </a:r>
            <a:r>
              <a:rPr lang="de-DE" baseline="-25000"/>
              <a:t>u</a:t>
            </a:r>
          </a:p>
        </p:txBody>
      </p:sp>
      <p:sp>
        <p:nvSpPr>
          <p:cNvPr id="183341" name="Text Box 45"/>
          <p:cNvSpPr txBox="1">
            <a:spLocks noChangeArrowheads="1"/>
          </p:cNvSpPr>
          <p:nvPr/>
        </p:nvSpPr>
        <p:spPr bwMode="auto">
          <a:xfrm>
            <a:off x="7696200" y="5410200"/>
            <a:ext cx="441325" cy="304800"/>
          </a:xfrm>
          <a:prstGeom prst="rect">
            <a:avLst/>
          </a:prstGeom>
          <a:noFill/>
          <a:ln w="9525">
            <a:noFill/>
            <a:miter lim="800000"/>
            <a:headEnd/>
            <a:tailEnd/>
          </a:ln>
          <a:effectLst/>
        </p:spPr>
        <p:txBody>
          <a:bodyPr wrap="none">
            <a:spAutoFit/>
          </a:bodyPr>
          <a:lstStyle/>
          <a:p>
            <a:r>
              <a:rPr lang="de-DE" sz="1400"/>
              <a:t>CN</a:t>
            </a:r>
            <a:endParaRPr lang="en-US" sz="1400"/>
          </a:p>
        </p:txBody>
      </p:sp>
      <p:sp>
        <p:nvSpPr>
          <p:cNvPr id="183342" name="Rectangle 46"/>
          <p:cNvSpPr>
            <a:spLocks noChangeArrowheads="1"/>
          </p:cNvSpPr>
          <p:nvPr/>
        </p:nvSpPr>
        <p:spPr bwMode="auto">
          <a:xfrm>
            <a:off x="4495800" y="3352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EIR</a:t>
            </a:r>
          </a:p>
        </p:txBody>
      </p:sp>
      <p:cxnSp>
        <p:nvCxnSpPr>
          <p:cNvPr id="183343" name="AutoShape 47"/>
          <p:cNvCxnSpPr>
            <a:cxnSpLocks noChangeShapeType="1"/>
            <a:stCxn id="183329" idx="3"/>
            <a:endCxn id="183330" idx="1"/>
          </p:cNvCxnSpPr>
          <p:nvPr/>
        </p:nvCxnSpPr>
        <p:spPr bwMode="auto">
          <a:xfrm>
            <a:off x="4953000" y="4914900"/>
            <a:ext cx="1143000" cy="0"/>
          </a:xfrm>
          <a:prstGeom prst="straightConnector1">
            <a:avLst/>
          </a:prstGeom>
          <a:noFill/>
          <a:ln w="9525">
            <a:solidFill>
              <a:schemeClr val="tx1"/>
            </a:solidFill>
            <a:round/>
            <a:headEnd/>
            <a:tailEnd/>
          </a:ln>
          <a:effectLst/>
        </p:spPr>
      </p:cxnSp>
      <p:cxnSp>
        <p:nvCxnSpPr>
          <p:cNvPr id="183344" name="AutoShape 48"/>
          <p:cNvCxnSpPr>
            <a:cxnSpLocks noChangeShapeType="1"/>
            <a:stCxn id="183329" idx="0"/>
            <a:endCxn id="183332" idx="2"/>
          </p:cNvCxnSpPr>
          <p:nvPr/>
        </p:nvCxnSpPr>
        <p:spPr bwMode="auto">
          <a:xfrm flipV="1">
            <a:off x="4533900" y="3733800"/>
            <a:ext cx="1524000" cy="990600"/>
          </a:xfrm>
          <a:prstGeom prst="straightConnector1">
            <a:avLst/>
          </a:prstGeom>
          <a:noFill/>
          <a:ln w="9525">
            <a:solidFill>
              <a:schemeClr val="tx1"/>
            </a:solidFill>
            <a:round/>
            <a:headEnd/>
            <a:tailEnd/>
          </a:ln>
          <a:effectLst/>
        </p:spPr>
      </p:cxnSp>
      <p:cxnSp>
        <p:nvCxnSpPr>
          <p:cNvPr id="183345" name="AutoShape 49"/>
          <p:cNvCxnSpPr>
            <a:cxnSpLocks noChangeShapeType="1"/>
            <a:stCxn id="183329" idx="0"/>
            <a:endCxn id="183342" idx="2"/>
          </p:cNvCxnSpPr>
          <p:nvPr/>
        </p:nvCxnSpPr>
        <p:spPr bwMode="auto">
          <a:xfrm flipV="1">
            <a:off x="4533900" y="3733800"/>
            <a:ext cx="381000" cy="990600"/>
          </a:xfrm>
          <a:prstGeom prst="straightConnector1">
            <a:avLst/>
          </a:prstGeom>
          <a:noFill/>
          <a:ln w="9525">
            <a:solidFill>
              <a:schemeClr val="tx1"/>
            </a:solidFill>
            <a:round/>
            <a:headEnd/>
            <a:tailEnd/>
          </a:ln>
          <a:effectLst/>
        </p:spPr>
      </p:cxnSp>
      <p:cxnSp>
        <p:nvCxnSpPr>
          <p:cNvPr id="183346" name="AutoShape 50"/>
          <p:cNvCxnSpPr>
            <a:cxnSpLocks noChangeShapeType="1"/>
            <a:stCxn id="183313" idx="2"/>
            <a:endCxn id="183342" idx="0"/>
          </p:cNvCxnSpPr>
          <p:nvPr/>
        </p:nvCxnSpPr>
        <p:spPr bwMode="auto">
          <a:xfrm>
            <a:off x="4533900" y="2438400"/>
            <a:ext cx="381000" cy="914400"/>
          </a:xfrm>
          <a:prstGeom prst="straightConnector1">
            <a:avLst/>
          </a:prstGeom>
          <a:noFill/>
          <a:ln w="9525">
            <a:solidFill>
              <a:schemeClr val="tx1"/>
            </a:solidFill>
            <a:round/>
            <a:headEnd/>
            <a:tailEnd/>
          </a:ln>
          <a:effectLst/>
        </p:spPr>
      </p:cxnSp>
      <p:cxnSp>
        <p:nvCxnSpPr>
          <p:cNvPr id="183347" name="AutoShape 51"/>
          <p:cNvCxnSpPr>
            <a:cxnSpLocks noChangeShapeType="1"/>
            <a:stCxn id="183313" idx="2"/>
            <a:endCxn id="183332" idx="0"/>
          </p:cNvCxnSpPr>
          <p:nvPr/>
        </p:nvCxnSpPr>
        <p:spPr bwMode="auto">
          <a:xfrm>
            <a:off x="4533900" y="2438400"/>
            <a:ext cx="1524000" cy="914400"/>
          </a:xfrm>
          <a:prstGeom prst="straightConnector1">
            <a:avLst/>
          </a:prstGeom>
          <a:noFill/>
          <a:ln w="9525">
            <a:solidFill>
              <a:schemeClr val="tx1"/>
            </a:solidFill>
            <a:round/>
            <a:headEnd/>
            <a:tailEnd/>
          </a:ln>
          <a:effectLst/>
        </p:spPr>
      </p:cxnSp>
      <p:cxnSp>
        <p:nvCxnSpPr>
          <p:cNvPr id="183348" name="AutoShape 52"/>
          <p:cNvCxnSpPr>
            <a:cxnSpLocks noChangeShapeType="1"/>
            <a:stCxn id="183330" idx="0"/>
            <a:endCxn id="183332" idx="2"/>
          </p:cNvCxnSpPr>
          <p:nvPr/>
        </p:nvCxnSpPr>
        <p:spPr bwMode="auto">
          <a:xfrm flipH="1" flipV="1">
            <a:off x="6057900" y="3733800"/>
            <a:ext cx="457200" cy="990600"/>
          </a:xfrm>
          <a:prstGeom prst="straightConnector1">
            <a:avLst/>
          </a:prstGeom>
          <a:noFill/>
          <a:ln w="9525">
            <a:solidFill>
              <a:schemeClr val="tx1"/>
            </a:solidFill>
            <a:round/>
            <a:headEnd/>
            <a:tailEnd/>
          </a:ln>
          <a:effectLst/>
        </p:spPr>
      </p:cxnSp>
      <p:cxnSp>
        <p:nvCxnSpPr>
          <p:cNvPr id="183349" name="AutoShape 53"/>
          <p:cNvCxnSpPr>
            <a:cxnSpLocks noChangeShapeType="1"/>
            <a:stCxn id="183331" idx="2"/>
            <a:endCxn id="183332" idx="0"/>
          </p:cNvCxnSpPr>
          <p:nvPr/>
        </p:nvCxnSpPr>
        <p:spPr bwMode="auto">
          <a:xfrm flipH="1">
            <a:off x="6057900" y="2438400"/>
            <a:ext cx="457200" cy="914400"/>
          </a:xfrm>
          <a:prstGeom prst="straightConnector1">
            <a:avLst/>
          </a:prstGeom>
          <a:noFill/>
          <a:ln w="9525">
            <a:solidFill>
              <a:schemeClr val="tx1"/>
            </a:solidFill>
            <a:round/>
            <a:headEnd/>
            <a:tailEnd/>
          </a:ln>
          <a:effectLst/>
        </p:spPr>
      </p:cxnSp>
      <p:cxnSp>
        <p:nvCxnSpPr>
          <p:cNvPr id="183350" name="AutoShape 54"/>
          <p:cNvCxnSpPr>
            <a:cxnSpLocks noChangeShapeType="1"/>
            <a:stCxn id="183313" idx="3"/>
            <a:endCxn id="183331" idx="1"/>
          </p:cNvCxnSpPr>
          <p:nvPr/>
        </p:nvCxnSpPr>
        <p:spPr bwMode="auto">
          <a:xfrm>
            <a:off x="4953000" y="2247900"/>
            <a:ext cx="1143000" cy="0"/>
          </a:xfrm>
          <a:prstGeom prst="straightConnector1">
            <a:avLst/>
          </a:prstGeom>
          <a:noFill/>
          <a:ln w="9525">
            <a:solidFill>
              <a:schemeClr val="tx1"/>
            </a:solidFill>
            <a:round/>
            <a:headEnd/>
            <a:tailEnd/>
          </a:ln>
          <a:effectLst/>
        </p:spPr>
      </p:cxnSp>
      <p:cxnSp>
        <p:nvCxnSpPr>
          <p:cNvPr id="183351" name="AutoShape 55"/>
          <p:cNvCxnSpPr>
            <a:cxnSpLocks noChangeShapeType="1"/>
            <a:stCxn id="183313" idx="0"/>
            <a:endCxn id="183333" idx="2"/>
          </p:cNvCxnSpPr>
          <p:nvPr/>
        </p:nvCxnSpPr>
        <p:spPr bwMode="auto">
          <a:xfrm flipV="1">
            <a:off x="4533900" y="1524000"/>
            <a:ext cx="0" cy="533400"/>
          </a:xfrm>
          <a:prstGeom prst="straightConnector1">
            <a:avLst/>
          </a:prstGeom>
          <a:noFill/>
          <a:ln w="9525">
            <a:solidFill>
              <a:schemeClr val="tx1"/>
            </a:solidFill>
            <a:round/>
            <a:headEnd/>
            <a:tailEnd/>
          </a:ln>
          <a:effectLst/>
        </p:spPr>
      </p:cxnSp>
      <p:sp>
        <p:nvSpPr>
          <p:cNvPr id="183352" name="Line 56"/>
          <p:cNvSpPr>
            <a:spLocks noChangeShapeType="1"/>
          </p:cNvSpPr>
          <p:nvPr/>
        </p:nvSpPr>
        <p:spPr bwMode="auto">
          <a:xfrm>
            <a:off x="6934200" y="4876800"/>
            <a:ext cx="1524000" cy="0"/>
          </a:xfrm>
          <a:prstGeom prst="line">
            <a:avLst/>
          </a:prstGeom>
          <a:noFill/>
          <a:ln w="9525">
            <a:solidFill>
              <a:schemeClr val="tx1"/>
            </a:solidFill>
            <a:round/>
            <a:headEnd/>
            <a:tailEnd/>
          </a:ln>
          <a:effectLst/>
        </p:spPr>
        <p:txBody>
          <a:bodyPr/>
          <a:lstStyle/>
          <a:p>
            <a:endParaRPr lang="en-IN"/>
          </a:p>
        </p:txBody>
      </p:sp>
      <p:sp>
        <p:nvSpPr>
          <p:cNvPr id="183353" name="Line 57"/>
          <p:cNvSpPr>
            <a:spLocks noChangeShapeType="1"/>
          </p:cNvSpPr>
          <p:nvPr/>
        </p:nvSpPr>
        <p:spPr bwMode="auto">
          <a:xfrm>
            <a:off x="6934200" y="2209800"/>
            <a:ext cx="1524000" cy="0"/>
          </a:xfrm>
          <a:prstGeom prst="line">
            <a:avLst/>
          </a:prstGeom>
          <a:noFill/>
          <a:ln w="9525">
            <a:solidFill>
              <a:schemeClr val="tx1"/>
            </a:solidFill>
            <a:round/>
            <a:headEnd/>
            <a:tailEnd/>
          </a:ln>
          <a:effectLst/>
        </p:spPr>
        <p:txBody>
          <a:bodyPr/>
          <a:lstStyle/>
          <a:p>
            <a:endParaRPr lang="en-IN"/>
          </a:p>
        </p:txBody>
      </p:sp>
      <p:sp>
        <p:nvSpPr>
          <p:cNvPr id="183354" name="Line 58"/>
          <p:cNvSpPr>
            <a:spLocks noChangeShapeType="1"/>
          </p:cNvSpPr>
          <p:nvPr/>
        </p:nvSpPr>
        <p:spPr bwMode="auto">
          <a:xfrm flipV="1">
            <a:off x="5715000" y="4724400"/>
            <a:ext cx="0" cy="381000"/>
          </a:xfrm>
          <a:prstGeom prst="line">
            <a:avLst/>
          </a:prstGeom>
          <a:noFill/>
          <a:ln w="9525">
            <a:solidFill>
              <a:schemeClr val="tx1"/>
            </a:solidFill>
            <a:prstDash val="dash"/>
            <a:round/>
            <a:headEnd/>
            <a:tailEnd/>
          </a:ln>
          <a:effectLst/>
        </p:spPr>
        <p:txBody>
          <a:bodyPr/>
          <a:lstStyle/>
          <a:p>
            <a:endParaRPr lang="en-IN"/>
          </a:p>
        </p:txBody>
      </p:sp>
      <p:sp>
        <p:nvSpPr>
          <p:cNvPr id="183355" name="Text Box 59"/>
          <p:cNvSpPr txBox="1">
            <a:spLocks noChangeArrowheads="1"/>
          </p:cNvSpPr>
          <p:nvPr/>
        </p:nvSpPr>
        <p:spPr bwMode="auto">
          <a:xfrm>
            <a:off x="5715000" y="4953000"/>
            <a:ext cx="420688" cy="336550"/>
          </a:xfrm>
          <a:prstGeom prst="rect">
            <a:avLst/>
          </a:prstGeom>
          <a:noFill/>
          <a:ln w="9525">
            <a:noFill/>
            <a:miter lim="800000"/>
            <a:headEnd/>
            <a:tailEnd/>
          </a:ln>
          <a:effectLst/>
        </p:spPr>
        <p:txBody>
          <a:bodyPr wrap="none">
            <a:spAutoFit/>
          </a:bodyPr>
          <a:lstStyle/>
          <a:p>
            <a:r>
              <a:rPr lang="de-DE"/>
              <a:t>G</a:t>
            </a:r>
            <a:r>
              <a:rPr lang="de-DE" baseline="-25000"/>
              <a:t>n</a:t>
            </a:r>
          </a:p>
        </p:txBody>
      </p:sp>
      <p:sp>
        <p:nvSpPr>
          <p:cNvPr id="183356" name="Line 60"/>
          <p:cNvSpPr>
            <a:spLocks noChangeShapeType="1"/>
          </p:cNvSpPr>
          <p:nvPr/>
        </p:nvSpPr>
        <p:spPr bwMode="auto">
          <a:xfrm flipV="1">
            <a:off x="7315200" y="4648200"/>
            <a:ext cx="0" cy="381000"/>
          </a:xfrm>
          <a:prstGeom prst="line">
            <a:avLst/>
          </a:prstGeom>
          <a:noFill/>
          <a:ln w="9525">
            <a:solidFill>
              <a:schemeClr val="tx1"/>
            </a:solidFill>
            <a:prstDash val="dash"/>
            <a:round/>
            <a:headEnd/>
            <a:tailEnd/>
          </a:ln>
          <a:effectLst/>
        </p:spPr>
        <p:txBody>
          <a:bodyPr/>
          <a:lstStyle/>
          <a:p>
            <a:endParaRPr lang="en-IN"/>
          </a:p>
        </p:txBody>
      </p:sp>
      <p:sp>
        <p:nvSpPr>
          <p:cNvPr id="183357" name="Text Box 61"/>
          <p:cNvSpPr txBox="1">
            <a:spLocks noChangeArrowheads="1"/>
          </p:cNvSpPr>
          <p:nvPr/>
        </p:nvSpPr>
        <p:spPr bwMode="auto">
          <a:xfrm>
            <a:off x="7315200" y="4876800"/>
            <a:ext cx="374650" cy="336550"/>
          </a:xfrm>
          <a:prstGeom prst="rect">
            <a:avLst/>
          </a:prstGeom>
          <a:noFill/>
          <a:ln w="9525">
            <a:noFill/>
            <a:miter lim="800000"/>
            <a:headEnd/>
            <a:tailEnd/>
          </a:ln>
          <a:effectLst/>
        </p:spPr>
        <p:txBody>
          <a:bodyPr wrap="none">
            <a:spAutoFit/>
          </a:bodyPr>
          <a:lstStyle/>
          <a:p>
            <a:r>
              <a:rPr lang="de-DE"/>
              <a:t>G</a:t>
            </a:r>
            <a:r>
              <a:rPr lang="de-DE" baseline="-25000"/>
              <a:t>i</a:t>
            </a:r>
          </a:p>
        </p:txBody>
      </p:sp>
      <p:sp>
        <p:nvSpPr>
          <p:cNvPr id="183360" name="Line 64"/>
          <p:cNvSpPr>
            <a:spLocks noChangeShapeType="1"/>
          </p:cNvSpPr>
          <p:nvPr/>
        </p:nvSpPr>
        <p:spPr bwMode="auto">
          <a:xfrm flipH="1" flipV="1">
            <a:off x="7391400" y="2057400"/>
            <a:ext cx="0" cy="304800"/>
          </a:xfrm>
          <a:prstGeom prst="line">
            <a:avLst/>
          </a:prstGeom>
          <a:noFill/>
          <a:ln w="9525">
            <a:solidFill>
              <a:schemeClr val="tx1"/>
            </a:solidFill>
            <a:prstDash val="dash"/>
            <a:round/>
            <a:headEnd/>
            <a:tailEnd/>
          </a:ln>
          <a:effectLst/>
        </p:spPr>
        <p:txBody>
          <a:bodyPr/>
          <a:lstStyle/>
          <a:p>
            <a:endParaRPr lang="en-IN"/>
          </a:p>
        </p:txBody>
      </p:sp>
      <p:sp>
        <p:nvSpPr>
          <p:cNvPr id="183361" name="Text Box 65"/>
          <p:cNvSpPr txBox="1">
            <a:spLocks noChangeArrowheads="1"/>
          </p:cNvSpPr>
          <p:nvPr/>
        </p:nvSpPr>
        <p:spPr bwMode="auto">
          <a:xfrm>
            <a:off x="7391400" y="2286000"/>
            <a:ext cx="723900" cy="336550"/>
          </a:xfrm>
          <a:prstGeom prst="rect">
            <a:avLst/>
          </a:prstGeom>
          <a:noFill/>
          <a:ln w="9525">
            <a:noFill/>
            <a:miter lim="800000"/>
            <a:headEnd/>
            <a:tailEnd/>
          </a:ln>
          <a:effectLst/>
        </p:spPr>
        <p:txBody>
          <a:bodyPr wrap="none">
            <a:spAutoFit/>
          </a:bodyPr>
          <a:lstStyle/>
          <a:p>
            <a:r>
              <a:rPr lang="de-DE"/>
              <a:t>PSTN</a:t>
            </a:r>
            <a:endParaRPr lang="de-DE" baseline="-25000"/>
          </a:p>
        </p:txBody>
      </p:sp>
      <p:sp>
        <p:nvSpPr>
          <p:cNvPr id="183374" name="Rectangle 78"/>
          <p:cNvSpPr>
            <a:spLocks noChangeArrowheads="1"/>
          </p:cNvSpPr>
          <p:nvPr/>
        </p:nvSpPr>
        <p:spPr bwMode="auto">
          <a:xfrm>
            <a:off x="6732588" y="29972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AuC</a:t>
            </a:r>
          </a:p>
        </p:txBody>
      </p:sp>
      <p:cxnSp>
        <p:nvCxnSpPr>
          <p:cNvPr id="183375" name="AutoShape 79"/>
          <p:cNvCxnSpPr>
            <a:cxnSpLocks noChangeShapeType="1"/>
            <a:stCxn id="183332" idx="3"/>
            <a:endCxn id="183374" idx="1"/>
          </p:cNvCxnSpPr>
          <p:nvPr/>
        </p:nvCxnSpPr>
        <p:spPr bwMode="auto">
          <a:xfrm flipV="1">
            <a:off x="6477000" y="3187700"/>
            <a:ext cx="255588" cy="355600"/>
          </a:xfrm>
          <a:prstGeom prst="straightConnector1">
            <a:avLst/>
          </a:prstGeom>
          <a:noFill/>
          <a:ln w="9525">
            <a:solidFill>
              <a:schemeClr val="tx1"/>
            </a:solidFill>
            <a:round/>
            <a:headEnd/>
            <a:tailEnd/>
          </a:ln>
          <a:effectLst/>
        </p:spPr>
      </p:cxnSp>
      <p:sp>
        <p:nvSpPr>
          <p:cNvPr id="183376" name="Rectangle 80"/>
          <p:cNvSpPr>
            <a:spLocks noChangeArrowheads="1"/>
          </p:cNvSpPr>
          <p:nvPr/>
        </p:nvSpPr>
        <p:spPr bwMode="auto">
          <a:xfrm>
            <a:off x="6732588" y="3716338"/>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GR</a:t>
            </a:r>
          </a:p>
        </p:txBody>
      </p:sp>
      <p:cxnSp>
        <p:nvCxnSpPr>
          <p:cNvPr id="183377" name="AutoShape 81"/>
          <p:cNvCxnSpPr>
            <a:cxnSpLocks noChangeShapeType="1"/>
            <a:stCxn id="183332" idx="3"/>
            <a:endCxn id="183376" idx="1"/>
          </p:cNvCxnSpPr>
          <p:nvPr/>
        </p:nvCxnSpPr>
        <p:spPr bwMode="auto">
          <a:xfrm>
            <a:off x="6477000" y="3543300"/>
            <a:ext cx="255588" cy="363538"/>
          </a:xfrm>
          <a:prstGeom prst="straightConnector1">
            <a:avLst/>
          </a:prstGeom>
          <a:noFill/>
          <a:ln w="9525">
            <a:solidFill>
              <a:schemeClr val="tx1"/>
            </a:solidFill>
            <a:round/>
            <a:headEnd/>
            <a:tailEnd/>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Grp="1" noChangeArrowheads="1"/>
          </p:cNvSpPr>
          <p:nvPr>
            <p:ph type="title"/>
          </p:nvPr>
        </p:nvSpPr>
        <p:spPr/>
        <p:txBody>
          <a:bodyPr/>
          <a:lstStyle/>
          <a:p>
            <a:r>
              <a:rPr lang="en-US"/>
              <a:t>Core network: protocols with 3G RNS and 2G BSS</a:t>
            </a:r>
          </a:p>
        </p:txBody>
      </p:sp>
      <p:sp>
        <p:nvSpPr>
          <p:cNvPr id="185349" name="Line 5"/>
          <p:cNvSpPr>
            <a:spLocks noChangeShapeType="1"/>
          </p:cNvSpPr>
          <p:nvPr/>
        </p:nvSpPr>
        <p:spPr bwMode="auto">
          <a:xfrm>
            <a:off x="5943600" y="1638300"/>
            <a:ext cx="990600" cy="0"/>
          </a:xfrm>
          <a:prstGeom prst="line">
            <a:avLst/>
          </a:prstGeom>
          <a:noFill/>
          <a:ln w="19050">
            <a:solidFill>
              <a:schemeClr val="tx1"/>
            </a:solidFill>
            <a:round/>
            <a:headEnd/>
            <a:tailEnd/>
          </a:ln>
          <a:effectLst/>
        </p:spPr>
        <p:txBody>
          <a:bodyPr/>
          <a:lstStyle/>
          <a:p>
            <a:endParaRPr lang="en-IN"/>
          </a:p>
        </p:txBody>
      </p:sp>
      <p:sp>
        <p:nvSpPr>
          <p:cNvPr id="185350" name="Line 6"/>
          <p:cNvSpPr>
            <a:spLocks noChangeShapeType="1"/>
          </p:cNvSpPr>
          <p:nvPr/>
        </p:nvSpPr>
        <p:spPr bwMode="auto">
          <a:xfrm>
            <a:off x="5943600" y="4305300"/>
            <a:ext cx="914400" cy="0"/>
          </a:xfrm>
          <a:prstGeom prst="line">
            <a:avLst/>
          </a:prstGeom>
          <a:noFill/>
          <a:ln w="19050">
            <a:solidFill>
              <a:schemeClr val="tx1"/>
            </a:solidFill>
            <a:round/>
            <a:headEnd/>
            <a:tailEnd/>
          </a:ln>
          <a:effectLst/>
        </p:spPr>
        <p:txBody>
          <a:bodyPr/>
          <a:lstStyle/>
          <a:p>
            <a:endParaRPr lang="en-IN"/>
          </a:p>
        </p:txBody>
      </p:sp>
      <p:sp>
        <p:nvSpPr>
          <p:cNvPr id="185351" name="AutoShape 7"/>
          <p:cNvSpPr>
            <a:spLocks noChangeArrowheads="1"/>
          </p:cNvSpPr>
          <p:nvPr/>
        </p:nvSpPr>
        <p:spPr bwMode="auto">
          <a:xfrm>
            <a:off x="3200400" y="914400"/>
            <a:ext cx="2362200" cy="4267200"/>
          </a:xfrm>
          <a:prstGeom prst="roundRect">
            <a:avLst>
              <a:gd name="adj" fmla="val 16667"/>
            </a:avLst>
          </a:prstGeom>
          <a:solidFill>
            <a:srgbClr val="DDDDDD"/>
          </a:solidFill>
          <a:ln w="9525">
            <a:solidFill>
              <a:schemeClr val="tx1"/>
            </a:solidFill>
            <a:prstDash val="dash"/>
            <a:round/>
            <a:headEnd/>
            <a:tailEnd/>
          </a:ln>
          <a:effectLst/>
        </p:spPr>
        <p:txBody>
          <a:bodyPr wrap="none" anchor="ctr"/>
          <a:lstStyle/>
          <a:p>
            <a:pPr algn="ctr"/>
            <a:endParaRPr lang="en-US"/>
          </a:p>
        </p:txBody>
      </p:sp>
      <p:sp>
        <p:nvSpPr>
          <p:cNvPr id="185352" name="AutoShape 8"/>
          <p:cNvSpPr>
            <a:spLocks noChangeArrowheads="1"/>
          </p:cNvSpPr>
          <p:nvPr/>
        </p:nvSpPr>
        <p:spPr bwMode="auto">
          <a:xfrm>
            <a:off x="990600" y="1219200"/>
            <a:ext cx="2057400" cy="4343400"/>
          </a:xfrm>
          <a:prstGeom prst="roundRect">
            <a:avLst>
              <a:gd name="adj" fmla="val 16667"/>
            </a:avLst>
          </a:prstGeom>
          <a:solidFill>
            <a:srgbClr val="C0C0C0"/>
          </a:solidFill>
          <a:ln w="9525">
            <a:solidFill>
              <a:schemeClr val="tx1"/>
            </a:solidFill>
            <a:prstDash val="dash"/>
            <a:round/>
            <a:headEnd/>
            <a:tailEnd/>
          </a:ln>
          <a:effectLst/>
        </p:spPr>
        <p:txBody>
          <a:bodyPr wrap="none" anchor="ctr"/>
          <a:lstStyle/>
          <a:p>
            <a:pPr algn="ctr"/>
            <a:endParaRPr lang="en-US"/>
          </a:p>
        </p:txBody>
      </p:sp>
      <p:sp>
        <p:nvSpPr>
          <p:cNvPr id="185353" name="AutoShape 9"/>
          <p:cNvSpPr>
            <a:spLocks noChangeArrowheads="1"/>
          </p:cNvSpPr>
          <p:nvPr/>
        </p:nvSpPr>
        <p:spPr bwMode="auto">
          <a:xfrm>
            <a:off x="1066800" y="1371600"/>
            <a:ext cx="1905000" cy="3581400"/>
          </a:xfrm>
          <a:prstGeom prst="roundRect">
            <a:avLst>
              <a:gd name="adj" fmla="val 16667"/>
            </a:avLst>
          </a:prstGeom>
          <a:solidFill>
            <a:srgbClr val="DDDDDD"/>
          </a:solidFill>
          <a:ln w="9525">
            <a:solidFill>
              <a:schemeClr val="tx1"/>
            </a:solidFill>
            <a:prstDash val="dash"/>
            <a:round/>
            <a:headEnd/>
            <a:tailEnd/>
          </a:ln>
          <a:effectLst/>
        </p:spPr>
        <p:txBody>
          <a:bodyPr wrap="none" anchor="ctr"/>
          <a:lstStyle/>
          <a:p>
            <a:endParaRPr lang="en-IN"/>
          </a:p>
        </p:txBody>
      </p:sp>
      <p:sp>
        <p:nvSpPr>
          <p:cNvPr id="185354" name="AutoShape 10"/>
          <p:cNvSpPr>
            <a:spLocks noChangeArrowheads="1"/>
          </p:cNvSpPr>
          <p:nvPr/>
        </p:nvSpPr>
        <p:spPr bwMode="auto">
          <a:xfrm>
            <a:off x="3505200" y="990600"/>
            <a:ext cx="1828800" cy="1219200"/>
          </a:xfrm>
          <a:prstGeom prst="roundRect">
            <a:avLst>
              <a:gd name="adj" fmla="val 16667"/>
            </a:avLst>
          </a:prstGeom>
          <a:solidFill>
            <a:srgbClr val="EAEAEA"/>
          </a:solidFill>
          <a:ln w="9525">
            <a:solidFill>
              <a:schemeClr val="tx1"/>
            </a:solidFill>
            <a:prstDash val="dash"/>
            <a:round/>
            <a:headEnd/>
            <a:tailEnd/>
          </a:ln>
          <a:effectLst/>
        </p:spPr>
        <p:txBody>
          <a:bodyPr wrap="none" anchor="ctr"/>
          <a:lstStyle/>
          <a:p>
            <a:endParaRPr lang="en-IN"/>
          </a:p>
        </p:txBody>
      </p:sp>
      <p:sp>
        <p:nvSpPr>
          <p:cNvPr id="185355" name="Rectangle 11"/>
          <p:cNvSpPr>
            <a:spLocks noChangeArrowheads="1"/>
          </p:cNvSpPr>
          <p:nvPr/>
        </p:nvSpPr>
        <p:spPr bwMode="auto">
          <a:xfrm>
            <a:off x="2819400" y="1447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MSC</a:t>
            </a:r>
          </a:p>
        </p:txBody>
      </p:sp>
      <p:sp>
        <p:nvSpPr>
          <p:cNvPr id="185356" name="AutoShape 12"/>
          <p:cNvSpPr>
            <a:spLocks noChangeArrowheads="1"/>
          </p:cNvSpPr>
          <p:nvPr/>
        </p:nvSpPr>
        <p:spPr bwMode="auto">
          <a:xfrm>
            <a:off x="1143000" y="3581400"/>
            <a:ext cx="1752600" cy="990600"/>
          </a:xfrm>
          <a:prstGeom prst="roundRect">
            <a:avLst>
              <a:gd name="adj" fmla="val 16667"/>
            </a:avLst>
          </a:prstGeom>
          <a:solidFill>
            <a:srgbClr val="EAEAEA"/>
          </a:solidFill>
          <a:ln w="9525">
            <a:solidFill>
              <a:schemeClr val="tx1"/>
            </a:solidFill>
            <a:prstDash val="dash"/>
            <a:round/>
            <a:headEnd/>
            <a:tailEnd/>
          </a:ln>
          <a:effectLst/>
        </p:spPr>
        <p:txBody>
          <a:bodyPr wrap="none" anchor="ctr"/>
          <a:lstStyle/>
          <a:p>
            <a:endParaRPr lang="en-IN"/>
          </a:p>
        </p:txBody>
      </p:sp>
      <p:sp>
        <p:nvSpPr>
          <p:cNvPr id="185357" name="Rectangle 13"/>
          <p:cNvSpPr>
            <a:spLocks noChangeArrowheads="1"/>
          </p:cNvSpPr>
          <p:nvPr/>
        </p:nvSpPr>
        <p:spPr bwMode="auto">
          <a:xfrm>
            <a:off x="685800" y="37338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RNS</a:t>
            </a:r>
          </a:p>
        </p:txBody>
      </p:sp>
      <p:cxnSp>
        <p:nvCxnSpPr>
          <p:cNvPr id="185358" name="AutoShape 14"/>
          <p:cNvCxnSpPr>
            <a:cxnSpLocks noChangeShapeType="1"/>
            <a:stCxn id="185357" idx="3"/>
            <a:endCxn id="185360" idx="1"/>
          </p:cNvCxnSpPr>
          <p:nvPr/>
        </p:nvCxnSpPr>
        <p:spPr bwMode="auto">
          <a:xfrm>
            <a:off x="1447800" y="3924300"/>
            <a:ext cx="1371600" cy="381000"/>
          </a:xfrm>
          <a:prstGeom prst="straightConnector1">
            <a:avLst/>
          </a:prstGeom>
          <a:noFill/>
          <a:ln w="19050">
            <a:solidFill>
              <a:schemeClr val="tx1"/>
            </a:solidFill>
            <a:round/>
            <a:headEnd/>
            <a:tailEnd/>
          </a:ln>
          <a:effectLst/>
        </p:spPr>
      </p:cxnSp>
      <p:sp>
        <p:nvSpPr>
          <p:cNvPr id="185359" name="AutoShape 15"/>
          <p:cNvSpPr>
            <a:spLocks noChangeArrowheads="1"/>
          </p:cNvSpPr>
          <p:nvPr/>
        </p:nvSpPr>
        <p:spPr bwMode="auto">
          <a:xfrm>
            <a:off x="3352800" y="4038600"/>
            <a:ext cx="2057400" cy="762000"/>
          </a:xfrm>
          <a:prstGeom prst="roundRect">
            <a:avLst>
              <a:gd name="adj" fmla="val 16667"/>
            </a:avLst>
          </a:prstGeom>
          <a:solidFill>
            <a:srgbClr val="EAEAEA"/>
          </a:solidFill>
          <a:ln w="9525">
            <a:solidFill>
              <a:schemeClr val="tx1"/>
            </a:solidFill>
            <a:prstDash val="dash"/>
            <a:round/>
            <a:headEnd/>
            <a:tailEnd/>
          </a:ln>
          <a:effectLst/>
        </p:spPr>
        <p:txBody>
          <a:bodyPr wrap="none" anchor="ctr"/>
          <a:lstStyle/>
          <a:p>
            <a:endParaRPr lang="en-IN"/>
          </a:p>
        </p:txBody>
      </p:sp>
      <p:sp>
        <p:nvSpPr>
          <p:cNvPr id="185360" name="Rectangle 16"/>
          <p:cNvSpPr>
            <a:spLocks noChangeArrowheads="1"/>
          </p:cNvSpPr>
          <p:nvPr/>
        </p:nvSpPr>
        <p:spPr bwMode="auto">
          <a:xfrm>
            <a:off x="2819400" y="4114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SGSN</a:t>
            </a:r>
          </a:p>
        </p:txBody>
      </p:sp>
      <p:sp>
        <p:nvSpPr>
          <p:cNvPr id="185361" name="Rectangle 17"/>
          <p:cNvSpPr>
            <a:spLocks noChangeArrowheads="1"/>
          </p:cNvSpPr>
          <p:nvPr/>
        </p:nvSpPr>
        <p:spPr bwMode="auto">
          <a:xfrm>
            <a:off x="5105400" y="4114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GGSN</a:t>
            </a:r>
          </a:p>
        </p:txBody>
      </p:sp>
      <p:sp>
        <p:nvSpPr>
          <p:cNvPr id="185362" name="Rectangle 18"/>
          <p:cNvSpPr>
            <a:spLocks noChangeArrowheads="1"/>
          </p:cNvSpPr>
          <p:nvPr/>
        </p:nvSpPr>
        <p:spPr bwMode="auto">
          <a:xfrm>
            <a:off x="5105400" y="14478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GMSC</a:t>
            </a:r>
          </a:p>
        </p:txBody>
      </p:sp>
      <p:sp>
        <p:nvSpPr>
          <p:cNvPr id="185363" name="Rectangle 19"/>
          <p:cNvSpPr>
            <a:spLocks noChangeArrowheads="1"/>
          </p:cNvSpPr>
          <p:nvPr/>
        </p:nvSpPr>
        <p:spPr bwMode="auto">
          <a:xfrm>
            <a:off x="4038600" y="28194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HLR</a:t>
            </a:r>
          </a:p>
        </p:txBody>
      </p:sp>
      <p:sp>
        <p:nvSpPr>
          <p:cNvPr id="185364" name="Rectangle 20"/>
          <p:cNvSpPr>
            <a:spLocks noChangeArrowheads="1"/>
          </p:cNvSpPr>
          <p:nvPr/>
        </p:nvSpPr>
        <p:spPr bwMode="auto">
          <a:xfrm>
            <a:off x="3810000" y="83820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VLR</a:t>
            </a:r>
          </a:p>
        </p:txBody>
      </p:sp>
      <p:cxnSp>
        <p:nvCxnSpPr>
          <p:cNvPr id="185365" name="AutoShape 21"/>
          <p:cNvCxnSpPr>
            <a:cxnSpLocks noChangeShapeType="1"/>
            <a:stCxn id="185357" idx="3"/>
            <a:endCxn id="185355" idx="1"/>
          </p:cNvCxnSpPr>
          <p:nvPr/>
        </p:nvCxnSpPr>
        <p:spPr bwMode="auto">
          <a:xfrm flipV="1">
            <a:off x="1447800" y="1638300"/>
            <a:ext cx="1371600" cy="2286000"/>
          </a:xfrm>
          <a:prstGeom prst="straightConnector1">
            <a:avLst/>
          </a:prstGeom>
          <a:noFill/>
          <a:ln w="19050">
            <a:solidFill>
              <a:schemeClr val="tx1"/>
            </a:solidFill>
            <a:round/>
            <a:headEnd/>
            <a:tailEnd/>
          </a:ln>
          <a:effectLst/>
        </p:spPr>
      </p:cxnSp>
      <p:cxnSp>
        <p:nvCxnSpPr>
          <p:cNvPr id="185366" name="AutoShape 22"/>
          <p:cNvCxnSpPr>
            <a:cxnSpLocks noChangeShapeType="1"/>
            <a:stCxn id="185360" idx="3"/>
            <a:endCxn id="185361" idx="1"/>
          </p:cNvCxnSpPr>
          <p:nvPr/>
        </p:nvCxnSpPr>
        <p:spPr bwMode="auto">
          <a:xfrm>
            <a:off x="3657600" y="4305300"/>
            <a:ext cx="1447800" cy="0"/>
          </a:xfrm>
          <a:prstGeom prst="straightConnector1">
            <a:avLst/>
          </a:prstGeom>
          <a:noFill/>
          <a:ln w="19050">
            <a:solidFill>
              <a:schemeClr val="tx1"/>
            </a:solidFill>
            <a:round/>
            <a:headEnd/>
            <a:tailEnd/>
          </a:ln>
          <a:effectLst/>
        </p:spPr>
      </p:cxnSp>
      <p:cxnSp>
        <p:nvCxnSpPr>
          <p:cNvPr id="185367" name="AutoShape 23"/>
          <p:cNvCxnSpPr>
            <a:cxnSpLocks noChangeShapeType="1"/>
            <a:stCxn id="185360" idx="0"/>
            <a:endCxn id="185363" idx="1"/>
          </p:cNvCxnSpPr>
          <p:nvPr/>
        </p:nvCxnSpPr>
        <p:spPr bwMode="auto">
          <a:xfrm flipV="1">
            <a:off x="3238500" y="3009900"/>
            <a:ext cx="800100" cy="1104900"/>
          </a:xfrm>
          <a:prstGeom prst="straightConnector1">
            <a:avLst/>
          </a:prstGeom>
          <a:noFill/>
          <a:ln w="19050">
            <a:solidFill>
              <a:schemeClr val="tx1"/>
            </a:solidFill>
            <a:round/>
            <a:headEnd/>
            <a:tailEnd/>
          </a:ln>
          <a:effectLst/>
        </p:spPr>
      </p:cxnSp>
      <p:cxnSp>
        <p:nvCxnSpPr>
          <p:cNvPr id="185368" name="AutoShape 24"/>
          <p:cNvCxnSpPr>
            <a:cxnSpLocks noChangeShapeType="1"/>
            <a:stCxn id="185355" idx="2"/>
            <a:endCxn id="185363" idx="1"/>
          </p:cNvCxnSpPr>
          <p:nvPr/>
        </p:nvCxnSpPr>
        <p:spPr bwMode="auto">
          <a:xfrm>
            <a:off x="3238500" y="1828800"/>
            <a:ext cx="800100" cy="1181100"/>
          </a:xfrm>
          <a:prstGeom prst="straightConnector1">
            <a:avLst/>
          </a:prstGeom>
          <a:noFill/>
          <a:ln w="19050">
            <a:solidFill>
              <a:schemeClr val="tx1"/>
            </a:solidFill>
            <a:round/>
            <a:headEnd/>
            <a:tailEnd/>
          </a:ln>
          <a:effectLst/>
        </p:spPr>
      </p:cxnSp>
      <p:cxnSp>
        <p:nvCxnSpPr>
          <p:cNvPr id="185369" name="AutoShape 25"/>
          <p:cNvCxnSpPr>
            <a:cxnSpLocks noChangeShapeType="1"/>
            <a:stCxn id="185361" idx="0"/>
            <a:endCxn id="185363" idx="3"/>
          </p:cNvCxnSpPr>
          <p:nvPr/>
        </p:nvCxnSpPr>
        <p:spPr bwMode="auto">
          <a:xfrm flipH="1" flipV="1">
            <a:off x="4876800" y="3009900"/>
            <a:ext cx="647700" cy="1104900"/>
          </a:xfrm>
          <a:prstGeom prst="straightConnector1">
            <a:avLst/>
          </a:prstGeom>
          <a:noFill/>
          <a:ln w="19050">
            <a:solidFill>
              <a:schemeClr val="tx1"/>
            </a:solidFill>
            <a:round/>
            <a:headEnd/>
            <a:tailEnd/>
          </a:ln>
          <a:effectLst/>
        </p:spPr>
      </p:cxnSp>
      <p:cxnSp>
        <p:nvCxnSpPr>
          <p:cNvPr id="185370" name="AutoShape 26"/>
          <p:cNvCxnSpPr>
            <a:cxnSpLocks noChangeShapeType="1"/>
            <a:stCxn id="185362" idx="2"/>
            <a:endCxn id="185363" idx="3"/>
          </p:cNvCxnSpPr>
          <p:nvPr/>
        </p:nvCxnSpPr>
        <p:spPr bwMode="auto">
          <a:xfrm flipH="1">
            <a:off x="4876800" y="1828800"/>
            <a:ext cx="647700" cy="1181100"/>
          </a:xfrm>
          <a:prstGeom prst="straightConnector1">
            <a:avLst/>
          </a:prstGeom>
          <a:noFill/>
          <a:ln w="19050">
            <a:solidFill>
              <a:schemeClr val="tx1"/>
            </a:solidFill>
            <a:round/>
            <a:headEnd/>
            <a:tailEnd/>
          </a:ln>
          <a:effectLst/>
        </p:spPr>
      </p:cxnSp>
      <p:cxnSp>
        <p:nvCxnSpPr>
          <p:cNvPr id="185371" name="AutoShape 27"/>
          <p:cNvCxnSpPr>
            <a:cxnSpLocks noChangeShapeType="1"/>
            <a:stCxn id="185355" idx="3"/>
            <a:endCxn id="185362" idx="1"/>
          </p:cNvCxnSpPr>
          <p:nvPr/>
        </p:nvCxnSpPr>
        <p:spPr bwMode="auto">
          <a:xfrm>
            <a:off x="3657600" y="1638300"/>
            <a:ext cx="1447800" cy="0"/>
          </a:xfrm>
          <a:prstGeom prst="straightConnector1">
            <a:avLst/>
          </a:prstGeom>
          <a:noFill/>
          <a:ln w="19050">
            <a:solidFill>
              <a:schemeClr val="tx1"/>
            </a:solidFill>
            <a:round/>
            <a:headEnd/>
            <a:tailEnd/>
          </a:ln>
          <a:effectLst/>
        </p:spPr>
      </p:cxnSp>
      <p:cxnSp>
        <p:nvCxnSpPr>
          <p:cNvPr id="185372" name="AutoShape 28"/>
          <p:cNvCxnSpPr>
            <a:cxnSpLocks noChangeShapeType="1"/>
            <a:stCxn id="185355" idx="3"/>
            <a:endCxn id="185364" idx="2"/>
          </p:cNvCxnSpPr>
          <p:nvPr/>
        </p:nvCxnSpPr>
        <p:spPr bwMode="auto">
          <a:xfrm flipV="1">
            <a:off x="3657600" y="1219200"/>
            <a:ext cx="571500" cy="419100"/>
          </a:xfrm>
          <a:prstGeom prst="straightConnector1">
            <a:avLst/>
          </a:prstGeom>
          <a:noFill/>
          <a:ln w="19050">
            <a:solidFill>
              <a:schemeClr val="tx1"/>
            </a:solidFill>
            <a:round/>
            <a:headEnd/>
            <a:tailEnd/>
          </a:ln>
          <a:effectLst/>
        </p:spPr>
      </p:cxnSp>
      <p:sp>
        <p:nvSpPr>
          <p:cNvPr id="185373" name="Rectangle 29"/>
          <p:cNvSpPr>
            <a:spLocks noChangeArrowheads="1"/>
          </p:cNvSpPr>
          <p:nvPr/>
        </p:nvSpPr>
        <p:spPr bwMode="auto">
          <a:xfrm>
            <a:off x="609600" y="17526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RNS</a:t>
            </a:r>
          </a:p>
        </p:txBody>
      </p:sp>
      <p:cxnSp>
        <p:nvCxnSpPr>
          <p:cNvPr id="185374" name="AutoShape 30"/>
          <p:cNvCxnSpPr>
            <a:cxnSpLocks noChangeShapeType="1"/>
            <a:stCxn id="185355" idx="1"/>
            <a:endCxn id="185373" idx="3"/>
          </p:cNvCxnSpPr>
          <p:nvPr/>
        </p:nvCxnSpPr>
        <p:spPr bwMode="auto">
          <a:xfrm flipH="1">
            <a:off x="1371600" y="1638300"/>
            <a:ext cx="1447800" cy="304800"/>
          </a:xfrm>
          <a:prstGeom prst="straightConnector1">
            <a:avLst/>
          </a:prstGeom>
          <a:noFill/>
          <a:ln w="19050">
            <a:solidFill>
              <a:schemeClr val="tx1"/>
            </a:solidFill>
            <a:round/>
            <a:headEnd/>
            <a:tailEnd/>
          </a:ln>
          <a:effectLst/>
        </p:spPr>
      </p:cxnSp>
      <p:cxnSp>
        <p:nvCxnSpPr>
          <p:cNvPr id="185375" name="AutoShape 31"/>
          <p:cNvCxnSpPr>
            <a:cxnSpLocks noChangeShapeType="1"/>
            <a:stCxn id="185360" idx="1"/>
            <a:endCxn id="185373" idx="3"/>
          </p:cNvCxnSpPr>
          <p:nvPr/>
        </p:nvCxnSpPr>
        <p:spPr bwMode="auto">
          <a:xfrm flipH="1" flipV="1">
            <a:off x="1371600" y="1943100"/>
            <a:ext cx="1447800" cy="2362200"/>
          </a:xfrm>
          <a:prstGeom prst="straightConnector1">
            <a:avLst/>
          </a:prstGeom>
          <a:noFill/>
          <a:ln w="19050">
            <a:solidFill>
              <a:schemeClr val="tx1"/>
            </a:solidFill>
            <a:round/>
            <a:headEnd/>
            <a:tailEnd/>
          </a:ln>
          <a:effectLst/>
        </p:spPr>
      </p:cxnSp>
      <p:sp>
        <p:nvSpPr>
          <p:cNvPr id="185376" name="Text Box 32"/>
          <p:cNvSpPr txBox="1">
            <a:spLocks noChangeArrowheads="1"/>
          </p:cNvSpPr>
          <p:nvPr/>
        </p:nvSpPr>
        <p:spPr bwMode="auto">
          <a:xfrm>
            <a:off x="1220788" y="5029200"/>
            <a:ext cx="1517650" cy="581025"/>
          </a:xfrm>
          <a:prstGeom prst="rect">
            <a:avLst/>
          </a:prstGeom>
          <a:noFill/>
          <a:ln w="9525">
            <a:noFill/>
            <a:miter lim="800000"/>
            <a:headEnd/>
            <a:tailEnd/>
          </a:ln>
          <a:effectLst/>
        </p:spPr>
        <p:txBody>
          <a:bodyPr wrap="none">
            <a:spAutoFit/>
          </a:bodyPr>
          <a:lstStyle/>
          <a:p>
            <a:r>
              <a:rPr lang="de-DE"/>
              <a:t>Layer 1: PDH, </a:t>
            </a:r>
            <a:br>
              <a:rPr lang="de-DE"/>
            </a:br>
            <a:r>
              <a:rPr lang="de-DE"/>
              <a:t>SDH, SONET</a:t>
            </a:r>
            <a:endParaRPr lang="en-US"/>
          </a:p>
        </p:txBody>
      </p:sp>
      <p:sp>
        <p:nvSpPr>
          <p:cNvPr id="185377" name="Text Box 33"/>
          <p:cNvSpPr txBox="1">
            <a:spLocks noChangeArrowheads="1"/>
          </p:cNvSpPr>
          <p:nvPr/>
        </p:nvSpPr>
        <p:spPr bwMode="auto">
          <a:xfrm>
            <a:off x="1219200" y="4648200"/>
            <a:ext cx="1404938" cy="336550"/>
          </a:xfrm>
          <a:prstGeom prst="rect">
            <a:avLst/>
          </a:prstGeom>
          <a:noFill/>
          <a:ln w="9525">
            <a:noFill/>
            <a:miter lim="800000"/>
            <a:headEnd/>
            <a:tailEnd/>
          </a:ln>
          <a:effectLst/>
        </p:spPr>
        <p:txBody>
          <a:bodyPr wrap="none">
            <a:spAutoFit/>
          </a:bodyPr>
          <a:lstStyle/>
          <a:p>
            <a:r>
              <a:rPr lang="de-DE"/>
              <a:t>Layer 2: ATM</a:t>
            </a:r>
            <a:endParaRPr lang="en-US"/>
          </a:p>
        </p:txBody>
      </p:sp>
      <p:sp>
        <p:nvSpPr>
          <p:cNvPr id="185378" name="Text Box 34"/>
          <p:cNvSpPr txBox="1">
            <a:spLocks noChangeArrowheads="1"/>
          </p:cNvSpPr>
          <p:nvPr/>
        </p:nvSpPr>
        <p:spPr bwMode="auto">
          <a:xfrm>
            <a:off x="1219200" y="4267200"/>
            <a:ext cx="1168400" cy="336550"/>
          </a:xfrm>
          <a:prstGeom prst="rect">
            <a:avLst/>
          </a:prstGeom>
          <a:noFill/>
          <a:ln w="9525">
            <a:noFill/>
            <a:miter lim="800000"/>
            <a:headEnd/>
            <a:tailEnd/>
          </a:ln>
          <a:effectLst/>
        </p:spPr>
        <p:txBody>
          <a:bodyPr wrap="none">
            <a:spAutoFit/>
          </a:bodyPr>
          <a:lstStyle/>
          <a:p>
            <a:r>
              <a:rPr lang="de-DE"/>
              <a:t>Layer 3: IP</a:t>
            </a:r>
            <a:endParaRPr lang="en-US"/>
          </a:p>
        </p:txBody>
      </p:sp>
      <p:sp>
        <p:nvSpPr>
          <p:cNvPr id="185379" name="Text Box 35"/>
          <p:cNvSpPr txBox="1">
            <a:spLocks noChangeArrowheads="1"/>
          </p:cNvSpPr>
          <p:nvPr/>
        </p:nvSpPr>
        <p:spPr bwMode="auto">
          <a:xfrm>
            <a:off x="3352800" y="4464050"/>
            <a:ext cx="2081213" cy="336550"/>
          </a:xfrm>
          <a:prstGeom prst="rect">
            <a:avLst/>
          </a:prstGeom>
          <a:noFill/>
          <a:ln w="9525">
            <a:noFill/>
            <a:miter lim="800000"/>
            <a:headEnd/>
            <a:tailEnd/>
          </a:ln>
          <a:effectLst/>
        </p:spPr>
        <p:txBody>
          <a:bodyPr wrap="none">
            <a:spAutoFit/>
          </a:bodyPr>
          <a:lstStyle/>
          <a:p>
            <a:r>
              <a:rPr lang="de-DE"/>
              <a:t>GPRS backbone (IP)</a:t>
            </a:r>
            <a:endParaRPr lang="en-US"/>
          </a:p>
        </p:txBody>
      </p:sp>
      <p:sp>
        <p:nvSpPr>
          <p:cNvPr id="185380" name="Text Box 36"/>
          <p:cNvSpPr txBox="1">
            <a:spLocks noChangeArrowheads="1"/>
          </p:cNvSpPr>
          <p:nvPr/>
        </p:nvSpPr>
        <p:spPr bwMode="auto">
          <a:xfrm>
            <a:off x="4114800" y="4845050"/>
            <a:ext cx="623888" cy="336550"/>
          </a:xfrm>
          <a:prstGeom prst="rect">
            <a:avLst/>
          </a:prstGeom>
          <a:noFill/>
          <a:ln w="9525">
            <a:noFill/>
            <a:miter lim="800000"/>
            <a:headEnd/>
            <a:tailEnd/>
          </a:ln>
          <a:effectLst/>
        </p:spPr>
        <p:txBody>
          <a:bodyPr wrap="none">
            <a:spAutoFit/>
          </a:bodyPr>
          <a:lstStyle/>
          <a:p>
            <a:r>
              <a:rPr lang="de-DE"/>
              <a:t>SS 7</a:t>
            </a:r>
            <a:endParaRPr lang="en-US"/>
          </a:p>
        </p:txBody>
      </p:sp>
      <p:sp>
        <p:nvSpPr>
          <p:cNvPr id="185381" name="Text Box 37"/>
          <p:cNvSpPr txBox="1">
            <a:spLocks noChangeArrowheads="1"/>
          </p:cNvSpPr>
          <p:nvPr/>
        </p:nvSpPr>
        <p:spPr bwMode="auto">
          <a:xfrm>
            <a:off x="3505200" y="1628775"/>
            <a:ext cx="1828800" cy="581025"/>
          </a:xfrm>
          <a:prstGeom prst="rect">
            <a:avLst/>
          </a:prstGeom>
          <a:noFill/>
          <a:ln w="9525">
            <a:noFill/>
            <a:miter lim="800000"/>
            <a:headEnd/>
            <a:tailEnd/>
          </a:ln>
          <a:effectLst/>
        </p:spPr>
        <p:txBody>
          <a:bodyPr>
            <a:spAutoFit/>
          </a:bodyPr>
          <a:lstStyle/>
          <a:p>
            <a:pPr algn="ctr"/>
            <a:r>
              <a:rPr lang="de-DE"/>
              <a:t>GSM-CS</a:t>
            </a:r>
          </a:p>
          <a:p>
            <a:pPr algn="ctr"/>
            <a:r>
              <a:rPr lang="de-DE"/>
              <a:t>backbone</a:t>
            </a:r>
            <a:endParaRPr lang="en-US"/>
          </a:p>
        </p:txBody>
      </p:sp>
      <p:grpSp>
        <p:nvGrpSpPr>
          <p:cNvPr id="2" name="Group 38"/>
          <p:cNvGrpSpPr>
            <a:grpSpLocks/>
          </p:cNvGrpSpPr>
          <p:nvPr/>
        </p:nvGrpSpPr>
        <p:grpSpPr bwMode="auto">
          <a:xfrm>
            <a:off x="6781800" y="1143000"/>
            <a:ext cx="1676400" cy="990600"/>
            <a:chOff x="4123" y="816"/>
            <a:chExt cx="1056" cy="624"/>
          </a:xfrm>
        </p:grpSpPr>
        <p:grpSp>
          <p:nvGrpSpPr>
            <p:cNvPr id="3" name="Group 39"/>
            <p:cNvGrpSpPr>
              <a:grpSpLocks/>
            </p:cNvGrpSpPr>
            <p:nvPr/>
          </p:nvGrpSpPr>
          <p:grpSpPr bwMode="auto">
            <a:xfrm rot="-5719908">
              <a:off x="4339" y="600"/>
              <a:ext cx="624" cy="1056"/>
              <a:chOff x="1776" y="3408"/>
              <a:chExt cx="2832" cy="528"/>
            </a:xfrm>
          </p:grpSpPr>
          <p:sp>
            <p:nvSpPr>
              <p:cNvPr id="185384" name="AutoShape 40"/>
              <p:cNvSpPr>
                <a:spLocks noChangeArrowheads="1"/>
              </p:cNvSpPr>
              <p:nvPr/>
            </p:nvSpPr>
            <p:spPr bwMode="auto">
              <a:xfrm rot="84978">
                <a:off x="1776" y="3408"/>
                <a:ext cx="2832" cy="528"/>
              </a:xfrm>
              <a:prstGeom prst="cloudCallout">
                <a:avLst>
                  <a:gd name="adj1" fmla="val -15144"/>
                  <a:gd name="adj2" fmla="val 15741"/>
                </a:avLst>
              </a:prstGeom>
              <a:solidFill>
                <a:srgbClr val="EAEAEA"/>
              </a:solidFill>
              <a:ln w="9525">
                <a:solidFill>
                  <a:schemeClr val="tx1"/>
                </a:solidFill>
                <a:round/>
                <a:headEnd/>
                <a:tailEnd/>
              </a:ln>
              <a:effectLst/>
            </p:spPr>
            <p:txBody>
              <a:bodyPr vert="eaVert"/>
              <a:lstStyle/>
              <a:p>
                <a:pPr algn="ctr"/>
                <a:endParaRPr lang="en-US" sz="1400"/>
              </a:p>
            </p:txBody>
          </p:sp>
          <p:sp>
            <p:nvSpPr>
              <p:cNvPr id="185385" name="Oval 41"/>
              <p:cNvSpPr>
                <a:spLocks noChangeArrowheads="1"/>
              </p:cNvSpPr>
              <p:nvPr/>
            </p:nvSpPr>
            <p:spPr bwMode="auto">
              <a:xfrm rot="-155840">
                <a:off x="2178" y="3685"/>
                <a:ext cx="758" cy="176"/>
              </a:xfrm>
              <a:prstGeom prst="ellipse">
                <a:avLst/>
              </a:prstGeom>
              <a:solidFill>
                <a:srgbClr val="EAEAEA"/>
              </a:solidFill>
              <a:ln w="9525">
                <a:solidFill>
                  <a:srgbClr val="EAEAEA"/>
                </a:solidFill>
                <a:round/>
                <a:headEnd/>
                <a:tailEnd/>
              </a:ln>
              <a:effectLst/>
            </p:spPr>
            <p:txBody>
              <a:bodyPr wrap="none" anchor="ctr"/>
              <a:lstStyle/>
              <a:p>
                <a:endParaRPr lang="en-IN"/>
              </a:p>
            </p:txBody>
          </p:sp>
          <p:sp>
            <p:nvSpPr>
              <p:cNvPr id="185386" name="Rectangle 42"/>
              <p:cNvSpPr>
                <a:spLocks noChangeArrowheads="1"/>
              </p:cNvSpPr>
              <p:nvPr/>
            </p:nvSpPr>
            <p:spPr bwMode="auto">
              <a:xfrm>
                <a:off x="3840" y="3648"/>
                <a:ext cx="336" cy="144"/>
              </a:xfrm>
              <a:prstGeom prst="rect">
                <a:avLst/>
              </a:prstGeom>
              <a:solidFill>
                <a:srgbClr val="EAEAEA"/>
              </a:solidFill>
              <a:ln w="9525">
                <a:solidFill>
                  <a:srgbClr val="EAEAEA"/>
                </a:solidFill>
                <a:miter lim="800000"/>
                <a:headEnd/>
                <a:tailEnd/>
              </a:ln>
              <a:effectLst/>
            </p:spPr>
            <p:txBody>
              <a:bodyPr wrap="none" anchor="ctr"/>
              <a:lstStyle/>
              <a:p>
                <a:endParaRPr lang="en-IN"/>
              </a:p>
            </p:txBody>
          </p:sp>
        </p:grpSp>
        <p:sp>
          <p:nvSpPr>
            <p:cNvPr id="185387" name="Text Box 43"/>
            <p:cNvSpPr txBox="1">
              <a:spLocks noChangeArrowheads="1"/>
            </p:cNvSpPr>
            <p:nvPr/>
          </p:nvSpPr>
          <p:spPr bwMode="auto">
            <a:xfrm>
              <a:off x="4398" y="945"/>
              <a:ext cx="492" cy="366"/>
            </a:xfrm>
            <a:prstGeom prst="rect">
              <a:avLst/>
            </a:prstGeom>
            <a:noFill/>
            <a:ln w="9525">
              <a:noFill/>
              <a:miter lim="800000"/>
              <a:headEnd/>
              <a:tailEnd/>
            </a:ln>
            <a:effectLst/>
          </p:spPr>
          <p:txBody>
            <a:bodyPr wrap="none">
              <a:spAutoFit/>
            </a:bodyPr>
            <a:lstStyle/>
            <a:p>
              <a:r>
                <a:rPr lang="de-DE"/>
                <a:t>PSTN/</a:t>
              </a:r>
            </a:p>
            <a:p>
              <a:r>
                <a:rPr lang="de-DE"/>
                <a:t>ISDN</a:t>
              </a:r>
              <a:endParaRPr lang="en-US"/>
            </a:p>
          </p:txBody>
        </p:sp>
      </p:grpSp>
      <p:grpSp>
        <p:nvGrpSpPr>
          <p:cNvPr id="4" name="Group 44"/>
          <p:cNvGrpSpPr>
            <a:grpSpLocks/>
          </p:cNvGrpSpPr>
          <p:nvPr/>
        </p:nvGrpSpPr>
        <p:grpSpPr bwMode="auto">
          <a:xfrm>
            <a:off x="6781800" y="3886200"/>
            <a:ext cx="1676400" cy="990600"/>
            <a:chOff x="4272" y="2496"/>
            <a:chExt cx="1056" cy="624"/>
          </a:xfrm>
        </p:grpSpPr>
        <p:grpSp>
          <p:nvGrpSpPr>
            <p:cNvPr id="5" name="Group 45"/>
            <p:cNvGrpSpPr>
              <a:grpSpLocks/>
            </p:cNvGrpSpPr>
            <p:nvPr/>
          </p:nvGrpSpPr>
          <p:grpSpPr bwMode="auto">
            <a:xfrm rot="-5719908">
              <a:off x="4488" y="2280"/>
              <a:ext cx="624" cy="1056"/>
              <a:chOff x="1776" y="3408"/>
              <a:chExt cx="2832" cy="528"/>
            </a:xfrm>
          </p:grpSpPr>
          <p:sp>
            <p:nvSpPr>
              <p:cNvPr id="185390" name="AutoShape 46"/>
              <p:cNvSpPr>
                <a:spLocks noChangeArrowheads="1"/>
              </p:cNvSpPr>
              <p:nvPr/>
            </p:nvSpPr>
            <p:spPr bwMode="auto">
              <a:xfrm rot="84978">
                <a:off x="1776" y="3408"/>
                <a:ext cx="2832" cy="528"/>
              </a:xfrm>
              <a:prstGeom prst="cloudCallout">
                <a:avLst>
                  <a:gd name="adj1" fmla="val -15144"/>
                  <a:gd name="adj2" fmla="val 15741"/>
                </a:avLst>
              </a:prstGeom>
              <a:solidFill>
                <a:srgbClr val="EAEAEA"/>
              </a:solidFill>
              <a:ln w="9525">
                <a:solidFill>
                  <a:schemeClr val="tx1"/>
                </a:solidFill>
                <a:round/>
                <a:headEnd/>
                <a:tailEnd/>
              </a:ln>
              <a:effectLst/>
            </p:spPr>
            <p:txBody>
              <a:bodyPr vert="eaVert"/>
              <a:lstStyle/>
              <a:p>
                <a:pPr algn="ctr"/>
                <a:endParaRPr lang="en-US" sz="1400"/>
              </a:p>
            </p:txBody>
          </p:sp>
          <p:sp>
            <p:nvSpPr>
              <p:cNvPr id="185391" name="Oval 47"/>
              <p:cNvSpPr>
                <a:spLocks noChangeArrowheads="1"/>
              </p:cNvSpPr>
              <p:nvPr/>
            </p:nvSpPr>
            <p:spPr bwMode="auto">
              <a:xfrm rot="-155840">
                <a:off x="2178" y="3685"/>
                <a:ext cx="758" cy="176"/>
              </a:xfrm>
              <a:prstGeom prst="ellipse">
                <a:avLst/>
              </a:prstGeom>
              <a:solidFill>
                <a:srgbClr val="EAEAEA"/>
              </a:solidFill>
              <a:ln w="9525">
                <a:solidFill>
                  <a:srgbClr val="EAEAEA"/>
                </a:solidFill>
                <a:round/>
                <a:headEnd/>
                <a:tailEnd/>
              </a:ln>
              <a:effectLst/>
            </p:spPr>
            <p:txBody>
              <a:bodyPr wrap="none" anchor="ctr"/>
              <a:lstStyle/>
              <a:p>
                <a:endParaRPr lang="en-IN"/>
              </a:p>
            </p:txBody>
          </p:sp>
          <p:sp>
            <p:nvSpPr>
              <p:cNvPr id="185392" name="Rectangle 48"/>
              <p:cNvSpPr>
                <a:spLocks noChangeArrowheads="1"/>
              </p:cNvSpPr>
              <p:nvPr/>
            </p:nvSpPr>
            <p:spPr bwMode="auto">
              <a:xfrm>
                <a:off x="3840" y="3648"/>
                <a:ext cx="336" cy="144"/>
              </a:xfrm>
              <a:prstGeom prst="rect">
                <a:avLst/>
              </a:prstGeom>
              <a:solidFill>
                <a:srgbClr val="EAEAEA"/>
              </a:solidFill>
              <a:ln w="9525">
                <a:solidFill>
                  <a:srgbClr val="EAEAEA"/>
                </a:solidFill>
                <a:miter lim="800000"/>
                <a:headEnd/>
                <a:tailEnd/>
              </a:ln>
              <a:effectLst/>
            </p:spPr>
            <p:txBody>
              <a:bodyPr wrap="none" anchor="ctr"/>
              <a:lstStyle/>
              <a:p>
                <a:endParaRPr lang="en-IN"/>
              </a:p>
            </p:txBody>
          </p:sp>
        </p:grpSp>
        <p:sp>
          <p:nvSpPr>
            <p:cNvPr id="185393" name="Text Box 49"/>
            <p:cNvSpPr txBox="1">
              <a:spLocks noChangeArrowheads="1"/>
            </p:cNvSpPr>
            <p:nvPr/>
          </p:nvSpPr>
          <p:spPr bwMode="auto">
            <a:xfrm>
              <a:off x="4397" y="2625"/>
              <a:ext cx="806" cy="366"/>
            </a:xfrm>
            <a:prstGeom prst="rect">
              <a:avLst/>
            </a:prstGeom>
            <a:noFill/>
            <a:ln w="9525">
              <a:noFill/>
              <a:miter lim="800000"/>
              <a:headEnd/>
              <a:tailEnd/>
            </a:ln>
            <a:effectLst/>
          </p:spPr>
          <p:txBody>
            <a:bodyPr wrap="none">
              <a:spAutoFit/>
            </a:bodyPr>
            <a:lstStyle/>
            <a:p>
              <a:r>
                <a:rPr lang="de-DE"/>
                <a:t>PDN (X.25),</a:t>
              </a:r>
            </a:p>
            <a:p>
              <a:r>
                <a:rPr lang="de-DE"/>
                <a:t>Internet (IP)</a:t>
              </a:r>
              <a:endParaRPr lang="en-US"/>
            </a:p>
          </p:txBody>
        </p:sp>
      </p:grpSp>
      <p:sp>
        <p:nvSpPr>
          <p:cNvPr id="185394" name="Text Box 50"/>
          <p:cNvSpPr txBox="1">
            <a:spLocks noChangeArrowheads="1"/>
          </p:cNvSpPr>
          <p:nvPr/>
        </p:nvSpPr>
        <p:spPr bwMode="auto">
          <a:xfrm>
            <a:off x="1600200" y="5791200"/>
            <a:ext cx="881063" cy="336550"/>
          </a:xfrm>
          <a:prstGeom prst="rect">
            <a:avLst/>
          </a:prstGeom>
          <a:noFill/>
          <a:ln w="9525">
            <a:noFill/>
            <a:miter lim="800000"/>
            <a:headEnd/>
            <a:tailEnd/>
          </a:ln>
          <a:effectLst/>
        </p:spPr>
        <p:txBody>
          <a:bodyPr wrap="none">
            <a:spAutoFit/>
          </a:bodyPr>
          <a:lstStyle/>
          <a:p>
            <a:r>
              <a:rPr lang="de-DE"/>
              <a:t>UTRAN</a:t>
            </a:r>
            <a:endParaRPr lang="en-US"/>
          </a:p>
        </p:txBody>
      </p:sp>
      <p:sp>
        <p:nvSpPr>
          <p:cNvPr id="185395" name="Text Box 51"/>
          <p:cNvSpPr txBox="1">
            <a:spLocks noChangeArrowheads="1"/>
          </p:cNvSpPr>
          <p:nvPr/>
        </p:nvSpPr>
        <p:spPr bwMode="auto">
          <a:xfrm>
            <a:off x="4171950" y="5791200"/>
            <a:ext cx="476250" cy="336550"/>
          </a:xfrm>
          <a:prstGeom prst="rect">
            <a:avLst/>
          </a:prstGeom>
          <a:noFill/>
          <a:ln w="9525">
            <a:noFill/>
            <a:miter lim="800000"/>
            <a:headEnd/>
            <a:tailEnd/>
          </a:ln>
          <a:effectLst/>
        </p:spPr>
        <p:txBody>
          <a:bodyPr wrap="none">
            <a:spAutoFit/>
          </a:bodyPr>
          <a:lstStyle/>
          <a:p>
            <a:r>
              <a:rPr lang="de-DE"/>
              <a:t>CN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Grp="1" noChangeArrowheads="1"/>
          </p:cNvSpPr>
          <p:nvPr>
            <p:ph type="title"/>
          </p:nvPr>
        </p:nvSpPr>
        <p:spPr/>
        <p:txBody>
          <a:bodyPr/>
          <a:lstStyle/>
          <a:p>
            <a:r>
              <a:rPr lang="de-DE"/>
              <a:t>UMTS protocol stacks (user plane)</a:t>
            </a:r>
          </a:p>
        </p:txBody>
      </p:sp>
      <p:sp>
        <p:nvSpPr>
          <p:cNvPr id="266245" name="Rectangle 5"/>
          <p:cNvSpPr>
            <a:spLocks noChangeArrowheads="1"/>
          </p:cNvSpPr>
          <p:nvPr/>
        </p:nvSpPr>
        <p:spPr bwMode="auto">
          <a:xfrm>
            <a:off x="2014538" y="1270000"/>
            <a:ext cx="720725" cy="503238"/>
          </a:xfrm>
          <a:prstGeom prst="rect">
            <a:avLst/>
          </a:prstGeom>
          <a:solidFill>
            <a:srgbClr val="DADAF6"/>
          </a:solidFill>
          <a:ln w="9525">
            <a:solidFill>
              <a:schemeClr val="tx1"/>
            </a:solidFill>
            <a:miter lim="800000"/>
            <a:headEnd/>
            <a:tailEnd/>
          </a:ln>
          <a:effectLst/>
        </p:spPr>
        <p:txBody>
          <a:bodyPr wrap="none" anchor="ctr"/>
          <a:lstStyle/>
          <a:p>
            <a:pPr algn="ctr"/>
            <a:r>
              <a:rPr lang="en-US" sz="1400"/>
              <a:t>apps. &amp;</a:t>
            </a:r>
          </a:p>
          <a:p>
            <a:pPr algn="ctr"/>
            <a:r>
              <a:rPr lang="en-US" sz="1400"/>
              <a:t>protocols</a:t>
            </a:r>
          </a:p>
        </p:txBody>
      </p:sp>
      <p:sp>
        <p:nvSpPr>
          <p:cNvPr id="266249" name="Rectangle 9"/>
          <p:cNvSpPr>
            <a:spLocks noChangeArrowheads="1"/>
          </p:cNvSpPr>
          <p:nvPr/>
        </p:nvSpPr>
        <p:spPr bwMode="auto">
          <a:xfrm>
            <a:off x="2014538" y="2133600"/>
            <a:ext cx="720725" cy="360363"/>
          </a:xfrm>
          <a:prstGeom prst="rect">
            <a:avLst/>
          </a:prstGeom>
          <a:solidFill>
            <a:srgbClr val="DADAF6"/>
          </a:solidFill>
          <a:ln w="9525">
            <a:solidFill>
              <a:schemeClr val="tx1"/>
            </a:solidFill>
            <a:miter lim="800000"/>
            <a:headEnd/>
            <a:tailEnd/>
          </a:ln>
          <a:effectLst/>
        </p:spPr>
        <p:txBody>
          <a:bodyPr wrap="none" anchor="ctr"/>
          <a:lstStyle/>
          <a:p>
            <a:pPr algn="ctr"/>
            <a:r>
              <a:rPr lang="en-US" sz="1400"/>
              <a:t>MAC</a:t>
            </a:r>
          </a:p>
        </p:txBody>
      </p:sp>
      <p:sp>
        <p:nvSpPr>
          <p:cNvPr id="266250" name="Rectangle 10"/>
          <p:cNvSpPr>
            <a:spLocks noChangeArrowheads="1"/>
          </p:cNvSpPr>
          <p:nvPr/>
        </p:nvSpPr>
        <p:spPr bwMode="auto">
          <a:xfrm>
            <a:off x="2014538" y="2493963"/>
            <a:ext cx="720725"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radio</a:t>
            </a:r>
          </a:p>
        </p:txBody>
      </p:sp>
      <p:sp>
        <p:nvSpPr>
          <p:cNvPr id="266251" name="Rectangle 11"/>
          <p:cNvSpPr>
            <a:spLocks noChangeArrowheads="1"/>
          </p:cNvSpPr>
          <p:nvPr/>
        </p:nvSpPr>
        <p:spPr bwMode="auto">
          <a:xfrm>
            <a:off x="3167063" y="2133600"/>
            <a:ext cx="720725" cy="360363"/>
          </a:xfrm>
          <a:prstGeom prst="rect">
            <a:avLst/>
          </a:prstGeom>
          <a:solidFill>
            <a:srgbClr val="DADAF6"/>
          </a:solidFill>
          <a:ln w="9525">
            <a:solidFill>
              <a:schemeClr val="tx1"/>
            </a:solidFill>
            <a:miter lim="800000"/>
            <a:headEnd/>
            <a:tailEnd/>
          </a:ln>
          <a:effectLst/>
        </p:spPr>
        <p:txBody>
          <a:bodyPr wrap="none" anchor="ctr"/>
          <a:lstStyle/>
          <a:p>
            <a:pPr algn="ctr"/>
            <a:r>
              <a:rPr lang="en-US" sz="1400"/>
              <a:t>MAC</a:t>
            </a:r>
          </a:p>
        </p:txBody>
      </p:sp>
      <p:sp>
        <p:nvSpPr>
          <p:cNvPr id="266252" name="Rectangle 12"/>
          <p:cNvSpPr>
            <a:spLocks noChangeArrowheads="1"/>
          </p:cNvSpPr>
          <p:nvPr/>
        </p:nvSpPr>
        <p:spPr bwMode="auto">
          <a:xfrm>
            <a:off x="3167063" y="2493963"/>
            <a:ext cx="720725"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radio</a:t>
            </a:r>
          </a:p>
        </p:txBody>
      </p:sp>
      <p:sp>
        <p:nvSpPr>
          <p:cNvPr id="266254" name="AutoShape 14"/>
          <p:cNvSpPr>
            <a:spLocks noChangeArrowheads="1"/>
          </p:cNvSpPr>
          <p:nvPr/>
        </p:nvSpPr>
        <p:spPr bwMode="auto">
          <a:xfrm>
            <a:off x="3167063" y="1773238"/>
            <a:ext cx="720725" cy="361950"/>
          </a:xfrm>
          <a:prstGeom prst="rtTriangle">
            <a:avLst/>
          </a:prstGeom>
          <a:solidFill>
            <a:srgbClr val="DADAF6"/>
          </a:solidFill>
          <a:ln w="9525">
            <a:solidFill>
              <a:schemeClr val="tx1"/>
            </a:solidFill>
            <a:miter lim="800000"/>
            <a:headEnd/>
            <a:tailEnd/>
          </a:ln>
          <a:effectLst/>
        </p:spPr>
        <p:txBody>
          <a:bodyPr wrap="none" bIns="0" anchor="ctr"/>
          <a:lstStyle/>
          <a:p>
            <a:pPr algn="ctr"/>
            <a:r>
              <a:rPr lang="en-US" sz="1400"/>
              <a:t>RLC  </a:t>
            </a:r>
          </a:p>
        </p:txBody>
      </p:sp>
      <p:sp>
        <p:nvSpPr>
          <p:cNvPr id="266255" name="AutoShape 15"/>
          <p:cNvSpPr>
            <a:spLocks noChangeArrowheads="1"/>
          </p:cNvSpPr>
          <p:nvPr/>
        </p:nvSpPr>
        <p:spPr bwMode="auto">
          <a:xfrm flipH="1">
            <a:off x="3887788" y="1773238"/>
            <a:ext cx="719137" cy="361950"/>
          </a:xfrm>
          <a:prstGeom prst="rtTriangle">
            <a:avLst/>
          </a:prstGeom>
          <a:solidFill>
            <a:srgbClr val="DADAF6"/>
          </a:solidFill>
          <a:ln w="9525">
            <a:solidFill>
              <a:schemeClr val="tx1"/>
            </a:solidFill>
            <a:miter lim="800000"/>
            <a:headEnd/>
            <a:tailEnd/>
          </a:ln>
          <a:effectLst/>
        </p:spPr>
        <p:txBody>
          <a:bodyPr wrap="none" lIns="126000" bIns="0" anchor="ctr"/>
          <a:lstStyle/>
          <a:p>
            <a:pPr algn="ctr"/>
            <a:r>
              <a:rPr lang="en-US" sz="1400"/>
              <a:t>   SAR</a:t>
            </a:r>
          </a:p>
        </p:txBody>
      </p:sp>
      <p:sp>
        <p:nvSpPr>
          <p:cNvPr id="266256" name="AutoShape 16"/>
          <p:cNvSpPr>
            <a:spLocks noChangeArrowheads="1"/>
          </p:cNvSpPr>
          <p:nvPr/>
        </p:nvSpPr>
        <p:spPr bwMode="auto">
          <a:xfrm flipV="1">
            <a:off x="3167063" y="1773238"/>
            <a:ext cx="1439862" cy="360362"/>
          </a:xfrm>
          <a:prstGeom prst="triangle">
            <a:avLst>
              <a:gd name="adj" fmla="val 50000"/>
            </a:avLst>
          </a:prstGeom>
          <a:solidFill>
            <a:srgbClr val="DADAF6"/>
          </a:solidFill>
          <a:ln w="9525">
            <a:solidFill>
              <a:schemeClr val="tx1"/>
            </a:solidFill>
            <a:miter lim="800000"/>
            <a:headEnd/>
            <a:tailEnd/>
          </a:ln>
          <a:effectLst/>
        </p:spPr>
        <p:txBody>
          <a:bodyPr wrap="none" anchor="ctr"/>
          <a:lstStyle/>
          <a:p>
            <a:endParaRPr lang="en-IN"/>
          </a:p>
        </p:txBody>
      </p:sp>
      <p:cxnSp>
        <p:nvCxnSpPr>
          <p:cNvPr id="266257" name="AutoShape 17"/>
          <p:cNvCxnSpPr>
            <a:cxnSpLocks noChangeShapeType="1"/>
            <a:stCxn id="266250" idx="2"/>
            <a:endCxn id="266252" idx="2"/>
          </p:cNvCxnSpPr>
          <p:nvPr/>
        </p:nvCxnSpPr>
        <p:spPr bwMode="auto">
          <a:xfrm rot="16200000" flipH="1">
            <a:off x="2950369" y="2278856"/>
            <a:ext cx="1588" cy="1152525"/>
          </a:xfrm>
          <a:prstGeom prst="bentConnector3">
            <a:avLst>
              <a:gd name="adj1" fmla="val 13200000"/>
            </a:avLst>
          </a:prstGeom>
          <a:noFill/>
          <a:ln w="9525">
            <a:solidFill>
              <a:schemeClr val="tx1"/>
            </a:solidFill>
            <a:miter lim="800000"/>
            <a:headEnd/>
            <a:tailEnd/>
          </a:ln>
          <a:effectLst/>
        </p:spPr>
      </p:cxnSp>
      <p:cxnSp>
        <p:nvCxnSpPr>
          <p:cNvPr id="266260" name="AutoShape 20"/>
          <p:cNvCxnSpPr>
            <a:cxnSpLocks noChangeShapeType="1"/>
            <a:stCxn id="266288" idx="2"/>
            <a:endCxn id="266290" idx="2"/>
          </p:cNvCxnSpPr>
          <p:nvPr/>
        </p:nvCxnSpPr>
        <p:spPr bwMode="auto">
          <a:xfrm rot="16200000" flipH="1">
            <a:off x="4823619" y="2278856"/>
            <a:ext cx="1588" cy="1152525"/>
          </a:xfrm>
          <a:prstGeom prst="bentConnector3">
            <a:avLst>
              <a:gd name="adj1" fmla="val 14400000"/>
            </a:avLst>
          </a:prstGeom>
          <a:noFill/>
          <a:ln w="9525">
            <a:solidFill>
              <a:schemeClr val="tx1"/>
            </a:solidFill>
            <a:miter lim="800000"/>
            <a:headEnd/>
            <a:tailEnd/>
          </a:ln>
          <a:effectLst/>
        </p:spPr>
      </p:cxnSp>
      <p:sp>
        <p:nvSpPr>
          <p:cNvPr id="266261" name="Line 21"/>
          <p:cNvSpPr>
            <a:spLocks noChangeShapeType="1"/>
          </p:cNvSpPr>
          <p:nvPr/>
        </p:nvSpPr>
        <p:spPr bwMode="auto">
          <a:xfrm flipV="1">
            <a:off x="2951163" y="1125538"/>
            <a:ext cx="0" cy="2087562"/>
          </a:xfrm>
          <a:prstGeom prst="line">
            <a:avLst/>
          </a:prstGeom>
          <a:noFill/>
          <a:ln w="9525">
            <a:solidFill>
              <a:schemeClr val="tx1"/>
            </a:solidFill>
            <a:prstDash val="dash"/>
            <a:round/>
            <a:headEnd/>
            <a:tailEnd/>
          </a:ln>
          <a:effectLst/>
        </p:spPr>
        <p:txBody>
          <a:bodyPr wrap="none" anchor="ctr"/>
          <a:lstStyle/>
          <a:p>
            <a:endParaRPr lang="en-IN"/>
          </a:p>
        </p:txBody>
      </p:sp>
      <p:sp>
        <p:nvSpPr>
          <p:cNvPr id="266262" name="Line 22"/>
          <p:cNvSpPr>
            <a:spLocks noChangeShapeType="1"/>
          </p:cNvSpPr>
          <p:nvPr/>
        </p:nvSpPr>
        <p:spPr bwMode="auto">
          <a:xfrm flipV="1">
            <a:off x="4822825" y="1125538"/>
            <a:ext cx="0" cy="2087562"/>
          </a:xfrm>
          <a:prstGeom prst="line">
            <a:avLst/>
          </a:prstGeom>
          <a:noFill/>
          <a:ln w="9525">
            <a:solidFill>
              <a:schemeClr val="tx1"/>
            </a:solidFill>
            <a:prstDash val="dash"/>
            <a:round/>
            <a:headEnd/>
            <a:tailEnd/>
          </a:ln>
          <a:effectLst/>
        </p:spPr>
        <p:txBody>
          <a:bodyPr wrap="none" anchor="ctr"/>
          <a:lstStyle/>
          <a:p>
            <a:endParaRPr lang="en-IN"/>
          </a:p>
        </p:txBody>
      </p:sp>
      <p:sp>
        <p:nvSpPr>
          <p:cNvPr id="266263" name="Text Box 23"/>
          <p:cNvSpPr txBox="1">
            <a:spLocks noChangeArrowheads="1"/>
          </p:cNvSpPr>
          <p:nvPr/>
        </p:nvSpPr>
        <p:spPr bwMode="auto">
          <a:xfrm>
            <a:off x="2735263" y="788988"/>
            <a:ext cx="407987" cy="336550"/>
          </a:xfrm>
          <a:prstGeom prst="rect">
            <a:avLst/>
          </a:prstGeom>
          <a:noFill/>
          <a:ln w="9525">
            <a:noFill/>
            <a:miter lim="800000"/>
            <a:headEnd/>
            <a:tailEnd/>
          </a:ln>
          <a:effectLst/>
        </p:spPr>
        <p:txBody>
          <a:bodyPr wrap="none">
            <a:spAutoFit/>
          </a:bodyPr>
          <a:lstStyle/>
          <a:p>
            <a:r>
              <a:rPr lang="en-US"/>
              <a:t>U</a:t>
            </a:r>
            <a:r>
              <a:rPr lang="en-US" baseline="-25000"/>
              <a:t>u</a:t>
            </a:r>
            <a:endParaRPr lang="en-US"/>
          </a:p>
        </p:txBody>
      </p:sp>
      <p:sp>
        <p:nvSpPr>
          <p:cNvPr id="266264" name="Text Box 24"/>
          <p:cNvSpPr txBox="1">
            <a:spLocks noChangeArrowheads="1"/>
          </p:cNvSpPr>
          <p:nvPr/>
        </p:nvSpPr>
        <p:spPr bwMode="auto">
          <a:xfrm>
            <a:off x="4511675" y="765175"/>
            <a:ext cx="600075" cy="336550"/>
          </a:xfrm>
          <a:prstGeom prst="rect">
            <a:avLst/>
          </a:prstGeom>
          <a:noFill/>
          <a:ln w="9525">
            <a:noFill/>
            <a:miter lim="800000"/>
            <a:headEnd/>
            <a:tailEnd/>
          </a:ln>
          <a:effectLst/>
        </p:spPr>
        <p:txBody>
          <a:bodyPr wrap="none">
            <a:spAutoFit/>
          </a:bodyPr>
          <a:lstStyle/>
          <a:p>
            <a:r>
              <a:rPr lang="en-US"/>
              <a:t>I</a:t>
            </a:r>
            <a:r>
              <a:rPr lang="en-US" baseline="-25000"/>
              <a:t>u</a:t>
            </a:r>
            <a:r>
              <a:rPr lang="en-US"/>
              <a:t>CS</a:t>
            </a:r>
          </a:p>
        </p:txBody>
      </p:sp>
      <p:sp>
        <p:nvSpPr>
          <p:cNvPr id="266270" name="Text Box 30"/>
          <p:cNvSpPr txBox="1">
            <a:spLocks noChangeArrowheads="1"/>
          </p:cNvSpPr>
          <p:nvPr/>
        </p:nvSpPr>
        <p:spPr bwMode="auto">
          <a:xfrm>
            <a:off x="2159000" y="788988"/>
            <a:ext cx="465138" cy="336550"/>
          </a:xfrm>
          <a:prstGeom prst="rect">
            <a:avLst/>
          </a:prstGeom>
          <a:noFill/>
          <a:ln w="9525">
            <a:noFill/>
            <a:miter lim="800000"/>
            <a:headEnd/>
            <a:tailEnd/>
          </a:ln>
          <a:effectLst/>
        </p:spPr>
        <p:txBody>
          <a:bodyPr wrap="none">
            <a:spAutoFit/>
          </a:bodyPr>
          <a:lstStyle/>
          <a:p>
            <a:r>
              <a:rPr lang="en-US" b="1"/>
              <a:t>UE</a:t>
            </a:r>
          </a:p>
        </p:txBody>
      </p:sp>
      <p:sp>
        <p:nvSpPr>
          <p:cNvPr id="266271" name="Text Box 31"/>
          <p:cNvSpPr txBox="1">
            <a:spLocks noChangeArrowheads="1"/>
          </p:cNvSpPr>
          <p:nvPr/>
        </p:nvSpPr>
        <p:spPr bwMode="auto">
          <a:xfrm>
            <a:off x="3455988" y="765175"/>
            <a:ext cx="892175" cy="336550"/>
          </a:xfrm>
          <a:prstGeom prst="rect">
            <a:avLst/>
          </a:prstGeom>
          <a:noFill/>
          <a:ln w="9525">
            <a:noFill/>
            <a:miter lim="800000"/>
            <a:headEnd/>
            <a:tailEnd/>
          </a:ln>
          <a:effectLst/>
        </p:spPr>
        <p:txBody>
          <a:bodyPr wrap="none">
            <a:spAutoFit/>
          </a:bodyPr>
          <a:lstStyle/>
          <a:p>
            <a:r>
              <a:rPr lang="en-US" b="1"/>
              <a:t>UTRAN</a:t>
            </a:r>
          </a:p>
        </p:txBody>
      </p:sp>
      <p:sp>
        <p:nvSpPr>
          <p:cNvPr id="266272" name="Text Box 32"/>
          <p:cNvSpPr txBox="1">
            <a:spLocks noChangeArrowheads="1"/>
          </p:cNvSpPr>
          <p:nvPr/>
        </p:nvSpPr>
        <p:spPr bwMode="auto">
          <a:xfrm>
            <a:off x="5053013" y="765175"/>
            <a:ext cx="635000" cy="581025"/>
          </a:xfrm>
          <a:prstGeom prst="rect">
            <a:avLst/>
          </a:prstGeom>
          <a:noFill/>
          <a:ln w="9525">
            <a:noFill/>
            <a:miter lim="800000"/>
            <a:headEnd/>
            <a:tailEnd/>
          </a:ln>
          <a:effectLst/>
        </p:spPr>
        <p:txBody>
          <a:bodyPr wrap="none">
            <a:spAutoFit/>
          </a:bodyPr>
          <a:lstStyle/>
          <a:p>
            <a:pPr algn="ctr"/>
            <a:r>
              <a:rPr lang="en-US" b="1"/>
              <a:t>3G</a:t>
            </a:r>
          </a:p>
          <a:p>
            <a:pPr algn="ctr"/>
            <a:r>
              <a:rPr lang="en-US" b="1"/>
              <a:t>MSC</a:t>
            </a:r>
          </a:p>
        </p:txBody>
      </p:sp>
      <p:sp>
        <p:nvSpPr>
          <p:cNvPr id="266278" name="Rectangle 38"/>
          <p:cNvSpPr>
            <a:spLocks noChangeArrowheads="1"/>
          </p:cNvSpPr>
          <p:nvPr/>
        </p:nvSpPr>
        <p:spPr bwMode="auto">
          <a:xfrm>
            <a:off x="2014538" y="1773238"/>
            <a:ext cx="720725"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RLC</a:t>
            </a:r>
          </a:p>
        </p:txBody>
      </p:sp>
      <p:sp>
        <p:nvSpPr>
          <p:cNvPr id="266287" name="Rectangle 47"/>
          <p:cNvSpPr>
            <a:spLocks noChangeArrowheads="1"/>
          </p:cNvSpPr>
          <p:nvPr/>
        </p:nvSpPr>
        <p:spPr bwMode="auto">
          <a:xfrm>
            <a:off x="3887788" y="2133600"/>
            <a:ext cx="719137" cy="360363"/>
          </a:xfrm>
          <a:prstGeom prst="rect">
            <a:avLst/>
          </a:prstGeom>
          <a:solidFill>
            <a:srgbClr val="DADAF6"/>
          </a:solidFill>
          <a:ln w="9525">
            <a:solidFill>
              <a:schemeClr val="tx1"/>
            </a:solidFill>
            <a:miter lim="800000"/>
            <a:headEnd/>
            <a:tailEnd/>
          </a:ln>
          <a:effectLst/>
        </p:spPr>
        <p:txBody>
          <a:bodyPr wrap="none" anchor="ctr"/>
          <a:lstStyle/>
          <a:p>
            <a:pPr algn="ctr"/>
            <a:r>
              <a:rPr lang="en-US" sz="1400"/>
              <a:t>AAL2</a:t>
            </a:r>
          </a:p>
        </p:txBody>
      </p:sp>
      <p:sp>
        <p:nvSpPr>
          <p:cNvPr id="266288" name="Rectangle 48"/>
          <p:cNvSpPr>
            <a:spLocks noChangeArrowheads="1"/>
          </p:cNvSpPr>
          <p:nvPr/>
        </p:nvSpPr>
        <p:spPr bwMode="auto">
          <a:xfrm>
            <a:off x="3887788" y="2493963"/>
            <a:ext cx="719137"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ATM</a:t>
            </a:r>
          </a:p>
        </p:txBody>
      </p:sp>
      <p:sp>
        <p:nvSpPr>
          <p:cNvPr id="266289" name="Rectangle 49"/>
          <p:cNvSpPr>
            <a:spLocks noChangeArrowheads="1"/>
          </p:cNvSpPr>
          <p:nvPr/>
        </p:nvSpPr>
        <p:spPr bwMode="auto">
          <a:xfrm>
            <a:off x="5040313" y="2133600"/>
            <a:ext cx="719137" cy="360363"/>
          </a:xfrm>
          <a:prstGeom prst="rect">
            <a:avLst/>
          </a:prstGeom>
          <a:solidFill>
            <a:srgbClr val="DADAF6"/>
          </a:solidFill>
          <a:ln w="9525">
            <a:solidFill>
              <a:schemeClr val="tx1"/>
            </a:solidFill>
            <a:miter lim="800000"/>
            <a:headEnd/>
            <a:tailEnd/>
          </a:ln>
          <a:effectLst/>
        </p:spPr>
        <p:txBody>
          <a:bodyPr wrap="none" anchor="ctr"/>
          <a:lstStyle/>
          <a:p>
            <a:pPr algn="ctr"/>
            <a:r>
              <a:rPr lang="en-US" sz="1400"/>
              <a:t>AAL2</a:t>
            </a:r>
          </a:p>
        </p:txBody>
      </p:sp>
      <p:sp>
        <p:nvSpPr>
          <p:cNvPr id="266290" name="Rectangle 50"/>
          <p:cNvSpPr>
            <a:spLocks noChangeArrowheads="1"/>
          </p:cNvSpPr>
          <p:nvPr/>
        </p:nvSpPr>
        <p:spPr bwMode="auto">
          <a:xfrm>
            <a:off x="5040313" y="2493963"/>
            <a:ext cx="719137"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ATM</a:t>
            </a:r>
          </a:p>
        </p:txBody>
      </p:sp>
      <p:sp>
        <p:nvSpPr>
          <p:cNvPr id="266291" name="Rectangle 51"/>
          <p:cNvSpPr>
            <a:spLocks noChangeArrowheads="1"/>
          </p:cNvSpPr>
          <p:nvPr/>
        </p:nvSpPr>
        <p:spPr bwMode="auto">
          <a:xfrm>
            <a:off x="5040313" y="1773238"/>
            <a:ext cx="719137" cy="360362"/>
          </a:xfrm>
          <a:prstGeom prst="rect">
            <a:avLst/>
          </a:prstGeom>
          <a:solidFill>
            <a:srgbClr val="DADAF6"/>
          </a:solidFill>
          <a:ln w="9525">
            <a:solidFill>
              <a:schemeClr val="tx1"/>
            </a:solidFill>
            <a:miter lim="800000"/>
            <a:headEnd/>
            <a:tailEnd/>
          </a:ln>
          <a:effectLst/>
        </p:spPr>
        <p:txBody>
          <a:bodyPr wrap="none" anchor="ctr"/>
          <a:lstStyle/>
          <a:p>
            <a:pPr algn="ctr"/>
            <a:r>
              <a:rPr lang="en-US" sz="1400"/>
              <a:t>SAR</a:t>
            </a:r>
          </a:p>
        </p:txBody>
      </p:sp>
      <p:sp>
        <p:nvSpPr>
          <p:cNvPr id="266292" name="Rectangle 52"/>
          <p:cNvSpPr>
            <a:spLocks noChangeArrowheads="1"/>
          </p:cNvSpPr>
          <p:nvPr/>
        </p:nvSpPr>
        <p:spPr bwMode="auto">
          <a:xfrm>
            <a:off x="2014538" y="3644900"/>
            <a:ext cx="720725" cy="431800"/>
          </a:xfrm>
          <a:prstGeom prst="rect">
            <a:avLst/>
          </a:prstGeom>
          <a:solidFill>
            <a:srgbClr val="DADAF6"/>
          </a:solidFill>
          <a:ln w="9525">
            <a:solidFill>
              <a:schemeClr val="tx1"/>
            </a:solidFill>
            <a:miter lim="800000"/>
            <a:headEnd/>
            <a:tailEnd/>
          </a:ln>
          <a:effectLst/>
        </p:spPr>
        <p:txBody>
          <a:bodyPr wrap="none" anchor="ctr"/>
          <a:lstStyle/>
          <a:p>
            <a:pPr algn="ctr"/>
            <a:r>
              <a:rPr lang="en-US" sz="1400"/>
              <a:t>apps. &amp;</a:t>
            </a:r>
          </a:p>
          <a:p>
            <a:pPr algn="ctr"/>
            <a:r>
              <a:rPr lang="en-US" sz="1400"/>
              <a:t>protocols</a:t>
            </a:r>
          </a:p>
        </p:txBody>
      </p:sp>
      <p:sp>
        <p:nvSpPr>
          <p:cNvPr id="266293" name="Rectangle 53"/>
          <p:cNvSpPr>
            <a:spLocks noChangeArrowheads="1"/>
          </p:cNvSpPr>
          <p:nvPr/>
        </p:nvSpPr>
        <p:spPr bwMode="auto">
          <a:xfrm>
            <a:off x="2014538" y="5084763"/>
            <a:ext cx="720725"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MAC</a:t>
            </a:r>
          </a:p>
        </p:txBody>
      </p:sp>
      <p:sp>
        <p:nvSpPr>
          <p:cNvPr id="266294" name="Rectangle 54"/>
          <p:cNvSpPr>
            <a:spLocks noChangeArrowheads="1"/>
          </p:cNvSpPr>
          <p:nvPr/>
        </p:nvSpPr>
        <p:spPr bwMode="auto">
          <a:xfrm>
            <a:off x="2014538" y="5373688"/>
            <a:ext cx="720725"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radio</a:t>
            </a:r>
          </a:p>
        </p:txBody>
      </p:sp>
      <p:sp>
        <p:nvSpPr>
          <p:cNvPr id="266295" name="Rectangle 55"/>
          <p:cNvSpPr>
            <a:spLocks noChangeArrowheads="1"/>
          </p:cNvSpPr>
          <p:nvPr/>
        </p:nvSpPr>
        <p:spPr bwMode="auto">
          <a:xfrm>
            <a:off x="3167063" y="5084763"/>
            <a:ext cx="720725"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MAC</a:t>
            </a:r>
          </a:p>
        </p:txBody>
      </p:sp>
      <p:sp>
        <p:nvSpPr>
          <p:cNvPr id="266296" name="Rectangle 56"/>
          <p:cNvSpPr>
            <a:spLocks noChangeArrowheads="1"/>
          </p:cNvSpPr>
          <p:nvPr/>
        </p:nvSpPr>
        <p:spPr bwMode="auto">
          <a:xfrm>
            <a:off x="3167063" y="5373688"/>
            <a:ext cx="720725"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radio</a:t>
            </a:r>
          </a:p>
        </p:txBody>
      </p:sp>
      <p:sp>
        <p:nvSpPr>
          <p:cNvPr id="266297" name="AutoShape 57"/>
          <p:cNvSpPr>
            <a:spLocks noChangeArrowheads="1"/>
          </p:cNvSpPr>
          <p:nvPr/>
        </p:nvSpPr>
        <p:spPr bwMode="auto">
          <a:xfrm>
            <a:off x="3167063" y="4508500"/>
            <a:ext cx="720725" cy="288925"/>
          </a:xfrm>
          <a:prstGeom prst="rtTriangle">
            <a:avLst/>
          </a:prstGeom>
          <a:solidFill>
            <a:srgbClr val="DADAF6"/>
          </a:solidFill>
          <a:ln w="9525">
            <a:solidFill>
              <a:schemeClr val="tx1"/>
            </a:solidFill>
            <a:miter lim="800000"/>
            <a:headEnd/>
            <a:tailEnd/>
          </a:ln>
          <a:effectLst/>
        </p:spPr>
        <p:txBody>
          <a:bodyPr wrap="none" bIns="0" anchor="ctr"/>
          <a:lstStyle/>
          <a:p>
            <a:pPr algn="ctr"/>
            <a:r>
              <a:rPr lang="en-US" sz="1300"/>
              <a:t>PDCP  </a:t>
            </a:r>
          </a:p>
        </p:txBody>
      </p:sp>
      <p:sp>
        <p:nvSpPr>
          <p:cNvPr id="266298" name="AutoShape 58"/>
          <p:cNvSpPr>
            <a:spLocks noChangeArrowheads="1"/>
          </p:cNvSpPr>
          <p:nvPr/>
        </p:nvSpPr>
        <p:spPr bwMode="auto">
          <a:xfrm flipH="1">
            <a:off x="3887788" y="4508500"/>
            <a:ext cx="719137" cy="288925"/>
          </a:xfrm>
          <a:prstGeom prst="rtTriangle">
            <a:avLst/>
          </a:prstGeom>
          <a:solidFill>
            <a:srgbClr val="DADAF6"/>
          </a:solidFill>
          <a:ln w="9525">
            <a:solidFill>
              <a:schemeClr val="tx1"/>
            </a:solidFill>
            <a:miter lim="800000"/>
            <a:headEnd/>
            <a:tailEnd/>
          </a:ln>
          <a:effectLst/>
        </p:spPr>
        <p:txBody>
          <a:bodyPr wrap="none" lIns="126000" bIns="0" anchor="ctr"/>
          <a:lstStyle/>
          <a:p>
            <a:pPr algn="ctr"/>
            <a:r>
              <a:rPr lang="en-US" sz="1400"/>
              <a:t>   GTP</a:t>
            </a:r>
          </a:p>
        </p:txBody>
      </p:sp>
      <p:sp>
        <p:nvSpPr>
          <p:cNvPr id="266299" name="AutoShape 59"/>
          <p:cNvSpPr>
            <a:spLocks noChangeArrowheads="1"/>
          </p:cNvSpPr>
          <p:nvPr/>
        </p:nvSpPr>
        <p:spPr bwMode="auto">
          <a:xfrm flipV="1">
            <a:off x="3167063" y="4508500"/>
            <a:ext cx="1439862" cy="287338"/>
          </a:xfrm>
          <a:prstGeom prst="triangle">
            <a:avLst>
              <a:gd name="adj" fmla="val 50000"/>
            </a:avLst>
          </a:prstGeom>
          <a:solidFill>
            <a:srgbClr val="DADAF6"/>
          </a:solidFill>
          <a:ln w="9525">
            <a:solidFill>
              <a:schemeClr val="tx1"/>
            </a:solidFill>
            <a:miter lim="800000"/>
            <a:headEnd/>
            <a:tailEnd/>
          </a:ln>
          <a:effectLst/>
        </p:spPr>
        <p:txBody>
          <a:bodyPr wrap="none" anchor="ctr"/>
          <a:lstStyle/>
          <a:p>
            <a:endParaRPr lang="en-IN"/>
          </a:p>
        </p:txBody>
      </p:sp>
      <p:cxnSp>
        <p:nvCxnSpPr>
          <p:cNvPr id="266300" name="AutoShape 60"/>
          <p:cNvCxnSpPr>
            <a:cxnSpLocks noChangeShapeType="1"/>
            <a:stCxn id="266294" idx="2"/>
            <a:endCxn id="266296" idx="2"/>
          </p:cNvCxnSpPr>
          <p:nvPr/>
        </p:nvCxnSpPr>
        <p:spPr bwMode="auto">
          <a:xfrm rot="16200000" flipH="1">
            <a:off x="2950369" y="5087144"/>
            <a:ext cx="1587" cy="1152525"/>
          </a:xfrm>
          <a:prstGeom prst="bentConnector3">
            <a:avLst>
              <a:gd name="adj1" fmla="val 14400000"/>
            </a:avLst>
          </a:prstGeom>
          <a:noFill/>
          <a:ln w="9525">
            <a:solidFill>
              <a:schemeClr val="tx1"/>
            </a:solidFill>
            <a:miter lim="800000"/>
            <a:headEnd/>
            <a:tailEnd/>
          </a:ln>
          <a:effectLst/>
        </p:spPr>
      </p:cxnSp>
      <p:cxnSp>
        <p:nvCxnSpPr>
          <p:cNvPr id="266301" name="AutoShape 61"/>
          <p:cNvCxnSpPr>
            <a:cxnSpLocks noChangeShapeType="1"/>
            <a:stCxn id="266311" idx="2"/>
            <a:endCxn id="266313" idx="2"/>
          </p:cNvCxnSpPr>
          <p:nvPr/>
        </p:nvCxnSpPr>
        <p:spPr bwMode="auto">
          <a:xfrm rot="16200000" flipH="1">
            <a:off x="4823619" y="5087144"/>
            <a:ext cx="1587" cy="1152525"/>
          </a:xfrm>
          <a:prstGeom prst="bentConnector3">
            <a:avLst>
              <a:gd name="adj1" fmla="val 14400000"/>
            </a:avLst>
          </a:prstGeom>
          <a:noFill/>
          <a:ln w="9525">
            <a:solidFill>
              <a:schemeClr val="tx1"/>
            </a:solidFill>
            <a:miter lim="800000"/>
            <a:headEnd/>
            <a:tailEnd/>
          </a:ln>
          <a:effectLst/>
        </p:spPr>
      </p:cxnSp>
      <p:sp>
        <p:nvSpPr>
          <p:cNvPr id="266302" name="Line 62"/>
          <p:cNvSpPr>
            <a:spLocks noChangeShapeType="1"/>
          </p:cNvSpPr>
          <p:nvPr/>
        </p:nvSpPr>
        <p:spPr bwMode="auto">
          <a:xfrm flipV="1">
            <a:off x="2951163" y="3644900"/>
            <a:ext cx="0" cy="2378075"/>
          </a:xfrm>
          <a:prstGeom prst="line">
            <a:avLst/>
          </a:prstGeom>
          <a:noFill/>
          <a:ln w="9525">
            <a:solidFill>
              <a:schemeClr val="tx1"/>
            </a:solidFill>
            <a:prstDash val="dash"/>
            <a:round/>
            <a:headEnd/>
            <a:tailEnd/>
          </a:ln>
          <a:effectLst/>
        </p:spPr>
        <p:txBody>
          <a:bodyPr wrap="none" anchor="ctr"/>
          <a:lstStyle/>
          <a:p>
            <a:endParaRPr lang="en-IN"/>
          </a:p>
        </p:txBody>
      </p:sp>
      <p:sp>
        <p:nvSpPr>
          <p:cNvPr id="266303" name="Line 63"/>
          <p:cNvSpPr>
            <a:spLocks noChangeShapeType="1"/>
          </p:cNvSpPr>
          <p:nvPr/>
        </p:nvSpPr>
        <p:spPr bwMode="auto">
          <a:xfrm flipV="1">
            <a:off x="4822825" y="3644900"/>
            <a:ext cx="0" cy="2378075"/>
          </a:xfrm>
          <a:prstGeom prst="line">
            <a:avLst/>
          </a:prstGeom>
          <a:noFill/>
          <a:ln w="9525">
            <a:solidFill>
              <a:schemeClr val="tx1"/>
            </a:solidFill>
            <a:prstDash val="dash"/>
            <a:round/>
            <a:headEnd/>
            <a:tailEnd/>
          </a:ln>
          <a:effectLst/>
        </p:spPr>
        <p:txBody>
          <a:bodyPr wrap="none" anchor="ctr"/>
          <a:lstStyle/>
          <a:p>
            <a:endParaRPr lang="en-IN"/>
          </a:p>
        </p:txBody>
      </p:sp>
      <p:sp>
        <p:nvSpPr>
          <p:cNvPr id="266304" name="Text Box 64"/>
          <p:cNvSpPr txBox="1">
            <a:spLocks noChangeArrowheads="1"/>
          </p:cNvSpPr>
          <p:nvPr/>
        </p:nvSpPr>
        <p:spPr bwMode="auto">
          <a:xfrm>
            <a:off x="2735263" y="3284538"/>
            <a:ext cx="407987" cy="336550"/>
          </a:xfrm>
          <a:prstGeom prst="rect">
            <a:avLst/>
          </a:prstGeom>
          <a:noFill/>
          <a:ln w="9525">
            <a:noFill/>
            <a:miter lim="800000"/>
            <a:headEnd/>
            <a:tailEnd/>
          </a:ln>
          <a:effectLst/>
        </p:spPr>
        <p:txBody>
          <a:bodyPr wrap="none">
            <a:spAutoFit/>
          </a:bodyPr>
          <a:lstStyle/>
          <a:p>
            <a:r>
              <a:rPr lang="en-US"/>
              <a:t>U</a:t>
            </a:r>
            <a:r>
              <a:rPr lang="en-US" baseline="-25000"/>
              <a:t>u</a:t>
            </a:r>
            <a:endParaRPr lang="en-US"/>
          </a:p>
        </p:txBody>
      </p:sp>
      <p:sp>
        <p:nvSpPr>
          <p:cNvPr id="266305" name="Text Box 65"/>
          <p:cNvSpPr txBox="1">
            <a:spLocks noChangeArrowheads="1"/>
          </p:cNvSpPr>
          <p:nvPr/>
        </p:nvSpPr>
        <p:spPr bwMode="auto">
          <a:xfrm>
            <a:off x="4511675" y="3284538"/>
            <a:ext cx="588963" cy="336550"/>
          </a:xfrm>
          <a:prstGeom prst="rect">
            <a:avLst/>
          </a:prstGeom>
          <a:noFill/>
          <a:ln w="9525">
            <a:noFill/>
            <a:miter lim="800000"/>
            <a:headEnd/>
            <a:tailEnd/>
          </a:ln>
          <a:effectLst/>
        </p:spPr>
        <p:txBody>
          <a:bodyPr wrap="none">
            <a:spAutoFit/>
          </a:bodyPr>
          <a:lstStyle/>
          <a:p>
            <a:r>
              <a:rPr lang="en-US"/>
              <a:t>I</a:t>
            </a:r>
            <a:r>
              <a:rPr lang="en-US" baseline="-25000"/>
              <a:t>u</a:t>
            </a:r>
            <a:r>
              <a:rPr lang="en-US"/>
              <a:t>PS</a:t>
            </a:r>
          </a:p>
        </p:txBody>
      </p:sp>
      <p:sp>
        <p:nvSpPr>
          <p:cNvPr id="266306" name="Text Box 66"/>
          <p:cNvSpPr txBox="1">
            <a:spLocks noChangeArrowheads="1"/>
          </p:cNvSpPr>
          <p:nvPr/>
        </p:nvSpPr>
        <p:spPr bwMode="auto">
          <a:xfrm>
            <a:off x="2159000" y="3284538"/>
            <a:ext cx="465138" cy="336550"/>
          </a:xfrm>
          <a:prstGeom prst="rect">
            <a:avLst/>
          </a:prstGeom>
          <a:noFill/>
          <a:ln w="9525">
            <a:noFill/>
            <a:miter lim="800000"/>
            <a:headEnd/>
            <a:tailEnd/>
          </a:ln>
          <a:effectLst/>
        </p:spPr>
        <p:txBody>
          <a:bodyPr wrap="none">
            <a:spAutoFit/>
          </a:bodyPr>
          <a:lstStyle/>
          <a:p>
            <a:r>
              <a:rPr lang="en-US" b="1"/>
              <a:t>UE</a:t>
            </a:r>
          </a:p>
        </p:txBody>
      </p:sp>
      <p:sp>
        <p:nvSpPr>
          <p:cNvPr id="266307" name="Text Box 67"/>
          <p:cNvSpPr txBox="1">
            <a:spLocks noChangeArrowheads="1"/>
          </p:cNvSpPr>
          <p:nvPr/>
        </p:nvSpPr>
        <p:spPr bwMode="auto">
          <a:xfrm>
            <a:off x="3455988" y="3284538"/>
            <a:ext cx="892175" cy="336550"/>
          </a:xfrm>
          <a:prstGeom prst="rect">
            <a:avLst/>
          </a:prstGeom>
          <a:noFill/>
          <a:ln w="9525">
            <a:noFill/>
            <a:miter lim="800000"/>
            <a:headEnd/>
            <a:tailEnd/>
          </a:ln>
          <a:effectLst/>
        </p:spPr>
        <p:txBody>
          <a:bodyPr wrap="none">
            <a:spAutoFit/>
          </a:bodyPr>
          <a:lstStyle/>
          <a:p>
            <a:r>
              <a:rPr lang="en-US" b="1"/>
              <a:t>UTRAN</a:t>
            </a:r>
          </a:p>
        </p:txBody>
      </p:sp>
      <p:sp>
        <p:nvSpPr>
          <p:cNvPr id="266308" name="Text Box 68"/>
          <p:cNvSpPr txBox="1">
            <a:spLocks noChangeArrowheads="1"/>
          </p:cNvSpPr>
          <p:nvPr/>
        </p:nvSpPr>
        <p:spPr bwMode="auto">
          <a:xfrm>
            <a:off x="5399088" y="3284538"/>
            <a:ext cx="758825" cy="581025"/>
          </a:xfrm>
          <a:prstGeom prst="rect">
            <a:avLst/>
          </a:prstGeom>
          <a:noFill/>
          <a:ln w="9525">
            <a:noFill/>
            <a:miter lim="800000"/>
            <a:headEnd/>
            <a:tailEnd/>
          </a:ln>
          <a:effectLst/>
        </p:spPr>
        <p:txBody>
          <a:bodyPr wrap="none">
            <a:spAutoFit/>
          </a:bodyPr>
          <a:lstStyle/>
          <a:p>
            <a:pPr algn="ctr"/>
            <a:r>
              <a:rPr lang="en-US" b="1"/>
              <a:t>3G</a:t>
            </a:r>
          </a:p>
          <a:p>
            <a:pPr algn="ctr"/>
            <a:r>
              <a:rPr lang="en-US" b="1"/>
              <a:t>SGSN</a:t>
            </a:r>
          </a:p>
        </p:txBody>
      </p:sp>
      <p:sp>
        <p:nvSpPr>
          <p:cNvPr id="266309" name="Rectangle 69"/>
          <p:cNvSpPr>
            <a:spLocks noChangeArrowheads="1"/>
          </p:cNvSpPr>
          <p:nvPr/>
        </p:nvSpPr>
        <p:spPr bwMode="auto">
          <a:xfrm>
            <a:off x="2014538" y="4797425"/>
            <a:ext cx="720725" cy="287338"/>
          </a:xfrm>
          <a:prstGeom prst="rect">
            <a:avLst/>
          </a:prstGeom>
          <a:solidFill>
            <a:srgbClr val="DADAF6"/>
          </a:solidFill>
          <a:ln w="9525">
            <a:solidFill>
              <a:schemeClr val="tx1"/>
            </a:solidFill>
            <a:miter lim="800000"/>
            <a:headEnd/>
            <a:tailEnd/>
          </a:ln>
          <a:effectLst/>
        </p:spPr>
        <p:txBody>
          <a:bodyPr wrap="none" anchor="ctr"/>
          <a:lstStyle/>
          <a:p>
            <a:pPr algn="ctr"/>
            <a:r>
              <a:rPr lang="en-US" sz="1400"/>
              <a:t>RLC</a:t>
            </a:r>
          </a:p>
        </p:txBody>
      </p:sp>
      <p:sp>
        <p:nvSpPr>
          <p:cNvPr id="266310" name="Rectangle 70"/>
          <p:cNvSpPr>
            <a:spLocks noChangeArrowheads="1"/>
          </p:cNvSpPr>
          <p:nvPr/>
        </p:nvSpPr>
        <p:spPr bwMode="auto">
          <a:xfrm>
            <a:off x="3887788" y="5084763"/>
            <a:ext cx="719137"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AAL5</a:t>
            </a:r>
          </a:p>
        </p:txBody>
      </p:sp>
      <p:sp>
        <p:nvSpPr>
          <p:cNvPr id="266311" name="Rectangle 71"/>
          <p:cNvSpPr>
            <a:spLocks noChangeArrowheads="1"/>
          </p:cNvSpPr>
          <p:nvPr/>
        </p:nvSpPr>
        <p:spPr bwMode="auto">
          <a:xfrm>
            <a:off x="3887788" y="5373688"/>
            <a:ext cx="719137"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ATM</a:t>
            </a:r>
          </a:p>
        </p:txBody>
      </p:sp>
      <p:sp>
        <p:nvSpPr>
          <p:cNvPr id="266312" name="Rectangle 72"/>
          <p:cNvSpPr>
            <a:spLocks noChangeArrowheads="1"/>
          </p:cNvSpPr>
          <p:nvPr/>
        </p:nvSpPr>
        <p:spPr bwMode="auto">
          <a:xfrm>
            <a:off x="5040313" y="5084763"/>
            <a:ext cx="719137"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AAL5</a:t>
            </a:r>
          </a:p>
        </p:txBody>
      </p:sp>
      <p:sp>
        <p:nvSpPr>
          <p:cNvPr id="266313" name="Rectangle 73"/>
          <p:cNvSpPr>
            <a:spLocks noChangeArrowheads="1"/>
          </p:cNvSpPr>
          <p:nvPr/>
        </p:nvSpPr>
        <p:spPr bwMode="auto">
          <a:xfrm>
            <a:off x="5040313" y="5373688"/>
            <a:ext cx="719137"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ATM</a:t>
            </a:r>
          </a:p>
        </p:txBody>
      </p:sp>
      <p:sp>
        <p:nvSpPr>
          <p:cNvPr id="266314" name="Rectangle 74"/>
          <p:cNvSpPr>
            <a:spLocks noChangeArrowheads="1"/>
          </p:cNvSpPr>
          <p:nvPr/>
        </p:nvSpPr>
        <p:spPr bwMode="auto">
          <a:xfrm>
            <a:off x="5040313" y="4797425"/>
            <a:ext cx="719137"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UDP/IP</a:t>
            </a:r>
          </a:p>
        </p:txBody>
      </p:sp>
      <p:sp>
        <p:nvSpPr>
          <p:cNvPr id="266315" name="Rectangle 75"/>
          <p:cNvSpPr>
            <a:spLocks noChangeArrowheads="1"/>
          </p:cNvSpPr>
          <p:nvPr/>
        </p:nvSpPr>
        <p:spPr bwMode="auto">
          <a:xfrm>
            <a:off x="2014538" y="4508500"/>
            <a:ext cx="720725"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PDCP</a:t>
            </a:r>
          </a:p>
        </p:txBody>
      </p:sp>
      <p:sp>
        <p:nvSpPr>
          <p:cNvPr id="266316" name="Rectangle 76"/>
          <p:cNvSpPr>
            <a:spLocks noChangeArrowheads="1"/>
          </p:cNvSpPr>
          <p:nvPr/>
        </p:nvSpPr>
        <p:spPr bwMode="auto">
          <a:xfrm>
            <a:off x="3167063" y="4797425"/>
            <a:ext cx="720725" cy="287338"/>
          </a:xfrm>
          <a:prstGeom prst="rect">
            <a:avLst/>
          </a:prstGeom>
          <a:solidFill>
            <a:srgbClr val="DADAF6"/>
          </a:solidFill>
          <a:ln w="9525">
            <a:solidFill>
              <a:schemeClr val="tx1"/>
            </a:solidFill>
            <a:miter lim="800000"/>
            <a:headEnd/>
            <a:tailEnd/>
          </a:ln>
          <a:effectLst/>
        </p:spPr>
        <p:txBody>
          <a:bodyPr wrap="none" anchor="ctr"/>
          <a:lstStyle/>
          <a:p>
            <a:pPr algn="ctr"/>
            <a:r>
              <a:rPr lang="en-US" sz="1400"/>
              <a:t>RLC</a:t>
            </a:r>
          </a:p>
        </p:txBody>
      </p:sp>
      <p:sp>
        <p:nvSpPr>
          <p:cNvPr id="266317" name="Rectangle 77"/>
          <p:cNvSpPr>
            <a:spLocks noChangeArrowheads="1"/>
          </p:cNvSpPr>
          <p:nvPr/>
        </p:nvSpPr>
        <p:spPr bwMode="auto">
          <a:xfrm>
            <a:off x="3887788" y="4797425"/>
            <a:ext cx="720725" cy="287338"/>
          </a:xfrm>
          <a:prstGeom prst="rect">
            <a:avLst/>
          </a:prstGeom>
          <a:solidFill>
            <a:srgbClr val="DADAF6"/>
          </a:solidFill>
          <a:ln w="9525">
            <a:solidFill>
              <a:schemeClr val="tx1"/>
            </a:solidFill>
            <a:miter lim="800000"/>
            <a:headEnd/>
            <a:tailEnd/>
          </a:ln>
          <a:effectLst/>
        </p:spPr>
        <p:txBody>
          <a:bodyPr wrap="none" anchor="ctr"/>
          <a:lstStyle/>
          <a:p>
            <a:pPr algn="ctr"/>
            <a:r>
              <a:rPr lang="en-US" sz="1400"/>
              <a:t>UDP/IP</a:t>
            </a:r>
          </a:p>
        </p:txBody>
      </p:sp>
      <p:sp>
        <p:nvSpPr>
          <p:cNvPr id="266318" name="Rectangle 78"/>
          <p:cNvSpPr>
            <a:spLocks noChangeArrowheads="1"/>
          </p:cNvSpPr>
          <p:nvPr/>
        </p:nvSpPr>
        <p:spPr bwMode="auto">
          <a:xfrm>
            <a:off x="5759450" y="4797425"/>
            <a:ext cx="719138" cy="287338"/>
          </a:xfrm>
          <a:prstGeom prst="rect">
            <a:avLst/>
          </a:prstGeom>
          <a:solidFill>
            <a:srgbClr val="DADAF6"/>
          </a:solidFill>
          <a:ln w="9525">
            <a:solidFill>
              <a:schemeClr val="tx1"/>
            </a:solidFill>
            <a:miter lim="800000"/>
            <a:headEnd/>
            <a:tailEnd/>
          </a:ln>
          <a:effectLst/>
        </p:spPr>
        <p:txBody>
          <a:bodyPr wrap="none" anchor="ctr"/>
          <a:lstStyle/>
          <a:p>
            <a:pPr algn="ctr"/>
            <a:r>
              <a:rPr lang="en-US" sz="1400"/>
              <a:t>UDP/IP</a:t>
            </a:r>
          </a:p>
        </p:txBody>
      </p:sp>
      <p:sp>
        <p:nvSpPr>
          <p:cNvPr id="266319" name="Line 79"/>
          <p:cNvSpPr>
            <a:spLocks noChangeShapeType="1"/>
          </p:cNvSpPr>
          <p:nvPr/>
        </p:nvSpPr>
        <p:spPr bwMode="auto">
          <a:xfrm flipV="1">
            <a:off x="6696075" y="3644900"/>
            <a:ext cx="0" cy="2378075"/>
          </a:xfrm>
          <a:prstGeom prst="line">
            <a:avLst/>
          </a:prstGeom>
          <a:noFill/>
          <a:ln w="9525">
            <a:solidFill>
              <a:schemeClr val="tx1"/>
            </a:solidFill>
            <a:prstDash val="dash"/>
            <a:round/>
            <a:headEnd/>
            <a:tailEnd/>
          </a:ln>
          <a:effectLst/>
        </p:spPr>
        <p:txBody>
          <a:bodyPr wrap="none" anchor="ctr"/>
          <a:lstStyle/>
          <a:p>
            <a:endParaRPr lang="en-IN"/>
          </a:p>
        </p:txBody>
      </p:sp>
      <p:sp>
        <p:nvSpPr>
          <p:cNvPr id="266320" name="Text Box 80"/>
          <p:cNvSpPr txBox="1">
            <a:spLocks noChangeArrowheads="1"/>
          </p:cNvSpPr>
          <p:nvPr/>
        </p:nvSpPr>
        <p:spPr bwMode="auto">
          <a:xfrm>
            <a:off x="6419850" y="3284538"/>
            <a:ext cx="420688" cy="336550"/>
          </a:xfrm>
          <a:prstGeom prst="rect">
            <a:avLst/>
          </a:prstGeom>
          <a:noFill/>
          <a:ln w="9525">
            <a:noFill/>
            <a:miter lim="800000"/>
            <a:headEnd/>
            <a:tailEnd/>
          </a:ln>
          <a:effectLst/>
        </p:spPr>
        <p:txBody>
          <a:bodyPr wrap="none">
            <a:spAutoFit/>
          </a:bodyPr>
          <a:lstStyle/>
          <a:p>
            <a:r>
              <a:rPr lang="en-US"/>
              <a:t>G</a:t>
            </a:r>
            <a:r>
              <a:rPr lang="en-US" baseline="-25000"/>
              <a:t>n</a:t>
            </a:r>
            <a:endParaRPr lang="en-US"/>
          </a:p>
        </p:txBody>
      </p:sp>
      <p:sp>
        <p:nvSpPr>
          <p:cNvPr id="266321" name="AutoShape 81"/>
          <p:cNvSpPr>
            <a:spLocks noChangeArrowheads="1"/>
          </p:cNvSpPr>
          <p:nvPr/>
        </p:nvSpPr>
        <p:spPr bwMode="auto">
          <a:xfrm>
            <a:off x="5038725" y="4508500"/>
            <a:ext cx="720725" cy="290513"/>
          </a:xfrm>
          <a:prstGeom prst="rtTriangle">
            <a:avLst/>
          </a:prstGeom>
          <a:solidFill>
            <a:srgbClr val="DADAF6"/>
          </a:solidFill>
          <a:ln w="9525">
            <a:solidFill>
              <a:schemeClr val="tx1"/>
            </a:solidFill>
            <a:miter lim="800000"/>
            <a:headEnd/>
            <a:tailEnd/>
          </a:ln>
          <a:effectLst/>
        </p:spPr>
        <p:txBody>
          <a:bodyPr wrap="none" bIns="0" anchor="ctr"/>
          <a:lstStyle/>
          <a:p>
            <a:pPr algn="ctr"/>
            <a:r>
              <a:rPr lang="en-US" sz="1300"/>
              <a:t>GTP  </a:t>
            </a:r>
          </a:p>
        </p:txBody>
      </p:sp>
      <p:sp>
        <p:nvSpPr>
          <p:cNvPr id="266322" name="AutoShape 82"/>
          <p:cNvSpPr>
            <a:spLocks noChangeArrowheads="1"/>
          </p:cNvSpPr>
          <p:nvPr/>
        </p:nvSpPr>
        <p:spPr bwMode="auto">
          <a:xfrm flipH="1">
            <a:off x="5759450" y="4508500"/>
            <a:ext cx="719138" cy="290513"/>
          </a:xfrm>
          <a:prstGeom prst="rtTriangle">
            <a:avLst/>
          </a:prstGeom>
          <a:solidFill>
            <a:srgbClr val="DADAF6"/>
          </a:solidFill>
          <a:ln w="9525">
            <a:solidFill>
              <a:schemeClr val="tx1"/>
            </a:solidFill>
            <a:miter lim="800000"/>
            <a:headEnd/>
            <a:tailEnd/>
          </a:ln>
          <a:effectLst/>
        </p:spPr>
        <p:txBody>
          <a:bodyPr wrap="none" lIns="126000" bIns="0" anchor="ctr"/>
          <a:lstStyle/>
          <a:p>
            <a:pPr algn="ctr"/>
            <a:r>
              <a:rPr lang="en-US" sz="1400"/>
              <a:t>   GTP</a:t>
            </a:r>
          </a:p>
        </p:txBody>
      </p:sp>
      <p:sp>
        <p:nvSpPr>
          <p:cNvPr id="266323" name="AutoShape 83"/>
          <p:cNvSpPr>
            <a:spLocks noChangeArrowheads="1"/>
          </p:cNvSpPr>
          <p:nvPr/>
        </p:nvSpPr>
        <p:spPr bwMode="auto">
          <a:xfrm flipV="1">
            <a:off x="5038725" y="4508500"/>
            <a:ext cx="1439863" cy="288925"/>
          </a:xfrm>
          <a:prstGeom prst="triangle">
            <a:avLst>
              <a:gd name="adj" fmla="val 50000"/>
            </a:avLst>
          </a:prstGeom>
          <a:solidFill>
            <a:srgbClr val="DADAF6"/>
          </a:solidFill>
          <a:ln w="9525">
            <a:solidFill>
              <a:schemeClr val="tx1"/>
            </a:solidFill>
            <a:miter lim="800000"/>
            <a:headEnd/>
            <a:tailEnd/>
          </a:ln>
          <a:effectLst/>
        </p:spPr>
        <p:txBody>
          <a:bodyPr wrap="none" anchor="ctr"/>
          <a:lstStyle/>
          <a:p>
            <a:endParaRPr lang="en-IN"/>
          </a:p>
        </p:txBody>
      </p:sp>
      <p:sp>
        <p:nvSpPr>
          <p:cNvPr id="266324" name="Rectangle 84"/>
          <p:cNvSpPr>
            <a:spLocks noChangeArrowheads="1"/>
          </p:cNvSpPr>
          <p:nvPr/>
        </p:nvSpPr>
        <p:spPr bwMode="auto">
          <a:xfrm>
            <a:off x="5759450" y="5084763"/>
            <a:ext cx="719138"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L2</a:t>
            </a:r>
          </a:p>
        </p:txBody>
      </p:sp>
      <p:sp>
        <p:nvSpPr>
          <p:cNvPr id="266325" name="Rectangle 85"/>
          <p:cNvSpPr>
            <a:spLocks noChangeArrowheads="1"/>
          </p:cNvSpPr>
          <p:nvPr/>
        </p:nvSpPr>
        <p:spPr bwMode="auto">
          <a:xfrm>
            <a:off x="5759450" y="5373688"/>
            <a:ext cx="719138"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L1</a:t>
            </a:r>
          </a:p>
        </p:txBody>
      </p:sp>
      <p:sp>
        <p:nvSpPr>
          <p:cNvPr id="266326" name="Rectangle 86"/>
          <p:cNvSpPr>
            <a:spLocks noChangeArrowheads="1"/>
          </p:cNvSpPr>
          <p:nvPr/>
        </p:nvSpPr>
        <p:spPr bwMode="auto">
          <a:xfrm>
            <a:off x="6911975" y="4795838"/>
            <a:ext cx="719138"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UDP/IP</a:t>
            </a:r>
          </a:p>
        </p:txBody>
      </p:sp>
      <p:sp>
        <p:nvSpPr>
          <p:cNvPr id="266327" name="Rectangle 87"/>
          <p:cNvSpPr>
            <a:spLocks noChangeArrowheads="1"/>
          </p:cNvSpPr>
          <p:nvPr/>
        </p:nvSpPr>
        <p:spPr bwMode="auto">
          <a:xfrm>
            <a:off x="6911975" y="5084763"/>
            <a:ext cx="719138"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L2</a:t>
            </a:r>
          </a:p>
        </p:txBody>
      </p:sp>
      <p:sp>
        <p:nvSpPr>
          <p:cNvPr id="266328" name="Rectangle 88"/>
          <p:cNvSpPr>
            <a:spLocks noChangeArrowheads="1"/>
          </p:cNvSpPr>
          <p:nvPr/>
        </p:nvSpPr>
        <p:spPr bwMode="auto">
          <a:xfrm>
            <a:off x="6911975" y="5373688"/>
            <a:ext cx="719138" cy="288925"/>
          </a:xfrm>
          <a:prstGeom prst="rect">
            <a:avLst/>
          </a:prstGeom>
          <a:solidFill>
            <a:srgbClr val="DADAF6"/>
          </a:solidFill>
          <a:ln w="9525">
            <a:solidFill>
              <a:schemeClr val="tx1"/>
            </a:solidFill>
            <a:miter lim="800000"/>
            <a:headEnd/>
            <a:tailEnd/>
          </a:ln>
          <a:effectLst/>
        </p:spPr>
        <p:txBody>
          <a:bodyPr wrap="none" anchor="ctr"/>
          <a:lstStyle/>
          <a:p>
            <a:pPr algn="ctr"/>
            <a:r>
              <a:rPr lang="en-US" sz="1400"/>
              <a:t>L1</a:t>
            </a:r>
          </a:p>
        </p:txBody>
      </p:sp>
      <p:sp>
        <p:nvSpPr>
          <p:cNvPr id="266329" name="Rectangle 89"/>
          <p:cNvSpPr>
            <a:spLocks noChangeArrowheads="1"/>
          </p:cNvSpPr>
          <p:nvPr/>
        </p:nvSpPr>
        <p:spPr bwMode="auto">
          <a:xfrm>
            <a:off x="6911975" y="4506913"/>
            <a:ext cx="719138" cy="290512"/>
          </a:xfrm>
          <a:prstGeom prst="rect">
            <a:avLst/>
          </a:prstGeom>
          <a:solidFill>
            <a:srgbClr val="DADAF6"/>
          </a:solidFill>
          <a:ln w="9525">
            <a:solidFill>
              <a:schemeClr val="tx1"/>
            </a:solidFill>
            <a:miter lim="800000"/>
            <a:headEnd/>
            <a:tailEnd/>
          </a:ln>
          <a:effectLst/>
        </p:spPr>
        <p:txBody>
          <a:bodyPr wrap="none" anchor="ctr"/>
          <a:lstStyle/>
          <a:p>
            <a:pPr algn="ctr"/>
            <a:r>
              <a:rPr lang="en-US" sz="1400"/>
              <a:t>GTP</a:t>
            </a:r>
          </a:p>
        </p:txBody>
      </p:sp>
      <p:cxnSp>
        <p:nvCxnSpPr>
          <p:cNvPr id="266330" name="AutoShape 90"/>
          <p:cNvCxnSpPr>
            <a:cxnSpLocks noChangeShapeType="1"/>
            <a:stCxn id="266325" idx="2"/>
            <a:endCxn id="266328" idx="2"/>
          </p:cNvCxnSpPr>
          <p:nvPr/>
        </p:nvCxnSpPr>
        <p:spPr bwMode="auto">
          <a:xfrm rot="16200000" flipH="1">
            <a:off x="6695282" y="5087144"/>
            <a:ext cx="1587" cy="1152525"/>
          </a:xfrm>
          <a:prstGeom prst="bentConnector3">
            <a:avLst>
              <a:gd name="adj1" fmla="val 14400000"/>
            </a:avLst>
          </a:prstGeom>
          <a:noFill/>
          <a:ln w="9525">
            <a:solidFill>
              <a:schemeClr val="tx1"/>
            </a:solidFill>
            <a:miter lim="800000"/>
            <a:headEnd/>
            <a:tailEnd/>
          </a:ln>
          <a:effectLst/>
        </p:spPr>
      </p:cxnSp>
      <p:sp>
        <p:nvSpPr>
          <p:cNvPr id="266331" name="Text Box 91"/>
          <p:cNvSpPr txBox="1">
            <a:spLocks noChangeArrowheads="1"/>
          </p:cNvSpPr>
          <p:nvPr/>
        </p:nvSpPr>
        <p:spPr bwMode="auto">
          <a:xfrm>
            <a:off x="6900863" y="3284538"/>
            <a:ext cx="782637" cy="581025"/>
          </a:xfrm>
          <a:prstGeom prst="rect">
            <a:avLst/>
          </a:prstGeom>
          <a:noFill/>
          <a:ln w="9525">
            <a:noFill/>
            <a:miter lim="800000"/>
            <a:headEnd/>
            <a:tailEnd/>
          </a:ln>
          <a:effectLst/>
        </p:spPr>
        <p:txBody>
          <a:bodyPr wrap="none">
            <a:spAutoFit/>
          </a:bodyPr>
          <a:lstStyle/>
          <a:p>
            <a:pPr algn="ctr"/>
            <a:r>
              <a:rPr lang="en-US" b="1"/>
              <a:t>3G</a:t>
            </a:r>
          </a:p>
          <a:p>
            <a:pPr algn="ctr"/>
            <a:r>
              <a:rPr lang="en-US" b="1"/>
              <a:t>GGSN</a:t>
            </a:r>
          </a:p>
        </p:txBody>
      </p:sp>
      <p:sp>
        <p:nvSpPr>
          <p:cNvPr id="266332" name="Rectangle 92"/>
          <p:cNvSpPr>
            <a:spLocks noChangeArrowheads="1"/>
          </p:cNvSpPr>
          <p:nvPr/>
        </p:nvSpPr>
        <p:spPr bwMode="auto">
          <a:xfrm>
            <a:off x="2014538" y="4076700"/>
            <a:ext cx="720725" cy="433388"/>
          </a:xfrm>
          <a:prstGeom prst="rect">
            <a:avLst/>
          </a:prstGeom>
          <a:solidFill>
            <a:srgbClr val="DADAF6"/>
          </a:solidFill>
          <a:ln w="9525">
            <a:solidFill>
              <a:schemeClr val="tx1"/>
            </a:solidFill>
            <a:miter lim="800000"/>
            <a:headEnd/>
            <a:tailEnd/>
          </a:ln>
          <a:effectLst/>
        </p:spPr>
        <p:txBody>
          <a:bodyPr wrap="none" anchor="ctr"/>
          <a:lstStyle/>
          <a:p>
            <a:pPr algn="ctr"/>
            <a:r>
              <a:rPr lang="en-US" sz="1400"/>
              <a:t>IP, PPP,</a:t>
            </a:r>
          </a:p>
          <a:p>
            <a:pPr algn="ctr"/>
            <a:r>
              <a:rPr lang="en-US" sz="1400"/>
              <a:t>…</a:t>
            </a:r>
          </a:p>
        </p:txBody>
      </p:sp>
      <p:sp>
        <p:nvSpPr>
          <p:cNvPr id="266333" name="Rectangle 93"/>
          <p:cNvSpPr>
            <a:spLocks noChangeArrowheads="1"/>
          </p:cNvSpPr>
          <p:nvPr/>
        </p:nvSpPr>
        <p:spPr bwMode="auto">
          <a:xfrm>
            <a:off x="6911975" y="4076700"/>
            <a:ext cx="720725" cy="433388"/>
          </a:xfrm>
          <a:prstGeom prst="rect">
            <a:avLst/>
          </a:prstGeom>
          <a:solidFill>
            <a:srgbClr val="DADAF6"/>
          </a:solidFill>
          <a:ln w="9525">
            <a:solidFill>
              <a:schemeClr val="tx1"/>
            </a:solidFill>
            <a:miter lim="800000"/>
            <a:headEnd/>
            <a:tailEnd/>
          </a:ln>
          <a:effectLst/>
        </p:spPr>
        <p:txBody>
          <a:bodyPr wrap="none" anchor="ctr"/>
          <a:lstStyle/>
          <a:p>
            <a:pPr algn="ctr"/>
            <a:r>
              <a:rPr lang="en-US" sz="1400"/>
              <a:t>IP, PPP,</a:t>
            </a:r>
          </a:p>
          <a:p>
            <a:pPr algn="ctr"/>
            <a:r>
              <a:rPr lang="en-US" sz="1400"/>
              <a:t>…</a:t>
            </a:r>
          </a:p>
        </p:txBody>
      </p:sp>
      <p:sp>
        <p:nvSpPr>
          <p:cNvPr id="266334" name="AutoShape 94"/>
          <p:cNvSpPr>
            <a:spLocks noChangeArrowheads="1"/>
          </p:cNvSpPr>
          <p:nvPr/>
        </p:nvSpPr>
        <p:spPr bwMode="auto">
          <a:xfrm>
            <a:off x="2735263" y="4076700"/>
            <a:ext cx="4176712" cy="360363"/>
          </a:xfrm>
          <a:prstGeom prst="leftRightArrow">
            <a:avLst>
              <a:gd name="adj1" fmla="val 50278"/>
              <a:gd name="adj2" fmla="val 114561"/>
            </a:avLst>
          </a:prstGeom>
          <a:solidFill>
            <a:srgbClr val="FF9933"/>
          </a:solidFill>
          <a:ln w="9525">
            <a:solidFill>
              <a:schemeClr val="tx1"/>
            </a:solidFill>
            <a:miter lim="800000"/>
            <a:headEnd/>
            <a:tailEnd/>
          </a:ln>
          <a:effectLst/>
        </p:spPr>
        <p:txBody>
          <a:bodyPr wrap="none" anchor="ctr"/>
          <a:lstStyle/>
          <a:p>
            <a:pPr algn="ctr"/>
            <a:r>
              <a:rPr lang="de-DE" sz="1400"/>
              <a:t>IP tunnel</a:t>
            </a:r>
          </a:p>
        </p:txBody>
      </p:sp>
      <p:sp>
        <p:nvSpPr>
          <p:cNvPr id="266335" name="Text Box 95"/>
          <p:cNvSpPr txBox="1">
            <a:spLocks noChangeArrowheads="1"/>
          </p:cNvSpPr>
          <p:nvPr/>
        </p:nvSpPr>
        <p:spPr bwMode="auto">
          <a:xfrm>
            <a:off x="755650" y="1773238"/>
            <a:ext cx="1073150" cy="641350"/>
          </a:xfrm>
          <a:prstGeom prst="rect">
            <a:avLst/>
          </a:prstGeom>
          <a:noFill/>
          <a:ln w="9525">
            <a:noFill/>
            <a:miter lim="800000"/>
            <a:headEnd/>
            <a:tailEnd/>
          </a:ln>
          <a:effectLst/>
        </p:spPr>
        <p:txBody>
          <a:bodyPr wrap="none">
            <a:spAutoFit/>
          </a:bodyPr>
          <a:lstStyle/>
          <a:p>
            <a:r>
              <a:rPr lang="de-DE" sz="1800"/>
              <a:t>Circuit</a:t>
            </a:r>
          </a:p>
          <a:p>
            <a:r>
              <a:rPr lang="de-DE" sz="1800"/>
              <a:t>switched</a:t>
            </a:r>
          </a:p>
        </p:txBody>
      </p:sp>
      <p:sp>
        <p:nvSpPr>
          <p:cNvPr id="266336" name="Text Box 96"/>
          <p:cNvSpPr txBox="1">
            <a:spLocks noChangeArrowheads="1"/>
          </p:cNvSpPr>
          <p:nvPr/>
        </p:nvSpPr>
        <p:spPr bwMode="auto">
          <a:xfrm>
            <a:off x="755650" y="4365625"/>
            <a:ext cx="1073150" cy="641350"/>
          </a:xfrm>
          <a:prstGeom prst="rect">
            <a:avLst/>
          </a:prstGeom>
          <a:noFill/>
          <a:ln w="9525">
            <a:noFill/>
            <a:miter lim="800000"/>
            <a:headEnd/>
            <a:tailEnd/>
          </a:ln>
          <a:effectLst/>
        </p:spPr>
        <p:txBody>
          <a:bodyPr wrap="none">
            <a:spAutoFit/>
          </a:bodyPr>
          <a:lstStyle/>
          <a:p>
            <a:r>
              <a:rPr lang="de-DE" sz="1800"/>
              <a:t>Packet</a:t>
            </a:r>
          </a:p>
          <a:p>
            <a:r>
              <a:rPr lang="de-DE" sz="1800"/>
              <a:t>switched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de-DE"/>
              <a:t>UMTS protocol stacks</a:t>
            </a:r>
            <a:endParaRPr lang="en-US"/>
          </a:p>
        </p:txBody>
      </p:sp>
      <p:sp>
        <p:nvSpPr>
          <p:cNvPr id="304131" name="Rectangle 3"/>
          <p:cNvSpPr>
            <a:spLocks noGrp="1" noChangeArrowheads="1"/>
          </p:cNvSpPr>
          <p:nvPr>
            <p:ph type="body" idx="1"/>
          </p:nvPr>
        </p:nvSpPr>
        <p:spPr>
          <a:xfrm>
            <a:off x="304800" y="692150"/>
            <a:ext cx="8534400" cy="5832475"/>
          </a:xfrm>
        </p:spPr>
        <p:txBody>
          <a:bodyPr/>
          <a:lstStyle/>
          <a:p>
            <a:pPr>
              <a:lnSpc>
                <a:spcPct val="90000"/>
              </a:lnSpc>
              <a:buFont typeface="Wingdings" pitchFamily="2" charset="2"/>
              <a:buChar char="q"/>
            </a:pPr>
            <a:r>
              <a:rPr lang="en-US"/>
              <a:t>Circuit Switched Domain (CSD)</a:t>
            </a:r>
          </a:p>
          <a:p>
            <a:pPr lvl="1">
              <a:lnSpc>
                <a:spcPct val="90000"/>
              </a:lnSpc>
            </a:pPr>
            <a:r>
              <a:rPr lang="en-US"/>
              <a:t>Radio link control (RLC)</a:t>
            </a:r>
          </a:p>
          <a:p>
            <a:pPr lvl="1">
              <a:lnSpc>
                <a:spcPct val="90000"/>
              </a:lnSpc>
            </a:pPr>
            <a:r>
              <a:rPr lang="en-US"/>
              <a:t>Segmentation and reassembly (SAR)</a:t>
            </a:r>
          </a:p>
          <a:p>
            <a:pPr lvl="1">
              <a:lnSpc>
                <a:spcPct val="90000"/>
              </a:lnSpc>
            </a:pPr>
            <a:r>
              <a:rPr lang="en-US"/>
              <a:t>ATM Adaptation Layer 2 (AAL2)</a:t>
            </a:r>
          </a:p>
          <a:p>
            <a:pPr lvl="1">
              <a:lnSpc>
                <a:spcPct val="90000"/>
              </a:lnSpc>
            </a:pPr>
            <a:r>
              <a:rPr lang="en-US"/>
              <a:t>Asynchronous Transfer Mode (ATM)</a:t>
            </a:r>
          </a:p>
          <a:p>
            <a:pPr>
              <a:lnSpc>
                <a:spcPct val="90000"/>
              </a:lnSpc>
              <a:buFont typeface="Wingdings" pitchFamily="2" charset="2"/>
              <a:buChar char="q"/>
            </a:pPr>
            <a:r>
              <a:rPr lang="en-US"/>
              <a:t>Packet Switched Domain (PSD)</a:t>
            </a:r>
          </a:p>
          <a:p>
            <a:pPr lvl="1">
              <a:lnSpc>
                <a:spcPct val="90000"/>
              </a:lnSpc>
            </a:pPr>
            <a:r>
              <a:rPr lang="en-US"/>
              <a:t>Packet Data Convergence Protocol (PDCP)</a:t>
            </a:r>
          </a:p>
          <a:p>
            <a:pPr lvl="1">
              <a:lnSpc>
                <a:spcPct val="90000"/>
              </a:lnSpc>
            </a:pPr>
            <a:r>
              <a:rPr lang="en-US"/>
              <a:t>GPRS Tunneling Protocol (GTP)</a:t>
            </a:r>
          </a:p>
          <a:p>
            <a:pPr>
              <a:lnSpc>
                <a:spcPct val="90000"/>
              </a:lnSpc>
              <a:buFont typeface="Wingdings" pitchFamily="2" charset="2"/>
              <a:buChar char="q"/>
            </a:pPr>
            <a:r>
              <a:rPr lang="en-US"/>
              <a:t>Handover</a:t>
            </a:r>
          </a:p>
          <a:p>
            <a:pPr lvl="1">
              <a:lnSpc>
                <a:spcPct val="90000"/>
              </a:lnSpc>
            </a:pPr>
            <a:r>
              <a:rPr lang="en-US"/>
              <a:t>Hard handover </a:t>
            </a:r>
          </a:p>
          <a:p>
            <a:pPr lvl="2">
              <a:lnSpc>
                <a:spcPct val="90000"/>
              </a:lnSpc>
            </a:pPr>
            <a:r>
              <a:rPr lang="en-US"/>
              <a:t>UTRA-TDD can only use this type. Switching between TDD cells is done between the slots of different frames at a certain point in time. </a:t>
            </a:r>
          </a:p>
          <a:p>
            <a:pPr lvl="2">
              <a:lnSpc>
                <a:spcPct val="90000"/>
              </a:lnSpc>
            </a:pPr>
            <a:r>
              <a:rPr lang="en-US" b="1"/>
              <a:t>Inter frequency handover</a:t>
            </a:r>
            <a:r>
              <a:rPr lang="en-US"/>
              <a:t> (changing the carrier frequency) is a hard handover.</a:t>
            </a:r>
          </a:p>
          <a:p>
            <a:pPr lvl="2">
              <a:lnSpc>
                <a:spcPct val="90000"/>
              </a:lnSpc>
            </a:pPr>
            <a:r>
              <a:rPr lang="en-US"/>
              <a:t>All inter system handover are hard handovers in UMTS (to and from GSM or IMT-2000 systems).</a:t>
            </a:r>
          </a:p>
          <a:p>
            <a:pPr lvl="2">
              <a:lnSpc>
                <a:spcPct val="90000"/>
              </a:lnSpc>
            </a:pPr>
            <a:r>
              <a:rPr lang="en-US"/>
              <a:t>During a compressed mode which enables a UE to listen into GSM or other frequency bands, the spreading factor can be lowered or less data is sent before and after the break in transmission.</a:t>
            </a:r>
          </a:p>
          <a:p>
            <a:pPr lvl="1">
              <a:lnSpc>
                <a:spcPct val="90000"/>
              </a:lnSpc>
            </a:pPr>
            <a:r>
              <a:rPr lang="en-US"/>
              <a:t>Soft handover: In CDMA they use macro diversity. A UE receiving data from different antennas at the same time makes a handover soft.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Support of mobility: macro diversity</a:t>
            </a:r>
          </a:p>
        </p:txBody>
      </p:sp>
      <p:sp>
        <p:nvSpPr>
          <p:cNvPr id="188419" name="Rectangle 3"/>
          <p:cNvSpPr>
            <a:spLocks noGrp="1" noChangeArrowheads="1"/>
          </p:cNvSpPr>
          <p:nvPr>
            <p:ph type="body" idx="1"/>
          </p:nvPr>
        </p:nvSpPr>
        <p:spPr>
          <a:xfrm>
            <a:off x="4500563" y="692150"/>
            <a:ext cx="4338637" cy="5761038"/>
          </a:xfrm>
        </p:spPr>
        <p:txBody>
          <a:bodyPr/>
          <a:lstStyle/>
          <a:p>
            <a:pPr>
              <a:lnSpc>
                <a:spcPct val="90000"/>
              </a:lnSpc>
            </a:pPr>
            <a:r>
              <a:rPr lang="en-US"/>
              <a:t>Multicasting of data via several physical channels</a:t>
            </a:r>
          </a:p>
          <a:p>
            <a:pPr lvl="1">
              <a:lnSpc>
                <a:spcPct val="90000"/>
              </a:lnSpc>
            </a:pPr>
            <a:r>
              <a:rPr lang="en-US"/>
              <a:t>Enables soft handover</a:t>
            </a:r>
          </a:p>
          <a:p>
            <a:pPr lvl="1">
              <a:lnSpc>
                <a:spcPct val="90000"/>
              </a:lnSpc>
            </a:pPr>
            <a:r>
              <a:rPr lang="en-US"/>
              <a:t>FDD mode only</a:t>
            </a:r>
          </a:p>
          <a:p>
            <a:pPr>
              <a:lnSpc>
                <a:spcPct val="90000"/>
              </a:lnSpc>
            </a:pPr>
            <a:r>
              <a:rPr lang="en-US"/>
              <a:t>Downlink</a:t>
            </a:r>
          </a:p>
          <a:p>
            <a:pPr lvl="1">
              <a:lnSpc>
                <a:spcPct val="90000"/>
              </a:lnSpc>
            </a:pPr>
            <a:r>
              <a:rPr lang="en-US"/>
              <a:t>The RNC splits the data stream and forwards it to different nodes B. It allows simultaneous transmission of data via different cells. The UE combines the received data again.</a:t>
            </a:r>
          </a:p>
          <a:p>
            <a:pPr lvl="1">
              <a:lnSpc>
                <a:spcPct val="90000"/>
              </a:lnSpc>
            </a:pPr>
            <a:r>
              <a:rPr lang="en-US"/>
              <a:t>Different spreading codes in different cells</a:t>
            </a:r>
          </a:p>
          <a:p>
            <a:pPr>
              <a:lnSpc>
                <a:spcPct val="90000"/>
              </a:lnSpc>
            </a:pPr>
            <a:r>
              <a:rPr lang="en-US"/>
              <a:t>Uplink</a:t>
            </a:r>
          </a:p>
          <a:p>
            <a:pPr lvl="1">
              <a:lnSpc>
                <a:spcPct val="90000"/>
              </a:lnSpc>
            </a:pPr>
            <a:r>
              <a:rPr lang="en-US"/>
              <a:t>The UE sends its data which is then received by several Node Bs.</a:t>
            </a:r>
          </a:p>
          <a:p>
            <a:pPr lvl="1">
              <a:lnSpc>
                <a:spcPct val="90000"/>
              </a:lnSpc>
            </a:pPr>
            <a:r>
              <a:rPr lang="en-US"/>
              <a:t>Reconstruction of data at Node B, SRNC (Serving RNC) or DRNC (Drift RNC)</a:t>
            </a:r>
          </a:p>
        </p:txBody>
      </p:sp>
      <p:sp>
        <p:nvSpPr>
          <p:cNvPr id="188518" name="Rectangle 102"/>
          <p:cNvSpPr>
            <a:spLocks noChangeArrowheads="1"/>
          </p:cNvSpPr>
          <p:nvPr/>
        </p:nvSpPr>
        <p:spPr bwMode="auto">
          <a:xfrm>
            <a:off x="3563938" y="38608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CN</a:t>
            </a:r>
          </a:p>
        </p:txBody>
      </p:sp>
      <p:sp>
        <p:nvSpPr>
          <p:cNvPr id="188519" name="Rectangle 103"/>
          <p:cNvSpPr>
            <a:spLocks noChangeArrowheads="1"/>
          </p:cNvSpPr>
          <p:nvPr/>
        </p:nvSpPr>
        <p:spPr bwMode="auto">
          <a:xfrm>
            <a:off x="755650" y="38608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sp>
        <p:nvSpPr>
          <p:cNvPr id="188520" name="Rectangle 104"/>
          <p:cNvSpPr>
            <a:spLocks noChangeArrowheads="1"/>
          </p:cNvSpPr>
          <p:nvPr/>
        </p:nvSpPr>
        <p:spPr bwMode="auto">
          <a:xfrm>
            <a:off x="2411413" y="3860800"/>
            <a:ext cx="7620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p>
        </p:txBody>
      </p:sp>
      <p:cxnSp>
        <p:nvCxnSpPr>
          <p:cNvPr id="188521" name="AutoShape 105"/>
          <p:cNvCxnSpPr>
            <a:cxnSpLocks noChangeShapeType="1"/>
            <a:stCxn id="188520" idx="1"/>
            <a:endCxn id="188519" idx="3"/>
          </p:cNvCxnSpPr>
          <p:nvPr/>
        </p:nvCxnSpPr>
        <p:spPr bwMode="auto">
          <a:xfrm flipH="1">
            <a:off x="1517650" y="4051300"/>
            <a:ext cx="893763" cy="0"/>
          </a:xfrm>
          <a:prstGeom prst="straightConnector1">
            <a:avLst/>
          </a:prstGeom>
          <a:noFill/>
          <a:ln w="9525">
            <a:solidFill>
              <a:schemeClr val="tx1"/>
            </a:solidFill>
            <a:round/>
            <a:headEnd/>
            <a:tailEnd/>
          </a:ln>
          <a:effectLst/>
        </p:spPr>
      </p:cxnSp>
      <p:cxnSp>
        <p:nvCxnSpPr>
          <p:cNvPr id="188522" name="AutoShape 106"/>
          <p:cNvCxnSpPr>
            <a:cxnSpLocks noChangeShapeType="1"/>
            <a:stCxn id="188520" idx="3"/>
            <a:endCxn id="188518" idx="1"/>
          </p:cNvCxnSpPr>
          <p:nvPr/>
        </p:nvCxnSpPr>
        <p:spPr bwMode="auto">
          <a:xfrm>
            <a:off x="3173413" y="4051300"/>
            <a:ext cx="390525" cy="0"/>
          </a:xfrm>
          <a:prstGeom prst="straightConnector1">
            <a:avLst/>
          </a:prstGeom>
          <a:noFill/>
          <a:ln w="9525">
            <a:solidFill>
              <a:schemeClr val="tx1"/>
            </a:solidFill>
            <a:round/>
            <a:headEnd/>
            <a:tailEnd/>
          </a:ln>
          <a:effectLst/>
        </p:spPr>
      </p:cxnSp>
      <p:sp>
        <p:nvSpPr>
          <p:cNvPr id="188523" name="Rectangle 107"/>
          <p:cNvSpPr>
            <a:spLocks noChangeArrowheads="1"/>
          </p:cNvSpPr>
          <p:nvPr/>
        </p:nvSpPr>
        <p:spPr bwMode="auto">
          <a:xfrm>
            <a:off x="2411413" y="2565400"/>
            <a:ext cx="762000" cy="381000"/>
          </a:xfrm>
          <a:prstGeom prst="rect">
            <a:avLst/>
          </a:prstGeom>
          <a:solidFill>
            <a:srgbClr val="DADAF6"/>
          </a:solidFill>
          <a:ln w="9525">
            <a:solidFill>
              <a:schemeClr val="tx1"/>
            </a:solidFill>
            <a:miter lim="800000"/>
            <a:headEnd/>
            <a:tailEnd/>
          </a:ln>
          <a:effectLst/>
        </p:spPr>
        <p:txBody>
          <a:bodyPr wrap="none" anchor="ctr"/>
          <a:lstStyle/>
          <a:p>
            <a:pPr algn="r"/>
            <a:r>
              <a:rPr lang="de-DE" sz="1400"/>
              <a:t>Node B</a:t>
            </a:r>
          </a:p>
        </p:txBody>
      </p:sp>
      <p:cxnSp>
        <p:nvCxnSpPr>
          <p:cNvPr id="188524" name="AutoShape 108"/>
          <p:cNvCxnSpPr>
            <a:cxnSpLocks noChangeShapeType="1"/>
            <a:stCxn id="188523" idx="2"/>
            <a:endCxn id="188520" idx="0"/>
          </p:cNvCxnSpPr>
          <p:nvPr/>
        </p:nvCxnSpPr>
        <p:spPr bwMode="auto">
          <a:xfrm>
            <a:off x="2792413" y="2946400"/>
            <a:ext cx="0" cy="914400"/>
          </a:xfrm>
          <a:prstGeom prst="straightConnector1">
            <a:avLst/>
          </a:prstGeom>
          <a:noFill/>
          <a:ln w="9525">
            <a:solidFill>
              <a:schemeClr val="tx1"/>
            </a:solidFill>
            <a:round/>
            <a:headEnd/>
            <a:tailEnd/>
          </a:ln>
          <a:effectLst/>
        </p:spPr>
      </p:cxnSp>
      <p:cxnSp>
        <p:nvCxnSpPr>
          <p:cNvPr id="188525" name="AutoShape 109"/>
          <p:cNvCxnSpPr>
            <a:cxnSpLocks noChangeShapeType="1"/>
            <a:stCxn id="188519" idx="0"/>
            <a:endCxn id="188763" idx="1"/>
          </p:cNvCxnSpPr>
          <p:nvPr/>
        </p:nvCxnSpPr>
        <p:spPr bwMode="auto">
          <a:xfrm flipV="1">
            <a:off x="1136650" y="3511550"/>
            <a:ext cx="704850" cy="349250"/>
          </a:xfrm>
          <a:prstGeom prst="straightConnector1">
            <a:avLst/>
          </a:prstGeom>
          <a:noFill/>
          <a:ln w="9525">
            <a:solidFill>
              <a:schemeClr val="tx1"/>
            </a:solidFill>
            <a:round/>
            <a:headEnd/>
            <a:tailEnd/>
          </a:ln>
          <a:effectLst/>
        </p:spPr>
      </p:cxnSp>
      <p:cxnSp>
        <p:nvCxnSpPr>
          <p:cNvPr id="188526" name="AutoShape 110"/>
          <p:cNvCxnSpPr>
            <a:cxnSpLocks noChangeShapeType="1"/>
            <a:stCxn id="188519" idx="0"/>
            <a:endCxn id="188739" idx="1"/>
          </p:cNvCxnSpPr>
          <p:nvPr/>
        </p:nvCxnSpPr>
        <p:spPr bwMode="auto">
          <a:xfrm flipH="1" flipV="1">
            <a:off x="965200" y="3108325"/>
            <a:ext cx="171450" cy="752475"/>
          </a:xfrm>
          <a:prstGeom prst="straightConnector1">
            <a:avLst/>
          </a:prstGeom>
          <a:noFill/>
          <a:ln w="9525">
            <a:solidFill>
              <a:schemeClr val="tx1"/>
            </a:solidFill>
            <a:round/>
            <a:headEnd/>
            <a:tailEnd/>
          </a:ln>
          <a:effectLst/>
        </p:spPr>
      </p:cxnSp>
      <p:cxnSp>
        <p:nvCxnSpPr>
          <p:cNvPr id="188527" name="AutoShape 111"/>
          <p:cNvCxnSpPr>
            <a:cxnSpLocks noChangeShapeType="1"/>
            <a:stCxn id="188523" idx="1"/>
            <a:endCxn id="188715" idx="1"/>
          </p:cNvCxnSpPr>
          <p:nvPr/>
        </p:nvCxnSpPr>
        <p:spPr bwMode="auto">
          <a:xfrm flipH="1" flipV="1">
            <a:off x="1841500" y="2635250"/>
            <a:ext cx="569913" cy="120650"/>
          </a:xfrm>
          <a:prstGeom prst="straightConnector1">
            <a:avLst/>
          </a:prstGeom>
          <a:noFill/>
          <a:ln w="9525">
            <a:solidFill>
              <a:schemeClr val="tx1"/>
            </a:solidFill>
            <a:round/>
            <a:headEnd/>
            <a:tailEnd/>
          </a:ln>
          <a:effectLst/>
        </p:spPr>
      </p:cxnSp>
      <p:sp>
        <p:nvSpPr>
          <p:cNvPr id="188636" name="Oval 220"/>
          <p:cNvSpPr>
            <a:spLocks noChangeArrowheads="1"/>
          </p:cNvSpPr>
          <p:nvPr/>
        </p:nvSpPr>
        <p:spPr bwMode="auto">
          <a:xfrm>
            <a:off x="314325" y="2160588"/>
            <a:ext cx="1195388" cy="1193800"/>
          </a:xfrm>
          <a:prstGeom prst="ellipse">
            <a:avLst/>
          </a:prstGeom>
          <a:noFill/>
          <a:ln w="9525">
            <a:solidFill>
              <a:schemeClr val="tx1"/>
            </a:solidFill>
            <a:round/>
            <a:headEnd/>
            <a:tailEnd/>
          </a:ln>
          <a:effectLst/>
        </p:spPr>
        <p:txBody>
          <a:bodyPr wrap="none" anchor="ctr"/>
          <a:lstStyle/>
          <a:p>
            <a:endParaRPr lang="en-IN"/>
          </a:p>
        </p:txBody>
      </p:sp>
      <p:sp>
        <p:nvSpPr>
          <p:cNvPr id="188637" name="Oval 221"/>
          <p:cNvSpPr>
            <a:spLocks noChangeArrowheads="1"/>
          </p:cNvSpPr>
          <p:nvPr/>
        </p:nvSpPr>
        <p:spPr bwMode="auto">
          <a:xfrm>
            <a:off x="1190625" y="1687513"/>
            <a:ext cx="1195388" cy="1195387"/>
          </a:xfrm>
          <a:prstGeom prst="ellipse">
            <a:avLst/>
          </a:prstGeom>
          <a:noFill/>
          <a:ln w="9525">
            <a:solidFill>
              <a:schemeClr val="tx1"/>
            </a:solidFill>
            <a:round/>
            <a:headEnd/>
            <a:tailEnd/>
          </a:ln>
          <a:effectLst/>
        </p:spPr>
        <p:txBody>
          <a:bodyPr wrap="none" anchor="ctr"/>
          <a:lstStyle/>
          <a:p>
            <a:endParaRPr lang="en-IN"/>
          </a:p>
        </p:txBody>
      </p:sp>
      <p:sp>
        <p:nvSpPr>
          <p:cNvPr id="188638" name="Oval 222"/>
          <p:cNvSpPr>
            <a:spLocks noChangeArrowheads="1"/>
          </p:cNvSpPr>
          <p:nvPr/>
        </p:nvSpPr>
        <p:spPr bwMode="auto">
          <a:xfrm>
            <a:off x="1190625" y="2563813"/>
            <a:ext cx="1195388" cy="1195387"/>
          </a:xfrm>
          <a:prstGeom prst="ellipse">
            <a:avLst/>
          </a:prstGeom>
          <a:noFill/>
          <a:ln w="9525">
            <a:solidFill>
              <a:schemeClr val="tx1"/>
            </a:solidFill>
            <a:round/>
            <a:headEnd/>
            <a:tailEnd/>
          </a:ln>
          <a:effectLst/>
        </p:spPr>
        <p:txBody>
          <a:bodyPr wrap="none" anchor="ctr"/>
          <a:lstStyle/>
          <a:p>
            <a:endParaRPr lang="en-IN"/>
          </a:p>
        </p:txBody>
      </p:sp>
      <p:grpSp>
        <p:nvGrpSpPr>
          <p:cNvPr id="2" name="Group 278"/>
          <p:cNvGrpSpPr>
            <a:grpSpLocks noChangeAspect="1"/>
          </p:cNvGrpSpPr>
          <p:nvPr/>
        </p:nvGrpSpPr>
        <p:grpSpPr bwMode="auto">
          <a:xfrm>
            <a:off x="1720850" y="2295525"/>
            <a:ext cx="125413" cy="358775"/>
            <a:chOff x="3319" y="2565"/>
            <a:chExt cx="155" cy="419"/>
          </a:xfrm>
        </p:grpSpPr>
        <p:grpSp>
          <p:nvGrpSpPr>
            <p:cNvPr id="3" name="Group 279"/>
            <p:cNvGrpSpPr>
              <a:grpSpLocks noChangeAspect="1"/>
            </p:cNvGrpSpPr>
            <p:nvPr/>
          </p:nvGrpSpPr>
          <p:grpSpPr bwMode="auto">
            <a:xfrm>
              <a:off x="3320" y="2709"/>
              <a:ext cx="154" cy="275"/>
              <a:chOff x="3320" y="2709"/>
              <a:chExt cx="154" cy="275"/>
            </a:xfrm>
          </p:grpSpPr>
          <p:grpSp>
            <p:nvGrpSpPr>
              <p:cNvPr id="4" name="Group 280"/>
              <p:cNvGrpSpPr>
                <a:grpSpLocks noChangeAspect="1"/>
              </p:cNvGrpSpPr>
              <p:nvPr/>
            </p:nvGrpSpPr>
            <p:grpSpPr bwMode="auto">
              <a:xfrm>
                <a:off x="3320" y="2716"/>
                <a:ext cx="99" cy="266"/>
                <a:chOff x="3320" y="2716"/>
                <a:chExt cx="99" cy="266"/>
              </a:xfrm>
            </p:grpSpPr>
            <p:sp>
              <p:nvSpPr>
                <p:cNvPr id="188697" name="Line 281"/>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188698" name="Line 282"/>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188699" name="Line 283"/>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188700" name="Line 284"/>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188701" name="Line 285"/>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188702" name="Line 286"/>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188703" name="Line 287"/>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188704" name="Line 288"/>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188705" name="Line 289"/>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188706" name="Line 290"/>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188707" name="Line 291"/>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188708" name="Line 292"/>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188709" name="Line 293"/>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188710" name="Line 294"/>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5" name="Group 295"/>
            <p:cNvGrpSpPr>
              <a:grpSpLocks noChangeAspect="1"/>
            </p:cNvGrpSpPr>
            <p:nvPr/>
          </p:nvGrpSpPr>
          <p:grpSpPr bwMode="auto">
            <a:xfrm>
              <a:off x="3319" y="2579"/>
              <a:ext cx="152" cy="403"/>
              <a:chOff x="3319" y="2579"/>
              <a:chExt cx="152" cy="403"/>
            </a:xfrm>
          </p:grpSpPr>
          <p:sp>
            <p:nvSpPr>
              <p:cNvPr id="188712" name="Line 296"/>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188713" name="Line 297"/>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188714" name="Line 298"/>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188715" name="Line 299"/>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188716" name="Line 300"/>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188717" name="Oval 301"/>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6" name="Group 302"/>
          <p:cNvGrpSpPr>
            <a:grpSpLocks noChangeAspect="1"/>
          </p:cNvGrpSpPr>
          <p:nvPr/>
        </p:nvGrpSpPr>
        <p:grpSpPr bwMode="auto">
          <a:xfrm>
            <a:off x="844550" y="2767013"/>
            <a:ext cx="125413" cy="360362"/>
            <a:chOff x="3319" y="2565"/>
            <a:chExt cx="155" cy="419"/>
          </a:xfrm>
        </p:grpSpPr>
        <p:grpSp>
          <p:nvGrpSpPr>
            <p:cNvPr id="7" name="Group 303"/>
            <p:cNvGrpSpPr>
              <a:grpSpLocks noChangeAspect="1"/>
            </p:cNvGrpSpPr>
            <p:nvPr/>
          </p:nvGrpSpPr>
          <p:grpSpPr bwMode="auto">
            <a:xfrm>
              <a:off x="3320" y="2709"/>
              <a:ext cx="154" cy="275"/>
              <a:chOff x="3320" y="2709"/>
              <a:chExt cx="154" cy="275"/>
            </a:xfrm>
          </p:grpSpPr>
          <p:grpSp>
            <p:nvGrpSpPr>
              <p:cNvPr id="8" name="Group 304"/>
              <p:cNvGrpSpPr>
                <a:grpSpLocks noChangeAspect="1"/>
              </p:cNvGrpSpPr>
              <p:nvPr/>
            </p:nvGrpSpPr>
            <p:grpSpPr bwMode="auto">
              <a:xfrm>
                <a:off x="3320" y="2716"/>
                <a:ext cx="99" cy="266"/>
                <a:chOff x="3320" y="2716"/>
                <a:chExt cx="99" cy="266"/>
              </a:xfrm>
            </p:grpSpPr>
            <p:sp>
              <p:nvSpPr>
                <p:cNvPr id="188721" name="Line 305"/>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188722" name="Line 306"/>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188723" name="Line 307"/>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188724" name="Line 308"/>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188725" name="Line 309"/>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188726" name="Line 310"/>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188727" name="Line 311"/>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188728" name="Line 312"/>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188729" name="Line 313"/>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188730" name="Line 314"/>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188731" name="Line 315"/>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188732" name="Line 316"/>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188733" name="Line 317"/>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188734" name="Line 318"/>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9" name="Group 319"/>
            <p:cNvGrpSpPr>
              <a:grpSpLocks noChangeAspect="1"/>
            </p:cNvGrpSpPr>
            <p:nvPr/>
          </p:nvGrpSpPr>
          <p:grpSpPr bwMode="auto">
            <a:xfrm>
              <a:off x="3319" y="2579"/>
              <a:ext cx="152" cy="403"/>
              <a:chOff x="3319" y="2579"/>
              <a:chExt cx="152" cy="403"/>
            </a:xfrm>
          </p:grpSpPr>
          <p:sp>
            <p:nvSpPr>
              <p:cNvPr id="188736" name="Line 320"/>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188737" name="Line 321"/>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188738" name="Line 322"/>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188739" name="Line 323"/>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188740" name="Line 324"/>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188741" name="Oval 325"/>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0" name="Group 326"/>
          <p:cNvGrpSpPr>
            <a:grpSpLocks noChangeAspect="1"/>
          </p:cNvGrpSpPr>
          <p:nvPr/>
        </p:nvGrpSpPr>
        <p:grpSpPr bwMode="auto">
          <a:xfrm>
            <a:off x="1720850" y="3171825"/>
            <a:ext cx="125413" cy="358775"/>
            <a:chOff x="3319" y="2565"/>
            <a:chExt cx="155" cy="419"/>
          </a:xfrm>
        </p:grpSpPr>
        <p:grpSp>
          <p:nvGrpSpPr>
            <p:cNvPr id="11" name="Group 327"/>
            <p:cNvGrpSpPr>
              <a:grpSpLocks noChangeAspect="1"/>
            </p:cNvGrpSpPr>
            <p:nvPr/>
          </p:nvGrpSpPr>
          <p:grpSpPr bwMode="auto">
            <a:xfrm>
              <a:off x="3320" y="2709"/>
              <a:ext cx="154" cy="275"/>
              <a:chOff x="3320" y="2709"/>
              <a:chExt cx="154" cy="275"/>
            </a:xfrm>
          </p:grpSpPr>
          <p:grpSp>
            <p:nvGrpSpPr>
              <p:cNvPr id="12" name="Group 328"/>
              <p:cNvGrpSpPr>
                <a:grpSpLocks noChangeAspect="1"/>
              </p:cNvGrpSpPr>
              <p:nvPr/>
            </p:nvGrpSpPr>
            <p:grpSpPr bwMode="auto">
              <a:xfrm>
                <a:off x="3320" y="2716"/>
                <a:ext cx="99" cy="266"/>
                <a:chOff x="3320" y="2716"/>
                <a:chExt cx="99" cy="266"/>
              </a:xfrm>
            </p:grpSpPr>
            <p:sp>
              <p:nvSpPr>
                <p:cNvPr id="188745" name="Line 32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188746" name="Line 33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188747" name="Line 33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188748" name="Line 33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188749" name="Line 33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188750" name="Line 33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188751" name="Line 33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188752" name="Line 33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188753" name="Line 33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188754" name="Line 33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188755" name="Line 33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188756" name="Line 34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188757" name="Line 34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188758" name="Line 34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13" name="Group 343"/>
            <p:cNvGrpSpPr>
              <a:grpSpLocks noChangeAspect="1"/>
            </p:cNvGrpSpPr>
            <p:nvPr/>
          </p:nvGrpSpPr>
          <p:grpSpPr bwMode="auto">
            <a:xfrm>
              <a:off x="3319" y="2579"/>
              <a:ext cx="152" cy="403"/>
              <a:chOff x="3319" y="2579"/>
              <a:chExt cx="152" cy="403"/>
            </a:xfrm>
          </p:grpSpPr>
          <p:sp>
            <p:nvSpPr>
              <p:cNvPr id="188760" name="Line 34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188761" name="Line 34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188762" name="Line 34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188763" name="Line 34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188764" name="Line 34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188765" name="Oval 34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4" name="Group 359"/>
          <p:cNvGrpSpPr>
            <a:grpSpLocks/>
          </p:cNvGrpSpPr>
          <p:nvPr/>
        </p:nvGrpSpPr>
        <p:grpSpPr bwMode="auto">
          <a:xfrm>
            <a:off x="1595438" y="2986088"/>
            <a:ext cx="346075" cy="330200"/>
            <a:chOff x="74" y="2819"/>
            <a:chExt cx="218" cy="208"/>
          </a:xfrm>
        </p:grpSpPr>
        <p:sp>
          <p:nvSpPr>
            <p:cNvPr id="188776" name="Arc 360"/>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188777" name="Arc 361"/>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15" name="Group 362"/>
          <p:cNvGrpSpPr>
            <a:grpSpLocks/>
          </p:cNvGrpSpPr>
          <p:nvPr/>
        </p:nvGrpSpPr>
        <p:grpSpPr bwMode="auto">
          <a:xfrm>
            <a:off x="1595438" y="2122488"/>
            <a:ext cx="346075" cy="330200"/>
            <a:chOff x="74" y="2819"/>
            <a:chExt cx="218" cy="208"/>
          </a:xfrm>
        </p:grpSpPr>
        <p:sp>
          <p:nvSpPr>
            <p:cNvPr id="188779" name="Arc 363"/>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188780" name="Arc 364"/>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nvGrpSpPr>
          <p:cNvPr id="16" name="Group 371"/>
          <p:cNvGrpSpPr>
            <a:grpSpLocks/>
          </p:cNvGrpSpPr>
          <p:nvPr/>
        </p:nvGrpSpPr>
        <p:grpSpPr bwMode="auto">
          <a:xfrm>
            <a:off x="719138" y="2611438"/>
            <a:ext cx="346075" cy="330200"/>
            <a:chOff x="74" y="2819"/>
            <a:chExt cx="218" cy="208"/>
          </a:xfrm>
        </p:grpSpPr>
        <p:sp>
          <p:nvSpPr>
            <p:cNvPr id="188788" name="Arc 372"/>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188789" name="Arc 373"/>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sp>
        <p:nvSpPr>
          <p:cNvPr id="188514" name="Oval 98"/>
          <p:cNvSpPr>
            <a:spLocks noChangeAspect="1" noChangeArrowheads="1"/>
          </p:cNvSpPr>
          <p:nvPr/>
        </p:nvSpPr>
        <p:spPr bwMode="auto">
          <a:xfrm>
            <a:off x="1235075" y="2554288"/>
            <a:ext cx="374650" cy="37465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endParaRPr lang="de-DE" sz="1400" baseline="-25000"/>
          </a:p>
        </p:txBody>
      </p:sp>
      <p:sp>
        <p:nvSpPr>
          <p:cNvPr id="188515" name="Line 99"/>
          <p:cNvSpPr>
            <a:spLocks noChangeShapeType="1"/>
          </p:cNvSpPr>
          <p:nvPr/>
        </p:nvSpPr>
        <p:spPr bwMode="auto">
          <a:xfrm flipV="1">
            <a:off x="903288" y="2708275"/>
            <a:ext cx="360362" cy="71438"/>
          </a:xfrm>
          <a:prstGeom prst="line">
            <a:avLst/>
          </a:prstGeom>
          <a:noFill/>
          <a:ln w="28575">
            <a:solidFill>
              <a:srgbClr val="FF0000"/>
            </a:solidFill>
            <a:round/>
            <a:headEnd type="triangle" w="med" len="med"/>
            <a:tailEnd type="triangle" w="med" len="med"/>
          </a:ln>
          <a:effectLst/>
        </p:spPr>
        <p:txBody>
          <a:bodyPr/>
          <a:lstStyle/>
          <a:p>
            <a:endParaRPr lang="en-IN"/>
          </a:p>
        </p:txBody>
      </p:sp>
      <p:sp>
        <p:nvSpPr>
          <p:cNvPr id="188790" name="Line 374"/>
          <p:cNvSpPr>
            <a:spLocks noChangeShapeType="1"/>
          </p:cNvSpPr>
          <p:nvPr/>
        </p:nvSpPr>
        <p:spPr bwMode="auto">
          <a:xfrm flipH="1" flipV="1">
            <a:off x="1550988" y="2852738"/>
            <a:ext cx="215900" cy="358775"/>
          </a:xfrm>
          <a:prstGeom prst="line">
            <a:avLst/>
          </a:prstGeom>
          <a:noFill/>
          <a:ln w="28575">
            <a:solidFill>
              <a:srgbClr val="FF0000"/>
            </a:solidFill>
            <a:round/>
            <a:headEnd type="triangle" w="med" len="med"/>
            <a:tailEnd type="triangle" w="med" len="med"/>
          </a:ln>
          <a:effectLst/>
        </p:spPr>
        <p:txBody>
          <a:bodyPr/>
          <a:lstStyle/>
          <a:p>
            <a:endParaRPr lang="en-IN"/>
          </a:p>
        </p:txBody>
      </p:sp>
      <p:sp>
        <p:nvSpPr>
          <p:cNvPr id="188791" name="Line 375"/>
          <p:cNvSpPr>
            <a:spLocks noChangeShapeType="1"/>
          </p:cNvSpPr>
          <p:nvPr/>
        </p:nvSpPr>
        <p:spPr bwMode="auto">
          <a:xfrm flipH="1">
            <a:off x="1479550" y="2347913"/>
            <a:ext cx="287338" cy="215900"/>
          </a:xfrm>
          <a:prstGeom prst="line">
            <a:avLst/>
          </a:prstGeom>
          <a:noFill/>
          <a:ln w="28575">
            <a:solidFill>
              <a:srgbClr val="FF0000"/>
            </a:solidFill>
            <a:round/>
            <a:headEnd type="triangle" w="med" len="med"/>
            <a:tailEnd type="triangle" w="med" len="med"/>
          </a:ln>
          <a:effectLst/>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3G- Advantages</a:t>
            </a:r>
          </a:p>
        </p:txBody>
      </p:sp>
      <p:sp>
        <p:nvSpPr>
          <p:cNvPr id="15363" name="Rectangle 3"/>
          <p:cNvSpPr>
            <a:spLocks noGrp="1" noChangeArrowheads="1"/>
          </p:cNvSpPr>
          <p:nvPr>
            <p:ph type="body" idx="1"/>
          </p:nvPr>
        </p:nvSpPr>
        <p:spPr/>
        <p:txBody>
          <a:bodyPr/>
          <a:lstStyle/>
          <a:p>
            <a:pPr>
              <a:lnSpc>
                <a:spcPct val="80000"/>
              </a:lnSpc>
              <a:buFont typeface="Wingdings" pitchFamily="2" charset="2"/>
              <a:buNone/>
            </a:pPr>
            <a:r>
              <a:rPr lang="en-US" sz="2400">
                <a:latin typeface="Times New Roman" pitchFamily="18" charset="0"/>
              </a:rPr>
              <a:t>3G phones promise :- </a:t>
            </a:r>
          </a:p>
          <a:p>
            <a:pPr>
              <a:lnSpc>
                <a:spcPct val="80000"/>
              </a:lnSpc>
            </a:pPr>
            <a:r>
              <a:rPr lang="en-US" sz="2400">
                <a:latin typeface="Times New Roman" pitchFamily="18" charset="0"/>
              </a:rPr>
              <a:t>Improved digital voice communications </a:t>
            </a:r>
          </a:p>
          <a:p>
            <a:pPr>
              <a:lnSpc>
                <a:spcPct val="80000"/>
              </a:lnSpc>
            </a:pPr>
            <a:r>
              <a:rPr lang="en-US" sz="2400">
                <a:latin typeface="Times New Roman" pitchFamily="18" charset="0"/>
              </a:rPr>
              <a:t>Larger Bandwidth – Higher Data rate</a:t>
            </a:r>
          </a:p>
          <a:p>
            <a:pPr>
              <a:lnSpc>
                <a:spcPct val="80000"/>
              </a:lnSpc>
            </a:pPr>
            <a:r>
              <a:rPr lang="en-US" sz="2400">
                <a:latin typeface="Times New Roman" pitchFamily="18" charset="0"/>
              </a:rPr>
              <a:t>Greater subscriber capacity </a:t>
            </a:r>
          </a:p>
          <a:p>
            <a:pPr>
              <a:lnSpc>
                <a:spcPct val="80000"/>
              </a:lnSpc>
            </a:pPr>
            <a:r>
              <a:rPr lang="en-US" sz="2400">
                <a:latin typeface="Times New Roman" pitchFamily="18" charset="0"/>
              </a:rPr>
              <a:t>Fast packet-based data services like e-mail, short message service (SMS), and Internet access at broadband speeds. </a:t>
            </a:r>
          </a:p>
          <a:p>
            <a:pPr>
              <a:lnSpc>
                <a:spcPct val="80000"/>
              </a:lnSpc>
            </a:pPr>
            <a:r>
              <a:rPr lang="en-US" sz="2400">
                <a:latin typeface="Times New Roman" pitchFamily="18" charset="0"/>
              </a:rPr>
              <a:t>Most carriers also expect consumers to want :- </a:t>
            </a:r>
          </a:p>
          <a:p>
            <a:pPr lvl="1">
              <a:lnSpc>
                <a:spcPct val="80000"/>
              </a:lnSpc>
            </a:pPr>
            <a:r>
              <a:rPr lang="en-US" sz="2000">
                <a:latin typeface="Times New Roman" pitchFamily="18" charset="0"/>
              </a:rPr>
              <a:t>location services </a:t>
            </a:r>
          </a:p>
          <a:p>
            <a:pPr lvl="1">
              <a:lnSpc>
                <a:spcPct val="80000"/>
              </a:lnSpc>
            </a:pPr>
            <a:r>
              <a:rPr lang="en-US" sz="2000">
                <a:latin typeface="Times New Roman" pitchFamily="18" charset="0"/>
              </a:rPr>
              <a:t>interactive gaming </a:t>
            </a:r>
          </a:p>
          <a:p>
            <a:pPr lvl="1">
              <a:lnSpc>
                <a:spcPct val="80000"/>
              </a:lnSpc>
            </a:pPr>
            <a:r>
              <a:rPr lang="en-US" sz="2000">
                <a:latin typeface="Times New Roman" pitchFamily="18" charset="0"/>
              </a:rPr>
              <a:t>streaming video </a:t>
            </a:r>
          </a:p>
          <a:p>
            <a:pPr lvl="1">
              <a:lnSpc>
                <a:spcPct val="80000"/>
              </a:lnSpc>
            </a:pPr>
            <a:r>
              <a:rPr lang="en-US" sz="2000">
                <a:latin typeface="Times New Roman" pitchFamily="18" charset="0"/>
              </a:rPr>
              <a:t>home monitoring and control </a:t>
            </a:r>
          </a:p>
          <a:p>
            <a:pPr lvl="1">
              <a:lnSpc>
                <a:spcPct val="80000"/>
              </a:lnSpc>
            </a:pPr>
            <a:r>
              <a:rPr lang="en-US" sz="2000">
                <a:latin typeface="Times New Roman" pitchFamily="18" charset="0"/>
              </a:rPr>
              <a:t>and who knows what else, while being fully mobile anywhere in the world.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Support of mobility: handover</a:t>
            </a:r>
          </a:p>
        </p:txBody>
      </p:sp>
      <p:sp>
        <p:nvSpPr>
          <p:cNvPr id="187395" name="Rectangle 3"/>
          <p:cNvSpPr>
            <a:spLocks noGrp="1" noChangeArrowheads="1"/>
          </p:cNvSpPr>
          <p:nvPr>
            <p:ph type="body" idx="1"/>
          </p:nvPr>
        </p:nvSpPr>
        <p:spPr/>
        <p:txBody>
          <a:bodyPr/>
          <a:lstStyle/>
          <a:p>
            <a:r>
              <a:rPr lang="en-US"/>
              <a:t>From and to other systems (e.g., UMTS to GSM)</a:t>
            </a:r>
          </a:p>
          <a:p>
            <a:pPr lvl="1"/>
            <a:r>
              <a:rPr lang="en-US"/>
              <a:t>This is a must as UMTS coverage will be poor in the beginning</a:t>
            </a:r>
          </a:p>
          <a:p>
            <a:r>
              <a:rPr lang="en-US"/>
              <a:t>RNC controlling the connection is called SRNC (Serving RNC)</a:t>
            </a:r>
          </a:p>
          <a:p>
            <a:r>
              <a:rPr lang="en-US"/>
              <a:t>RNS offering additional resources (e.g., for soft handover) is called Drift RNC (DRNC)</a:t>
            </a:r>
          </a:p>
          <a:p>
            <a:r>
              <a:rPr lang="en-US"/>
              <a:t>End-to-end connections between UE and CN only via I</a:t>
            </a:r>
            <a:r>
              <a:rPr lang="en-US" baseline="-25000"/>
              <a:t>u</a:t>
            </a:r>
            <a:r>
              <a:rPr lang="en-US"/>
              <a:t> at the SRNS</a:t>
            </a:r>
          </a:p>
          <a:p>
            <a:pPr lvl="1"/>
            <a:r>
              <a:rPr lang="en-US"/>
              <a:t>Change of SRNC requires change of I</a:t>
            </a:r>
            <a:r>
              <a:rPr lang="en-US" baseline="-25000"/>
              <a:t>u</a:t>
            </a:r>
            <a:endParaRPr lang="en-US"/>
          </a:p>
          <a:p>
            <a:pPr lvl="1"/>
            <a:r>
              <a:rPr lang="en-US"/>
              <a:t>Initiated by the SRNC</a:t>
            </a:r>
          </a:p>
          <a:p>
            <a:pPr lvl="1"/>
            <a:r>
              <a:rPr lang="en-US"/>
              <a:t>Controlled by the RNC and CN</a:t>
            </a:r>
          </a:p>
        </p:txBody>
      </p:sp>
      <p:sp>
        <p:nvSpPr>
          <p:cNvPr id="187396" name="Rectangle 4"/>
          <p:cNvSpPr>
            <a:spLocks noChangeArrowheads="1"/>
          </p:cNvSpPr>
          <p:nvPr/>
        </p:nvSpPr>
        <p:spPr bwMode="auto">
          <a:xfrm>
            <a:off x="5157788" y="443706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SRNC</a:t>
            </a:r>
          </a:p>
        </p:txBody>
      </p:sp>
      <p:sp>
        <p:nvSpPr>
          <p:cNvPr id="187397" name="Oval 5"/>
          <p:cNvSpPr>
            <a:spLocks noChangeArrowheads="1"/>
          </p:cNvSpPr>
          <p:nvPr/>
        </p:nvSpPr>
        <p:spPr bwMode="auto">
          <a:xfrm>
            <a:off x="1187450" y="4797425"/>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endParaRPr lang="de-DE" sz="1400" baseline="-25000"/>
          </a:p>
        </p:txBody>
      </p:sp>
      <p:sp>
        <p:nvSpPr>
          <p:cNvPr id="187398" name="Rectangle 6"/>
          <p:cNvSpPr>
            <a:spLocks noChangeArrowheads="1"/>
          </p:cNvSpPr>
          <p:nvPr/>
        </p:nvSpPr>
        <p:spPr bwMode="auto">
          <a:xfrm>
            <a:off x="5157788" y="530066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DRNC</a:t>
            </a:r>
          </a:p>
        </p:txBody>
      </p:sp>
      <p:cxnSp>
        <p:nvCxnSpPr>
          <p:cNvPr id="187399" name="AutoShape 7"/>
          <p:cNvCxnSpPr>
            <a:cxnSpLocks noChangeShapeType="1"/>
            <a:stCxn id="187396" idx="2"/>
            <a:endCxn id="187398" idx="0"/>
          </p:cNvCxnSpPr>
          <p:nvPr/>
        </p:nvCxnSpPr>
        <p:spPr bwMode="auto">
          <a:xfrm>
            <a:off x="5538788" y="4797425"/>
            <a:ext cx="0" cy="503238"/>
          </a:xfrm>
          <a:prstGeom prst="straightConnector1">
            <a:avLst/>
          </a:prstGeom>
          <a:noFill/>
          <a:ln w="9525">
            <a:solidFill>
              <a:schemeClr val="tx1"/>
            </a:solidFill>
            <a:round/>
            <a:headEnd/>
            <a:tailEnd/>
          </a:ln>
          <a:effectLst/>
        </p:spPr>
      </p:cxnSp>
      <p:sp>
        <p:nvSpPr>
          <p:cNvPr id="187400" name="Text Box 8"/>
          <p:cNvSpPr txBox="1">
            <a:spLocks noChangeArrowheads="1"/>
          </p:cNvSpPr>
          <p:nvPr/>
        </p:nvSpPr>
        <p:spPr bwMode="auto">
          <a:xfrm>
            <a:off x="5707063" y="4832350"/>
            <a:ext cx="365125" cy="336550"/>
          </a:xfrm>
          <a:prstGeom prst="rect">
            <a:avLst/>
          </a:prstGeom>
          <a:noFill/>
          <a:ln w="9525">
            <a:noFill/>
            <a:miter lim="800000"/>
            <a:headEnd/>
            <a:tailEnd/>
          </a:ln>
          <a:effectLst/>
        </p:spPr>
        <p:txBody>
          <a:bodyPr wrap="none">
            <a:spAutoFit/>
          </a:bodyPr>
          <a:lstStyle/>
          <a:p>
            <a:r>
              <a:rPr lang="de-DE"/>
              <a:t>I</a:t>
            </a:r>
            <a:r>
              <a:rPr lang="de-DE" baseline="-25000"/>
              <a:t>ur</a:t>
            </a:r>
          </a:p>
        </p:txBody>
      </p:sp>
      <p:sp>
        <p:nvSpPr>
          <p:cNvPr id="187401" name="Line 9"/>
          <p:cNvSpPr>
            <a:spLocks noChangeShapeType="1"/>
          </p:cNvSpPr>
          <p:nvPr/>
        </p:nvSpPr>
        <p:spPr bwMode="auto">
          <a:xfrm>
            <a:off x="5386388" y="5016500"/>
            <a:ext cx="304800" cy="0"/>
          </a:xfrm>
          <a:prstGeom prst="line">
            <a:avLst/>
          </a:prstGeom>
          <a:noFill/>
          <a:ln w="9525">
            <a:solidFill>
              <a:schemeClr val="tx1"/>
            </a:solidFill>
            <a:prstDash val="dash"/>
            <a:round/>
            <a:headEnd/>
            <a:tailEnd/>
          </a:ln>
          <a:effectLst/>
        </p:spPr>
        <p:txBody>
          <a:bodyPr/>
          <a:lstStyle/>
          <a:p>
            <a:endParaRPr lang="en-IN"/>
          </a:p>
        </p:txBody>
      </p:sp>
      <p:grpSp>
        <p:nvGrpSpPr>
          <p:cNvPr id="2" name="Group 10"/>
          <p:cNvGrpSpPr>
            <a:grpSpLocks/>
          </p:cNvGrpSpPr>
          <p:nvPr/>
        </p:nvGrpSpPr>
        <p:grpSpPr bwMode="auto">
          <a:xfrm rot="1527637" flipV="1">
            <a:off x="1601788" y="5273675"/>
            <a:ext cx="1143000" cy="152400"/>
            <a:chOff x="1632" y="3456"/>
            <a:chExt cx="528" cy="96"/>
          </a:xfrm>
        </p:grpSpPr>
        <p:sp>
          <p:nvSpPr>
            <p:cNvPr id="187403" name="Line 11"/>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187404" name="Line 12"/>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187405" name="Line 13"/>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187406" name="Line 14"/>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187407" name="Line 15"/>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187408" name="Rectangle 16"/>
          <p:cNvSpPr>
            <a:spLocks noChangeArrowheads="1"/>
          </p:cNvSpPr>
          <p:nvPr/>
        </p:nvSpPr>
        <p:spPr bwMode="auto">
          <a:xfrm>
            <a:off x="6757988" y="4416425"/>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CN</a:t>
            </a:r>
          </a:p>
        </p:txBody>
      </p:sp>
      <p:sp>
        <p:nvSpPr>
          <p:cNvPr id="187409" name="Line 17"/>
          <p:cNvSpPr>
            <a:spLocks noChangeShapeType="1"/>
          </p:cNvSpPr>
          <p:nvPr/>
        </p:nvSpPr>
        <p:spPr bwMode="auto">
          <a:xfrm flipV="1">
            <a:off x="6300788" y="4437063"/>
            <a:ext cx="0" cy="360362"/>
          </a:xfrm>
          <a:prstGeom prst="line">
            <a:avLst/>
          </a:prstGeom>
          <a:noFill/>
          <a:ln w="9525">
            <a:solidFill>
              <a:schemeClr val="tx1"/>
            </a:solidFill>
            <a:prstDash val="dash"/>
            <a:round/>
            <a:headEnd/>
            <a:tailEnd/>
          </a:ln>
          <a:effectLst/>
        </p:spPr>
        <p:txBody>
          <a:bodyPr/>
          <a:lstStyle/>
          <a:p>
            <a:endParaRPr lang="en-IN"/>
          </a:p>
        </p:txBody>
      </p:sp>
      <p:sp>
        <p:nvSpPr>
          <p:cNvPr id="187410" name="Text Box 18"/>
          <p:cNvSpPr txBox="1">
            <a:spLocks noChangeArrowheads="1"/>
          </p:cNvSpPr>
          <p:nvPr/>
        </p:nvSpPr>
        <p:spPr bwMode="auto">
          <a:xfrm>
            <a:off x="6300788" y="4724400"/>
            <a:ext cx="319087" cy="336550"/>
          </a:xfrm>
          <a:prstGeom prst="rect">
            <a:avLst/>
          </a:prstGeom>
          <a:noFill/>
          <a:ln w="9525">
            <a:noFill/>
            <a:miter lim="800000"/>
            <a:headEnd/>
            <a:tailEnd/>
          </a:ln>
          <a:effectLst/>
        </p:spPr>
        <p:txBody>
          <a:bodyPr wrap="none">
            <a:spAutoFit/>
          </a:bodyPr>
          <a:lstStyle/>
          <a:p>
            <a:r>
              <a:rPr lang="de-DE"/>
              <a:t>I</a:t>
            </a:r>
            <a:r>
              <a:rPr lang="de-DE" baseline="-25000"/>
              <a:t>u</a:t>
            </a:r>
          </a:p>
        </p:txBody>
      </p:sp>
      <p:cxnSp>
        <p:nvCxnSpPr>
          <p:cNvPr id="187412" name="AutoShape 20"/>
          <p:cNvCxnSpPr>
            <a:cxnSpLocks noChangeShapeType="1"/>
            <a:stCxn id="187396" idx="3"/>
            <a:endCxn id="187408" idx="1"/>
          </p:cNvCxnSpPr>
          <p:nvPr/>
        </p:nvCxnSpPr>
        <p:spPr bwMode="auto">
          <a:xfrm flipV="1">
            <a:off x="5919788" y="4606925"/>
            <a:ext cx="838200" cy="11113"/>
          </a:xfrm>
          <a:prstGeom prst="straightConnector1">
            <a:avLst/>
          </a:prstGeom>
          <a:noFill/>
          <a:ln w="9525">
            <a:solidFill>
              <a:schemeClr val="tx1"/>
            </a:solidFill>
            <a:round/>
            <a:headEnd/>
            <a:tailEnd/>
          </a:ln>
          <a:effectLst/>
        </p:spPr>
      </p:cxnSp>
      <p:grpSp>
        <p:nvGrpSpPr>
          <p:cNvPr id="3" name="Group 21"/>
          <p:cNvGrpSpPr>
            <a:grpSpLocks/>
          </p:cNvGrpSpPr>
          <p:nvPr/>
        </p:nvGrpSpPr>
        <p:grpSpPr bwMode="auto">
          <a:xfrm rot="-1527637">
            <a:off x="1601788" y="4587875"/>
            <a:ext cx="1143000" cy="152400"/>
            <a:chOff x="1632" y="3456"/>
            <a:chExt cx="528" cy="96"/>
          </a:xfrm>
        </p:grpSpPr>
        <p:sp>
          <p:nvSpPr>
            <p:cNvPr id="187414" name="Line 22"/>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187415" name="Line 23"/>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187416" name="Line 24"/>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187417" name="Line 25"/>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187418" name="Line 26"/>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187419" name="Rectangle 27"/>
          <p:cNvSpPr>
            <a:spLocks noChangeArrowheads="1"/>
          </p:cNvSpPr>
          <p:nvPr/>
        </p:nvSpPr>
        <p:spPr bwMode="auto">
          <a:xfrm>
            <a:off x="3635375" y="443706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Node B</a:t>
            </a:r>
          </a:p>
        </p:txBody>
      </p:sp>
      <p:cxnSp>
        <p:nvCxnSpPr>
          <p:cNvPr id="187421" name="AutoShape 29"/>
          <p:cNvCxnSpPr>
            <a:cxnSpLocks noChangeShapeType="1"/>
            <a:stCxn id="187396" idx="1"/>
            <a:endCxn id="187419" idx="3"/>
          </p:cNvCxnSpPr>
          <p:nvPr/>
        </p:nvCxnSpPr>
        <p:spPr bwMode="auto">
          <a:xfrm flipH="1">
            <a:off x="4397375" y="4618038"/>
            <a:ext cx="760413" cy="0"/>
          </a:xfrm>
          <a:prstGeom prst="straightConnector1">
            <a:avLst/>
          </a:prstGeom>
          <a:noFill/>
          <a:ln w="9525">
            <a:solidFill>
              <a:schemeClr val="tx1"/>
            </a:solidFill>
            <a:round/>
            <a:headEnd/>
            <a:tailEnd/>
          </a:ln>
          <a:effectLst/>
        </p:spPr>
      </p:cxnSp>
      <p:sp>
        <p:nvSpPr>
          <p:cNvPr id="187422" name="Text Box 30"/>
          <p:cNvSpPr txBox="1">
            <a:spLocks noChangeArrowheads="1"/>
          </p:cNvSpPr>
          <p:nvPr/>
        </p:nvSpPr>
        <p:spPr bwMode="auto">
          <a:xfrm>
            <a:off x="4787900" y="465296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187423" name="Line 31"/>
          <p:cNvSpPr>
            <a:spLocks noChangeShapeType="1"/>
          </p:cNvSpPr>
          <p:nvPr/>
        </p:nvSpPr>
        <p:spPr bwMode="auto">
          <a:xfrm flipV="1">
            <a:off x="4787900" y="4437063"/>
            <a:ext cx="0" cy="360362"/>
          </a:xfrm>
          <a:prstGeom prst="line">
            <a:avLst/>
          </a:prstGeom>
          <a:noFill/>
          <a:ln w="9525">
            <a:solidFill>
              <a:schemeClr val="tx1"/>
            </a:solidFill>
            <a:prstDash val="dash"/>
            <a:round/>
            <a:headEnd/>
            <a:tailEnd/>
          </a:ln>
          <a:effectLst/>
        </p:spPr>
        <p:txBody>
          <a:bodyPr/>
          <a:lstStyle/>
          <a:p>
            <a:endParaRPr lang="en-IN"/>
          </a:p>
        </p:txBody>
      </p:sp>
      <p:sp>
        <p:nvSpPr>
          <p:cNvPr id="187424" name="Rectangle 32"/>
          <p:cNvSpPr>
            <a:spLocks noChangeArrowheads="1"/>
          </p:cNvSpPr>
          <p:nvPr/>
        </p:nvSpPr>
        <p:spPr bwMode="auto">
          <a:xfrm>
            <a:off x="3635375" y="530066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Node B</a:t>
            </a:r>
          </a:p>
        </p:txBody>
      </p:sp>
      <p:cxnSp>
        <p:nvCxnSpPr>
          <p:cNvPr id="187425" name="AutoShape 33"/>
          <p:cNvCxnSpPr>
            <a:cxnSpLocks noChangeShapeType="1"/>
            <a:stCxn id="187398" idx="1"/>
            <a:endCxn id="187424" idx="3"/>
          </p:cNvCxnSpPr>
          <p:nvPr/>
        </p:nvCxnSpPr>
        <p:spPr bwMode="auto">
          <a:xfrm flipH="1">
            <a:off x="4397375" y="5481638"/>
            <a:ext cx="760413" cy="0"/>
          </a:xfrm>
          <a:prstGeom prst="straightConnector1">
            <a:avLst/>
          </a:prstGeom>
          <a:noFill/>
          <a:ln w="9525">
            <a:solidFill>
              <a:schemeClr val="tx1"/>
            </a:solidFill>
            <a:round/>
            <a:headEnd/>
            <a:tailEnd/>
          </a:ln>
          <a:effectLst/>
        </p:spPr>
      </p:cxnSp>
      <p:sp>
        <p:nvSpPr>
          <p:cNvPr id="187426" name="Text Box 34"/>
          <p:cNvSpPr txBox="1">
            <a:spLocks noChangeArrowheads="1"/>
          </p:cNvSpPr>
          <p:nvPr/>
        </p:nvSpPr>
        <p:spPr bwMode="auto">
          <a:xfrm>
            <a:off x="4787900" y="551656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187427" name="Line 35"/>
          <p:cNvSpPr>
            <a:spLocks noChangeShapeType="1"/>
          </p:cNvSpPr>
          <p:nvPr/>
        </p:nvSpPr>
        <p:spPr bwMode="auto">
          <a:xfrm flipV="1">
            <a:off x="4787900" y="5300663"/>
            <a:ext cx="0" cy="360362"/>
          </a:xfrm>
          <a:prstGeom prst="line">
            <a:avLst/>
          </a:prstGeom>
          <a:noFill/>
          <a:ln w="9525">
            <a:solidFill>
              <a:schemeClr val="tx1"/>
            </a:solidFill>
            <a:prstDash val="dash"/>
            <a:round/>
            <a:headEnd/>
            <a:tailEnd/>
          </a:ln>
          <a:effectLst/>
        </p:spPr>
        <p:txBody>
          <a:bodyPr/>
          <a:lstStyle/>
          <a:p>
            <a:endParaRPr lang="en-IN"/>
          </a:p>
        </p:txBody>
      </p:sp>
      <p:grpSp>
        <p:nvGrpSpPr>
          <p:cNvPr id="4" name="Group 63"/>
          <p:cNvGrpSpPr>
            <a:grpSpLocks/>
          </p:cNvGrpSpPr>
          <p:nvPr/>
        </p:nvGrpSpPr>
        <p:grpSpPr bwMode="auto">
          <a:xfrm>
            <a:off x="2700338" y="4257675"/>
            <a:ext cx="346075" cy="539750"/>
            <a:chOff x="421" y="3294"/>
            <a:chExt cx="218" cy="340"/>
          </a:xfrm>
        </p:grpSpPr>
        <p:grpSp>
          <p:nvGrpSpPr>
            <p:cNvPr id="5" name="Group 36"/>
            <p:cNvGrpSpPr>
              <a:grpSpLocks noChangeAspect="1"/>
            </p:cNvGrpSpPr>
            <p:nvPr/>
          </p:nvGrpSpPr>
          <p:grpSpPr bwMode="auto">
            <a:xfrm>
              <a:off x="502" y="3408"/>
              <a:ext cx="79" cy="226"/>
              <a:chOff x="3319" y="2565"/>
              <a:chExt cx="155" cy="419"/>
            </a:xfrm>
          </p:grpSpPr>
          <p:grpSp>
            <p:nvGrpSpPr>
              <p:cNvPr id="6" name="Group 37"/>
              <p:cNvGrpSpPr>
                <a:grpSpLocks noChangeAspect="1"/>
              </p:cNvGrpSpPr>
              <p:nvPr/>
            </p:nvGrpSpPr>
            <p:grpSpPr bwMode="auto">
              <a:xfrm>
                <a:off x="3320" y="2709"/>
                <a:ext cx="154" cy="275"/>
                <a:chOff x="3320" y="2709"/>
                <a:chExt cx="154" cy="275"/>
              </a:xfrm>
            </p:grpSpPr>
            <p:grpSp>
              <p:nvGrpSpPr>
                <p:cNvPr id="7" name="Group 38"/>
                <p:cNvGrpSpPr>
                  <a:grpSpLocks noChangeAspect="1"/>
                </p:cNvGrpSpPr>
                <p:nvPr/>
              </p:nvGrpSpPr>
              <p:grpSpPr bwMode="auto">
                <a:xfrm>
                  <a:off x="3320" y="2716"/>
                  <a:ext cx="99" cy="266"/>
                  <a:chOff x="3320" y="2716"/>
                  <a:chExt cx="99" cy="266"/>
                </a:xfrm>
              </p:grpSpPr>
              <p:sp>
                <p:nvSpPr>
                  <p:cNvPr id="187431" name="Line 3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187432" name="Line 4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187433" name="Line 4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187434" name="Line 4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187435" name="Line 4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187436" name="Line 4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187437" name="Line 4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187438" name="Line 4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187439" name="Line 4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187440" name="Line 4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187441" name="Line 4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187442" name="Line 5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187443" name="Line 5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187444" name="Line 5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8" name="Group 53"/>
              <p:cNvGrpSpPr>
                <a:grpSpLocks noChangeAspect="1"/>
              </p:cNvGrpSpPr>
              <p:nvPr/>
            </p:nvGrpSpPr>
            <p:grpSpPr bwMode="auto">
              <a:xfrm>
                <a:off x="3319" y="2579"/>
                <a:ext cx="152" cy="403"/>
                <a:chOff x="3319" y="2579"/>
                <a:chExt cx="152" cy="403"/>
              </a:xfrm>
            </p:grpSpPr>
            <p:sp>
              <p:nvSpPr>
                <p:cNvPr id="187446" name="Line 5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187447" name="Line 5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187448" name="Line 5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187449" name="Line 5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187450" name="Line 5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187451" name="Oval 5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9" name="Group 60"/>
            <p:cNvGrpSpPr>
              <a:grpSpLocks/>
            </p:cNvGrpSpPr>
            <p:nvPr/>
          </p:nvGrpSpPr>
          <p:grpSpPr bwMode="auto">
            <a:xfrm>
              <a:off x="421" y="3294"/>
              <a:ext cx="218" cy="208"/>
              <a:chOff x="74" y="2819"/>
              <a:chExt cx="218" cy="208"/>
            </a:xfrm>
          </p:grpSpPr>
          <p:sp>
            <p:nvSpPr>
              <p:cNvPr id="187453" name="Arc 61"/>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187454" name="Arc 62"/>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187456" name="AutoShape 64"/>
          <p:cNvCxnSpPr>
            <a:cxnSpLocks noChangeShapeType="1"/>
            <a:stCxn id="187419" idx="1"/>
            <a:endCxn id="187449" idx="1"/>
          </p:cNvCxnSpPr>
          <p:nvPr/>
        </p:nvCxnSpPr>
        <p:spPr bwMode="auto">
          <a:xfrm flipH="1">
            <a:off x="2949575" y="4618038"/>
            <a:ext cx="685800" cy="160337"/>
          </a:xfrm>
          <a:prstGeom prst="straightConnector1">
            <a:avLst/>
          </a:prstGeom>
          <a:noFill/>
          <a:ln w="9525">
            <a:solidFill>
              <a:schemeClr val="tx1"/>
            </a:solidFill>
            <a:round/>
            <a:headEnd/>
            <a:tailEnd/>
          </a:ln>
          <a:effectLst/>
        </p:spPr>
      </p:cxnSp>
      <p:grpSp>
        <p:nvGrpSpPr>
          <p:cNvPr id="10" name="Group 65"/>
          <p:cNvGrpSpPr>
            <a:grpSpLocks/>
          </p:cNvGrpSpPr>
          <p:nvPr/>
        </p:nvGrpSpPr>
        <p:grpSpPr bwMode="auto">
          <a:xfrm>
            <a:off x="2700338" y="5157788"/>
            <a:ext cx="346075" cy="539750"/>
            <a:chOff x="421" y="3294"/>
            <a:chExt cx="218" cy="340"/>
          </a:xfrm>
        </p:grpSpPr>
        <p:grpSp>
          <p:nvGrpSpPr>
            <p:cNvPr id="11" name="Group 66"/>
            <p:cNvGrpSpPr>
              <a:grpSpLocks noChangeAspect="1"/>
            </p:cNvGrpSpPr>
            <p:nvPr/>
          </p:nvGrpSpPr>
          <p:grpSpPr bwMode="auto">
            <a:xfrm>
              <a:off x="502" y="3408"/>
              <a:ext cx="79" cy="226"/>
              <a:chOff x="3319" y="2565"/>
              <a:chExt cx="155" cy="419"/>
            </a:xfrm>
          </p:grpSpPr>
          <p:grpSp>
            <p:nvGrpSpPr>
              <p:cNvPr id="12" name="Group 67"/>
              <p:cNvGrpSpPr>
                <a:grpSpLocks noChangeAspect="1"/>
              </p:cNvGrpSpPr>
              <p:nvPr/>
            </p:nvGrpSpPr>
            <p:grpSpPr bwMode="auto">
              <a:xfrm>
                <a:off x="3320" y="2709"/>
                <a:ext cx="154" cy="275"/>
                <a:chOff x="3320" y="2709"/>
                <a:chExt cx="154" cy="275"/>
              </a:xfrm>
            </p:grpSpPr>
            <p:grpSp>
              <p:nvGrpSpPr>
                <p:cNvPr id="13" name="Group 68"/>
                <p:cNvGrpSpPr>
                  <a:grpSpLocks noChangeAspect="1"/>
                </p:cNvGrpSpPr>
                <p:nvPr/>
              </p:nvGrpSpPr>
              <p:grpSpPr bwMode="auto">
                <a:xfrm>
                  <a:off x="3320" y="2716"/>
                  <a:ext cx="99" cy="266"/>
                  <a:chOff x="3320" y="2716"/>
                  <a:chExt cx="99" cy="266"/>
                </a:xfrm>
              </p:grpSpPr>
              <p:sp>
                <p:nvSpPr>
                  <p:cNvPr id="187461" name="Line 6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187462" name="Line 7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187463" name="Line 7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187464" name="Line 7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187465" name="Line 7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187466" name="Line 7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187467" name="Line 7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187468" name="Line 7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187469" name="Line 7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187470" name="Line 7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187471" name="Line 7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187472" name="Line 8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187473" name="Line 8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187474" name="Line 8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14" name="Group 83"/>
              <p:cNvGrpSpPr>
                <a:grpSpLocks noChangeAspect="1"/>
              </p:cNvGrpSpPr>
              <p:nvPr/>
            </p:nvGrpSpPr>
            <p:grpSpPr bwMode="auto">
              <a:xfrm>
                <a:off x="3319" y="2579"/>
                <a:ext cx="152" cy="403"/>
                <a:chOff x="3319" y="2579"/>
                <a:chExt cx="152" cy="403"/>
              </a:xfrm>
            </p:grpSpPr>
            <p:sp>
              <p:nvSpPr>
                <p:cNvPr id="187476" name="Line 8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187477" name="Line 8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187478" name="Line 8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187479" name="Line 8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187480" name="Line 8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187481" name="Oval 8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5" name="Group 90"/>
            <p:cNvGrpSpPr>
              <a:grpSpLocks/>
            </p:cNvGrpSpPr>
            <p:nvPr/>
          </p:nvGrpSpPr>
          <p:grpSpPr bwMode="auto">
            <a:xfrm>
              <a:off x="421" y="3294"/>
              <a:ext cx="218" cy="208"/>
              <a:chOff x="74" y="2819"/>
              <a:chExt cx="218" cy="208"/>
            </a:xfrm>
          </p:grpSpPr>
          <p:sp>
            <p:nvSpPr>
              <p:cNvPr id="187483" name="Arc 91"/>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187484" name="Arc 92"/>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187485" name="AutoShape 93"/>
          <p:cNvCxnSpPr>
            <a:cxnSpLocks noChangeShapeType="1"/>
            <a:stCxn id="187424" idx="1"/>
            <a:endCxn id="187479" idx="1"/>
          </p:cNvCxnSpPr>
          <p:nvPr/>
        </p:nvCxnSpPr>
        <p:spPr bwMode="auto">
          <a:xfrm flipH="1">
            <a:off x="2949575" y="5481638"/>
            <a:ext cx="685800" cy="196850"/>
          </a:xfrm>
          <a:prstGeom prst="straightConnector1">
            <a:avLst/>
          </a:prstGeom>
          <a:noFill/>
          <a:ln w="9525">
            <a:solidFill>
              <a:schemeClr val="tx1"/>
            </a:solidFill>
            <a:round/>
            <a:headEnd/>
            <a:tailEnd/>
          </a:ln>
          <a:effectLst/>
        </p:spPr>
      </p:cxnSp>
      <p:sp>
        <p:nvSpPr>
          <p:cNvPr id="187486" name="AutoShape 94"/>
          <p:cNvSpPr>
            <a:spLocks noChangeArrowheads="1"/>
          </p:cNvSpPr>
          <p:nvPr/>
        </p:nvSpPr>
        <p:spPr bwMode="auto">
          <a:xfrm>
            <a:off x="900113" y="4652963"/>
            <a:ext cx="215900" cy="792162"/>
          </a:xfrm>
          <a:prstGeom prst="downArrow">
            <a:avLst>
              <a:gd name="adj1" fmla="val 50000"/>
              <a:gd name="adj2" fmla="val 91728"/>
            </a:avLst>
          </a:prstGeom>
          <a:solidFill>
            <a:srgbClr val="FF9933"/>
          </a:solidFill>
          <a:ln w="9525">
            <a:solidFill>
              <a:schemeClr val="tx1"/>
            </a:solidFill>
            <a:miter lim="800000"/>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2" name="Rectangle 4"/>
          <p:cNvSpPr>
            <a:spLocks noGrp="1" noChangeArrowheads="1"/>
          </p:cNvSpPr>
          <p:nvPr>
            <p:ph type="title"/>
          </p:nvPr>
        </p:nvSpPr>
        <p:spPr/>
        <p:txBody>
          <a:bodyPr/>
          <a:lstStyle/>
          <a:p>
            <a:r>
              <a:rPr lang="de-DE"/>
              <a:t>Example handover types in UMTS/GSM</a:t>
            </a:r>
            <a:endParaRPr lang="en-US"/>
          </a:p>
        </p:txBody>
      </p:sp>
      <p:sp>
        <p:nvSpPr>
          <p:cNvPr id="278533" name="Rectangle 5"/>
          <p:cNvSpPr>
            <a:spLocks noChangeArrowheads="1"/>
          </p:cNvSpPr>
          <p:nvPr/>
        </p:nvSpPr>
        <p:spPr bwMode="auto">
          <a:xfrm>
            <a:off x="5076825" y="126841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r>
              <a:rPr lang="de-DE" sz="1400" baseline="-25000"/>
              <a:t>1</a:t>
            </a:r>
            <a:endParaRPr lang="de-DE" sz="1400"/>
          </a:p>
        </p:txBody>
      </p:sp>
      <p:sp>
        <p:nvSpPr>
          <p:cNvPr id="278534" name="Oval 6"/>
          <p:cNvSpPr>
            <a:spLocks noChangeArrowheads="1"/>
          </p:cNvSpPr>
          <p:nvPr/>
        </p:nvSpPr>
        <p:spPr bwMode="auto">
          <a:xfrm>
            <a:off x="1004888" y="863600"/>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r>
              <a:rPr lang="de-DE" sz="1400" baseline="-25000"/>
              <a:t>1</a:t>
            </a:r>
          </a:p>
        </p:txBody>
      </p:sp>
      <p:sp>
        <p:nvSpPr>
          <p:cNvPr id="278535" name="Rectangle 7"/>
          <p:cNvSpPr>
            <a:spLocks noChangeArrowheads="1"/>
          </p:cNvSpPr>
          <p:nvPr/>
        </p:nvSpPr>
        <p:spPr bwMode="auto">
          <a:xfrm>
            <a:off x="5076825" y="2419350"/>
            <a:ext cx="762000" cy="360363"/>
          </a:xfrm>
          <a:prstGeom prst="rect">
            <a:avLst/>
          </a:prstGeom>
          <a:solidFill>
            <a:srgbClr val="DADAF6"/>
          </a:solidFill>
          <a:ln w="9525">
            <a:solidFill>
              <a:schemeClr val="tx1"/>
            </a:solidFill>
            <a:miter lim="800000"/>
            <a:headEnd/>
            <a:tailEnd/>
          </a:ln>
          <a:effectLst/>
        </p:spPr>
        <p:txBody>
          <a:bodyPr wrap="none" anchor="ctr"/>
          <a:lstStyle/>
          <a:p>
            <a:pPr algn="ctr"/>
            <a:r>
              <a:rPr lang="de-DE" sz="1400"/>
              <a:t>RNC</a:t>
            </a:r>
            <a:r>
              <a:rPr lang="de-DE" sz="1400" baseline="-25000"/>
              <a:t>2</a:t>
            </a:r>
            <a:endParaRPr lang="de-DE" sz="1400"/>
          </a:p>
        </p:txBody>
      </p:sp>
      <p:cxnSp>
        <p:nvCxnSpPr>
          <p:cNvPr id="278536" name="AutoShape 8"/>
          <p:cNvCxnSpPr>
            <a:cxnSpLocks noChangeShapeType="1"/>
            <a:stCxn id="278533" idx="2"/>
            <a:endCxn id="278535" idx="0"/>
          </p:cNvCxnSpPr>
          <p:nvPr/>
        </p:nvCxnSpPr>
        <p:spPr bwMode="auto">
          <a:xfrm>
            <a:off x="5457825" y="1628775"/>
            <a:ext cx="0" cy="790575"/>
          </a:xfrm>
          <a:prstGeom prst="straightConnector1">
            <a:avLst/>
          </a:prstGeom>
          <a:noFill/>
          <a:ln w="9525">
            <a:solidFill>
              <a:schemeClr val="tx1"/>
            </a:solidFill>
            <a:round/>
            <a:headEnd/>
            <a:tailEnd/>
          </a:ln>
          <a:effectLst/>
        </p:spPr>
      </p:cxnSp>
      <p:sp>
        <p:nvSpPr>
          <p:cNvPr id="278537" name="Text Box 9"/>
          <p:cNvSpPr txBox="1">
            <a:spLocks noChangeArrowheads="1"/>
          </p:cNvSpPr>
          <p:nvPr/>
        </p:nvSpPr>
        <p:spPr bwMode="auto">
          <a:xfrm>
            <a:off x="5626100" y="1879600"/>
            <a:ext cx="365125" cy="336550"/>
          </a:xfrm>
          <a:prstGeom prst="rect">
            <a:avLst/>
          </a:prstGeom>
          <a:noFill/>
          <a:ln w="9525">
            <a:noFill/>
            <a:miter lim="800000"/>
            <a:headEnd/>
            <a:tailEnd/>
          </a:ln>
          <a:effectLst/>
        </p:spPr>
        <p:txBody>
          <a:bodyPr wrap="none">
            <a:spAutoFit/>
          </a:bodyPr>
          <a:lstStyle/>
          <a:p>
            <a:r>
              <a:rPr lang="de-DE"/>
              <a:t>I</a:t>
            </a:r>
            <a:r>
              <a:rPr lang="de-DE" baseline="-25000"/>
              <a:t>ur</a:t>
            </a:r>
          </a:p>
        </p:txBody>
      </p:sp>
      <p:sp>
        <p:nvSpPr>
          <p:cNvPr id="278538" name="Line 10"/>
          <p:cNvSpPr>
            <a:spLocks noChangeShapeType="1"/>
          </p:cNvSpPr>
          <p:nvPr/>
        </p:nvSpPr>
        <p:spPr bwMode="auto">
          <a:xfrm>
            <a:off x="5305425" y="2063750"/>
            <a:ext cx="304800" cy="0"/>
          </a:xfrm>
          <a:prstGeom prst="line">
            <a:avLst/>
          </a:prstGeom>
          <a:noFill/>
          <a:ln w="9525">
            <a:solidFill>
              <a:schemeClr val="tx1"/>
            </a:solidFill>
            <a:prstDash val="dash"/>
            <a:round/>
            <a:headEnd/>
            <a:tailEnd/>
          </a:ln>
          <a:effectLst/>
        </p:spPr>
        <p:txBody>
          <a:bodyPr/>
          <a:lstStyle/>
          <a:p>
            <a:endParaRPr lang="en-IN"/>
          </a:p>
        </p:txBody>
      </p:sp>
      <p:grpSp>
        <p:nvGrpSpPr>
          <p:cNvPr id="2" name="Group 11"/>
          <p:cNvGrpSpPr>
            <a:grpSpLocks/>
          </p:cNvGrpSpPr>
          <p:nvPr/>
        </p:nvGrpSpPr>
        <p:grpSpPr bwMode="auto">
          <a:xfrm rot="580792" flipV="1">
            <a:off x="1476375" y="1195388"/>
            <a:ext cx="1143000" cy="152400"/>
            <a:chOff x="1632" y="3456"/>
            <a:chExt cx="528" cy="96"/>
          </a:xfrm>
        </p:grpSpPr>
        <p:sp>
          <p:nvSpPr>
            <p:cNvPr id="278540" name="Line 12"/>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541" name="Line 13"/>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542" name="Line 14"/>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543" name="Line 15"/>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544" name="Line 16"/>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278545" name="Rectangle 17"/>
          <p:cNvSpPr>
            <a:spLocks noChangeArrowheads="1"/>
          </p:cNvSpPr>
          <p:nvPr/>
        </p:nvSpPr>
        <p:spPr bwMode="auto">
          <a:xfrm>
            <a:off x="6732588" y="1268413"/>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3G MSC</a:t>
            </a:r>
            <a:r>
              <a:rPr lang="de-DE" sz="1400" baseline="-25000"/>
              <a:t>1</a:t>
            </a:r>
            <a:endParaRPr lang="de-DE" sz="1400"/>
          </a:p>
        </p:txBody>
      </p:sp>
      <p:sp>
        <p:nvSpPr>
          <p:cNvPr id="278546" name="Line 18"/>
          <p:cNvSpPr>
            <a:spLocks noChangeShapeType="1"/>
          </p:cNvSpPr>
          <p:nvPr/>
        </p:nvSpPr>
        <p:spPr bwMode="auto">
          <a:xfrm flipV="1">
            <a:off x="6227763" y="1268413"/>
            <a:ext cx="1587" cy="1609725"/>
          </a:xfrm>
          <a:prstGeom prst="line">
            <a:avLst/>
          </a:prstGeom>
          <a:noFill/>
          <a:ln w="9525">
            <a:solidFill>
              <a:schemeClr val="tx1"/>
            </a:solidFill>
            <a:prstDash val="dash"/>
            <a:round/>
            <a:headEnd/>
            <a:tailEnd/>
          </a:ln>
          <a:effectLst/>
        </p:spPr>
        <p:txBody>
          <a:bodyPr/>
          <a:lstStyle/>
          <a:p>
            <a:endParaRPr lang="en-IN"/>
          </a:p>
        </p:txBody>
      </p:sp>
      <p:sp>
        <p:nvSpPr>
          <p:cNvPr id="278547" name="Text Box 19"/>
          <p:cNvSpPr txBox="1">
            <a:spLocks noChangeArrowheads="1"/>
          </p:cNvSpPr>
          <p:nvPr/>
        </p:nvSpPr>
        <p:spPr bwMode="auto">
          <a:xfrm>
            <a:off x="6229350" y="1555750"/>
            <a:ext cx="319088" cy="336550"/>
          </a:xfrm>
          <a:prstGeom prst="rect">
            <a:avLst/>
          </a:prstGeom>
          <a:noFill/>
          <a:ln w="9525">
            <a:noFill/>
            <a:miter lim="800000"/>
            <a:headEnd/>
            <a:tailEnd/>
          </a:ln>
          <a:effectLst/>
        </p:spPr>
        <p:txBody>
          <a:bodyPr wrap="none">
            <a:spAutoFit/>
          </a:bodyPr>
          <a:lstStyle/>
          <a:p>
            <a:r>
              <a:rPr lang="de-DE"/>
              <a:t>I</a:t>
            </a:r>
            <a:r>
              <a:rPr lang="de-DE" baseline="-25000"/>
              <a:t>u</a:t>
            </a:r>
          </a:p>
        </p:txBody>
      </p:sp>
      <p:cxnSp>
        <p:nvCxnSpPr>
          <p:cNvPr id="278548" name="AutoShape 20"/>
          <p:cNvCxnSpPr>
            <a:cxnSpLocks noChangeShapeType="1"/>
            <a:stCxn id="278533" idx="3"/>
            <a:endCxn id="278545" idx="1"/>
          </p:cNvCxnSpPr>
          <p:nvPr/>
        </p:nvCxnSpPr>
        <p:spPr bwMode="auto">
          <a:xfrm>
            <a:off x="5838825" y="1449388"/>
            <a:ext cx="893763" cy="9525"/>
          </a:xfrm>
          <a:prstGeom prst="straightConnector1">
            <a:avLst/>
          </a:prstGeom>
          <a:noFill/>
          <a:ln w="9525">
            <a:solidFill>
              <a:schemeClr val="tx1"/>
            </a:solidFill>
            <a:round/>
            <a:headEnd/>
            <a:tailEnd/>
          </a:ln>
          <a:effectLst/>
        </p:spPr>
      </p:cxnSp>
      <p:grpSp>
        <p:nvGrpSpPr>
          <p:cNvPr id="3" name="Group 21"/>
          <p:cNvGrpSpPr>
            <a:grpSpLocks/>
          </p:cNvGrpSpPr>
          <p:nvPr/>
        </p:nvGrpSpPr>
        <p:grpSpPr bwMode="auto">
          <a:xfrm rot="-1527637">
            <a:off x="1404938" y="654050"/>
            <a:ext cx="1143000" cy="152400"/>
            <a:chOff x="1632" y="3456"/>
            <a:chExt cx="528" cy="96"/>
          </a:xfrm>
        </p:grpSpPr>
        <p:sp>
          <p:nvSpPr>
            <p:cNvPr id="278550" name="Line 22"/>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551" name="Line 23"/>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552" name="Line 24"/>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553" name="Line 25"/>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554" name="Line 26"/>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278555" name="Rectangle 27"/>
          <p:cNvSpPr>
            <a:spLocks noChangeArrowheads="1"/>
          </p:cNvSpPr>
          <p:nvPr/>
        </p:nvSpPr>
        <p:spPr bwMode="auto">
          <a:xfrm>
            <a:off x="3563938" y="126841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Node B</a:t>
            </a:r>
            <a:r>
              <a:rPr lang="de-DE" sz="1400" baseline="-25000"/>
              <a:t>1</a:t>
            </a:r>
            <a:endParaRPr lang="de-DE" sz="1400"/>
          </a:p>
        </p:txBody>
      </p:sp>
      <p:cxnSp>
        <p:nvCxnSpPr>
          <p:cNvPr id="278556" name="AutoShape 28"/>
          <p:cNvCxnSpPr>
            <a:cxnSpLocks noChangeShapeType="1"/>
            <a:stCxn id="278533" idx="1"/>
            <a:endCxn id="278555" idx="3"/>
          </p:cNvCxnSpPr>
          <p:nvPr/>
        </p:nvCxnSpPr>
        <p:spPr bwMode="auto">
          <a:xfrm flipH="1">
            <a:off x="4325938" y="1449388"/>
            <a:ext cx="750887" cy="0"/>
          </a:xfrm>
          <a:prstGeom prst="straightConnector1">
            <a:avLst/>
          </a:prstGeom>
          <a:noFill/>
          <a:ln w="9525">
            <a:solidFill>
              <a:schemeClr val="tx1"/>
            </a:solidFill>
            <a:round/>
            <a:headEnd/>
            <a:tailEnd/>
          </a:ln>
          <a:effectLst/>
        </p:spPr>
      </p:cxnSp>
      <p:sp>
        <p:nvSpPr>
          <p:cNvPr id="278557" name="Text Box 29"/>
          <p:cNvSpPr txBox="1">
            <a:spLocks noChangeArrowheads="1"/>
          </p:cNvSpPr>
          <p:nvPr/>
        </p:nvSpPr>
        <p:spPr bwMode="auto">
          <a:xfrm>
            <a:off x="4645025" y="1916113"/>
            <a:ext cx="396875" cy="336550"/>
          </a:xfrm>
          <a:prstGeom prst="rect">
            <a:avLst/>
          </a:prstGeom>
          <a:noFill/>
          <a:ln w="9525">
            <a:noFill/>
            <a:miter lim="800000"/>
            <a:headEnd/>
            <a:tailEnd/>
          </a:ln>
          <a:effectLst/>
        </p:spPr>
        <p:txBody>
          <a:bodyPr wrap="none">
            <a:spAutoFit/>
          </a:bodyPr>
          <a:lstStyle/>
          <a:p>
            <a:r>
              <a:rPr lang="de-DE"/>
              <a:t>I</a:t>
            </a:r>
            <a:r>
              <a:rPr lang="de-DE" baseline="-25000"/>
              <a:t>ub</a:t>
            </a:r>
          </a:p>
        </p:txBody>
      </p:sp>
      <p:sp>
        <p:nvSpPr>
          <p:cNvPr id="278558" name="Line 30"/>
          <p:cNvSpPr>
            <a:spLocks noChangeShapeType="1"/>
          </p:cNvSpPr>
          <p:nvPr/>
        </p:nvSpPr>
        <p:spPr bwMode="auto">
          <a:xfrm flipV="1">
            <a:off x="4645025" y="1268413"/>
            <a:ext cx="0" cy="1511300"/>
          </a:xfrm>
          <a:prstGeom prst="line">
            <a:avLst/>
          </a:prstGeom>
          <a:noFill/>
          <a:ln w="9525">
            <a:solidFill>
              <a:schemeClr val="tx1"/>
            </a:solidFill>
            <a:prstDash val="dash"/>
            <a:round/>
            <a:headEnd/>
            <a:tailEnd/>
          </a:ln>
          <a:effectLst/>
        </p:spPr>
        <p:txBody>
          <a:bodyPr/>
          <a:lstStyle/>
          <a:p>
            <a:endParaRPr lang="en-IN"/>
          </a:p>
        </p:txBody>
      </p:sp>
      <p:cxnSp>
        <p:nvCxnSpPr>
          <p:cNvPr id="278560" name="AutoShape 32"/>
          <p:cNvCxnSpPr>
            <a:cxnSpLocks noChangeShapeType="1"/>
            <a:stCxn id="278535" idx="1"/>
            <a:endCxn id="278683" idx="3"/>
          </p:cNvCxnSpPr>
          <p:nvPr/>
        </p:nvCxnSpPr>
        <p:spPr bwMode="auto">
          <a:xfrm flipH="1">
            <a:off x="4325938" y="2600325"/>
            <a:ext cx="750887" cy="0"/>
          </a:xfrm>
          <a:prstGeom prst="straightConnector1">
            <a:avLst/>
          </a:prstGeom>
          <a:noFill/>
          <a:ln w="9525">
            <a:solidFill>
              <a:schemeClr val="tx1"/>
            </a:solidFill>
            <a:round/>
            <a:headEnd/>
            <a:tailEnd/>
          </a:ln>
          <a:effectLst/>
        </p:spPr>
      </p:cxnSp>
      <p:grpSp>
        <p:nvGrpSpPr>
          <p:cNvPr id="4" name="Group 35"/>
          <p:cNvGrpSpPr>
            <a:grpSpLocks/>
          </p:cNvGrpSpPr>
          <p:nvPr/>
        </p:nvGrpSpPr>
        <p:grpSpPr bwMode="auto">
          <a:xfrm>
            <a:off x="2628900" y="1089025"/>
            <a:ext cx="346075" cy="539750"/>
            <a:chOff x="421" y="3294"/>
            <a:chExt cx="218" cy="340"/>
          </a:xfrm>
        </p:grpSpPr>
        <p:grpSp>
          <p:nvGrpSpPr>
            <p:cNvPr id="5" name="Group 36"/>
            <p:cNvGrpSpPr>
              <a:grpSpLocks noChangeAspect="1"/>
            </p:cNvGrpSpPr>
            <p:nvPr/>
          </p:nvGrpSpPr>
          <p:grpSpPr bwMode="auto">
            <a:xfrm>
              <a:off x="502" y="3408"/>
              <a:ext cx="79" cy="226"/>
              <a:chOff x="3319" y="2565"/>
              <a:chExt cx="155" cy="419"/>
            </a:xfrm>
          </p:grpSpPr>
          <p:grpSp>
            <p:nvGrpSpPr>
              <p:cNvPr id="6" name="Group 37"/>
              <p:cNvGrpSpPr>
                <a:grpSpLocks noChangeAspect="1"/>
              </p:cNvGrpSpPr>
              <p:nvPr/>
            </p:nvGrpSpPr>
            <p:grpSpPr bwMode="auto">
              <a:xfrm>
                <a:off x="3320" y="2709"/>
                <a:ext cx="154" cy="275"/>
                <a:chOff x="3320" y="2709"/>
                <a:chExt cx="154" cy="275"/>
              </a:xfrm>
            </p:grpSpPr>
            <p:grpSp>
              <p:nvGrpSpPr>
                <p:cNvPr id="7" name="Group 38"/>
                <p:cNvGrpSpPr>
                  <a:grpSpLocks noChangeAspect="1"/>
                </p:cNvGrpSpPr>
                <p:nvPr/>
              </p:nvGrpSpPr>
              <p:grpSpPr bwMode="auto">
                <a:xfrm>
                  <a:off x="3320" y="2716"/>
                  <a:ext cx="99" cy="266"/>
                  <a:chOff x="3320" y="2716"/>
                  <a:chExt cx="99" cy="266"/>
                </a:xfrm>
              </p:grpSpPr>
              <p:sp>
                <p:nvSpPr>
                  <p:cNvPr id="278567" name="Line 39"/>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78568" name="Line 40"/>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78569" name="Line 41"/>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78570" name="Line 42"/>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78571" name="Line 43"/>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78572" name="Line 44"/>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78573" name="Line 45"/>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78574" name="Line 46"/>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78575" name="Line 47"/>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78576" name="Line 48"/>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78577" name="Line 49"/>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78578" name="Line 50"/>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78579" name="Line 51"/>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78580" name="Line 52"/>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8" name="Group 53"/>
              <p:cNvGrpSpPr>
                <a:grpSpLocks noChangeAspect="1"/>
              </p:cNvGrpSpPr>
              <p:nvPr/>
            </p:nvGrpSpPr>
            <p:grpSpPr bwMode="auto">
              <a:xfrm>
                <a:off x="3319" y="2579"/>
                <a:ext cx="152" cy="403"/>
                <a:chOff x="3319" y="2579"/>
                <a:chExt cx="152" cy="403"/>
              </a:xfrm>
            </p:grpSpPr>
            <p:sp>
              <p:nvSpPr>
                <p:cNvPr id="278582" name="Line 54"/>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78583" name="Line 55"/>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78584" name="Line 56"/>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78585" name="Line 57"/>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78586" name="Line 58"/>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78587" name="Oval 59"/>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9" name="Group 60"/>
            <p:cNvGrpSpPr>
              <a:grpSpLocks/>
            </p:cNvGrpSpPr>
            <p:nvPr/>
          </p:nvGrpSpPr>
          <p:grpSpPr bwMode="auto">
            <a:xfrm>
              <a:off x="421" y="3294"/>
              <a:ext cx="218" cy="208"/>
              <a:chOff x="74" y="2819"/>
              <a:chExt cx="218" cy="208"/>
            </a:xfrm>
          </p:grpSpPr>
          <p:sp>
            <p:nvSpPr>
              <p:cNvPr id="278589" name="Arc 61"/>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78590" name="Arc 62"/>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278591" name="AutoShape 63"/>
          <p:cNvCxnSpPr>
            <a:cxnSpLocks noChangeShapeType="1"/>
            <a:stCxn id="278555" idx="1"/>
            <a:endCxn id="278585" idx="1"/>
          </p:cNvCxnSpPr>
          <p:nvPr/>
        </p:nvCxnSpPr>
        <p:spPr bwMode="auto">
          <a:xfrm flipH="1">
            <a:off x="2878138" y="1449388"/>
            <a:ext cx="685800" cy="160337"/>
          </a:xfrm>
          <a:prstGeom prst="straightConnector1">
            <a:avLst/>
          </a:prstGeom>
          <a:noFill/>
          <a:ln w="9525">
            <a:solidFill>
              <a:schemeClr val="tx1"/>
            </a:solidFill>
            <a:round/>
            <a:headEnd/>
            <a:tailEnd/>
          </a:ln>
          <a:effectLst/>
        </p:spPr>
      </p:cxnSp>
      <p:grpSp>
        <p:nvGrpSpPr>
          <p:cNvPr id="10" name="Group 93"/>
          <p:cNvGrpSpPr>
            <a:grpSpLocks/>
          </p:cNvGrpSpPr>
          <p:nvPr/>
        </p:nvGrpSpPr>
        <p:grpSpPr bwMode="auto">
          <a:xfrm>
            <a:off x="2595563" y="836613"/>
            <a:ext cx="346075" cy="539750"/>
            <a:chOff x="421" y="3294"/>
            <a:chExt cx="218" cy="340"/>
          </a:xfrm>
        </p:grpSpPr>
        <p:grpSp>
          <p:nvGrpSpPr>
            <p:cNvPr id="11" name="Group 94"/>
            <p:cNvGrpSpPr>
              <a:grpSpLocks noChangeAspect="1"/>
            </p:cNvGrpSpPr>
            <p:nvPr/>
          </p:nvGrpSpPr>
          <p:grpSpPr bwMode="auto">
            <a:xfrm>
              <a:off x="502" y="3408"/>
              <a:ext cx="79" cy="226"/>
              <a:chOff x="3319" y="2565"/>
              <a:chExt cx="155" cy="419"/>
            </a:xfrm>
          </p:grpSpPr>
          <p:grpSp>
            <p:nvGrpSpPr>
              <p:cNvPr id="12" name="Group 95"/>
              <p:cNvGrpSpPr>
                <a:grpSpLocks noChangeAspect="1"/>
              </p:cNvGrpSpPr>
              <p:nvPr/>
            </p:nvGrpSpPr>
            <p:grpSpPr bwMode="auto">
              <a:xfrm>
                <a:off x="3320" y="2709"/>
                <a:ext cx="154" cy="275"/>
                <a:chOff x="3320" y="2709"/>
                <a:chExt cx="154" cy="275"/>
              </a:xfrm>
            </p:grpSpPr>
            <p:grpSp>
              <p:nvGrpSpPr>
                <p:cNvPr id="13" name="Group 96"/>
                <p:cNvGrpSpPr>
                  <a:grpSpLocks noChangeAspect="1"/>
                </p:cNvGrpSpPr>
                <p:nvPr/>
              </p:nvGrpSpPr>
              <p:grpSpPr bwMode="auto">
                <a:xfrm>
                  <a:off x="3320" y="2716"/>
                  <a:ext cx="99" cy="266"/>
                  <a:chOff x="3320" y="2716"/>
                  <a:chExt cx="99" cy="266"/>
                </a:xfrm>
              </p:grpSpPr>
              <p:sp>
                <p:nvSpPr>
                  <p:cNvPr id="278625" name="Line 97"/>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78626" name="Line 98"/>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78627" name="Line 99"/>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78628" name="Line 100"/>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78629" name="Line 101"/>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78630" name="Line 102"/>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78631" name="Line 103"/>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78632" name="Line 104"/>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78633" name="Line 105"/>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78634" name="Line 106"/>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78635" name="Line 107"/>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78636" name="Line 108"/>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78637" name="Line 109"/>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78638" name="Line 110"/>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14" name="Group 111"/>
              <p:cNvGrpSpPr>
                <a:grpSpLocks noChangeAspect="1"/>
              </p:cNvGrpSpPr>
              <p:nvPr/>
            </p:nvGrpSpPr>
            <p:grpSpPr bwMode="auto">
              <a:xfrm>
                <a:off x="3319" y="2579"/>
                <a:ext cx="152" cy="403"/>
                <a:chOff x="3319" y="2579"/>
                <a:chExt cx="152" cy="403"/>
              </a:xfrm>
            </p:grpSpPr>
            <p:sp>
              <p:nvSpPr>
                <p:cNvPr id="278640" name="Line 112"/>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78641" name="Line 113"/>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78642" name="Line 114"/>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78643" name="Line 115"/>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78644" name="Line 116"/>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78645" name="Oval 117"/>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15" name="Group 118"/>
            <p:cNvGrpSpPr>
              <a:grpSpLocks/>
            </p:cNvGrpSpPr>
            <p:nvPr/>
          </p:nvGrpSpPr>
          <p:grpSpPr bwMode="auto">
            <a:xfrm>
              <a:off x="421" y="3294"/>
              <a:ext cx="218" cy="208"/>
              <a:chOff x="74" y="2819"/>
              <a:chExt cx="218" cy="208"/>
            </a:xfrm>
          </p:grpSpPr>
          <p:sp>
            <p:nvSpPr>
              <p:cNvPr id="278647" name="Arc 119"/>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78648" name="Arc 120"/>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278649" name="AutoShape 121"/>
          <p:cNvCxnSpPr>
            <a:cxnSpLocks noChangeShapeType="1"/>
            <a:stCxn id="278555" idx="1"/>
            <a:endCxn id="278643" idx="1"/>
          </p:cNvCxnSpPr>
          <p:nvPr/>
        </p:nvCxnSpPr>
        <p:spPr bwMode="auto">
          <a:xfrm flipH="1" flipV="1">
            <a:off x="2844800" y="1357313"/>
            <a:ext cx="719138" cy="92075"/>
          </a:xfrm>
          <a:prstGeom prst="straightConnector1">
            <a:avLst/>
          </a:prstGeom>
          <a:noFill/>
          <a:ln w="9525">
            <a:solidFill>
              <a:schemeClr val="tx1"/>
            </a:solidFill>
            <a:round/>
            <a:headEnd/>
            <a:tailEnd/>
          </a:ln>
          <a:effectLst/>
        </p:spPr>
      </p:cxnSp>
      <p:sp>
        <p:nvSpPr>
          <p:cNvPr id="278650" name="Rectangle 122"/>
          <p:cNvSpPr>
            <a:spLocks noChangeArrowheads="1"/>
          </p:cNvSpPr>
          <p:nvPr/>
        </p:nvSpPr>
        <p:spPr bwMode="auto">
          <a:xfrm>
            <a:off x="3563938" y="1844675"/>
            <a:ext cx="762000" cy="360363"/>
          </a:xfrm>
          <a:prstGeom prst="rect">
            <a:avLst/>
          </a:prstGeom>
          <a:solidFill>
            <a:srgbClr val="DADAF6"/>
          </a:solidFill>
          <a:ln w="9525">
            <a:solidFill>
              <a:schemeClr val="tx1"/>
            </a:solidFill>
            <a:miter lim="800000"/>
            <a:headEnd/>
            <a:tailEnd/>
          </a:ln>
          <a:effectLst/>
        </p:spPr>
        <p:txBody>
          <a:bodyPr wrap="none" anchor="ctr"/>
          <a:lstStyle/>
          <a:p>
            <a:pPr algn="ctr"/>
            <a:r>
              <a:rPr lang="de-DE" sz="1400"/>
              <a:t>Node B</a:t>
            </a:r>
            <a:r>
              <a:rPr lang="de-DE" sz="1400" baseline="-25000"/>
              <a:t>2</a:t>
            </a:r>
            <a:endParaRPr lang="de-DE" sz="1400"/>
          </a:p>
        </p:txBody>
      </p:sp>
      <p:cxnSp>
        <p:nvCxnSpPr>
          <p:cNvPr id="278651" name="AutoShape 123"/>
          <p:cNvCxnSpPr>
            <a:cxnSpLocks noChangeShapeType="1"/>
            <a:stCxn id="278533" idx="1"/>
            <a:endCxn id="278650" idx="3"/>
          </p:cNvCxnSpPr>
          <p:nvPr/>
        </p:nvCxnSpPr>
        <p:spPr bwMode="auto">
          <a:xfrm flipH="1">
            <a:off x="4325938" y="1449388"/>
            <a:ext cx="750887" cy="576262"/>
          </a:xfrm>
          <a:prstGeom prst="straightConnector1">
            <a:avLst/>
          </a:prstGeom>
          <a:noFill/>
          <a:ln w="9525">
            <a:solidFill>
              <a:schemeClr val="tx1"/>
            </a:solidFill>
            <a:round/>
            <a:headEnd/>
            <a:tailEnd/>
          </a:ln>
          <a:effectLst/>
        </p:spPr>
      </p:cxnSp>
      <p:grpSp>
        <p:nvGrpSpPr>
          <p:cNvPr id="16" name="Group 126"/>
          <p:cNvGrpSpPr>
            <a:grpSpLocks/>
          </p:cNvGrpSpPr>
          <p:nvPr/>
        </p:nvGrpSpPr>
        <p:grpSpPr bwMode="auto">
          <a:xfrm>
            <a:off x="2628900" y="1665288"/>
            <a:ext cx="346075" cy="539750"/>
            <a:chOff x="421" y="3294"/>
            <a:chExt cx="218" cy="340"/>
          </a:xfrm>
        </p:grpSpPr>
        <p:grpSp>
          <p:nvGrpSpPr>
            <p:cNvPr id="17" name="Group 127"/>
            <p:cNvGrpSpPr>
              <a:grpSpLocks noChangeAspect="1"/>
            </p:cNvGrpSpPr>
            <p:nvPr/>
          </p:nvGrpSpPr>
          <p:grpSpPr bwMode="auto">
            <a:xfrm>
              <a:off x="502" y="3408"/>
              <a:ext cx="79" cy="226"/>
              <a:chOff x="3319" y="2565"/>
              <a:chExt cx="155" cy="419"/>
            </a:xfrm>
          </p:grpSpPr>
          <p:grpSp>
            <p:nvGrpSpPr>
              <p:cNvPr id="18" name="Group 128"/>
              <p:cNvGrpSpPr>
                <a:grpSpLocks noChangeAspect="1"/>
              </p:cNvGrpSpPr>
              <p:nvPr/>
            </p:nvGrpSpPr>
            <p:grpSpPr bwMode="auto">
              <a:xfrm>
                <a:off x="3320" y="2709"/>
                <a:ext cx="154" cy="275"/>
                <a:chOff x="3320" y="2709"/>
                <a:chExt cx="154" cy="275"/>
              </a:xfrm>
            </p:grpSpPr>
            <p:grpSp>
              <p:nvGrpSpPr>
                <p:cNvPr id="19" name="Group 129"/>
                <p:cNvGrpSpPr>
                  <a:grpSpLocks noChangeAspect="1"/>
                </p:cNvGrpSpPr>
                <p:nvPr/>
              </p:nvGrpSpPr>
              <p:grpSpPr bwMode="auto">
                <a:xfrm>
                  <a:off x="3320" y="2716"/>
                  <a:ext cx="99" cy="266"/>
                  <a:chOff x="3320" y="2716"/>
                  <a:chExt cx="99" cy="266"/>
                </a:xfrm>
              </p:grpSpPr>
              <p:sp>
                <p:nvSpPr>
                  <p:cNvPr id="278658" name="Line 130"/>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78659" name="Line 131"/>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78660" name="Line 132"/>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78661" name="Line 133"/>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78662" name="Line 134"/>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78663" name="Line 135"/>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78664" name="Line 136"/>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78665" name="Line 137"/>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78666" name="Line 138"/>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78667" name="Line 139"/>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78668" name="Line 140"/>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78669" name="Line 141"/>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78670" name="Line 142"/>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78671" name="Line 143"/>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0" name="Group 144"/>
              <p:cNvGrpSpPr>
                <a:grpSpLocks noChangeAspect="1"/>
              </p:cNvGrpSpPr>
              <p:nvPr/>
            </p:nvGrpSpPr>
            <p:grpSpPr bwMode="auto">
              <a:xfrm>
                <a:off x="3319" y="2579"/>
                <a:ext cx="152" cy="403"/>
                <a:chOff x="3319" y="2579"/>
                <a:chExt cx="152" cy="403"/>
              </a:xfrm>
            </p:grpSpPr>
            <p:sp>
              <p:nvSpPr>
                <p:cNvPr id="278673" name="Line 145"/>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78674" name="Line 146"/>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78675" name="Line 147"/>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78676" name="Line 148"/>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78677" name="Line 149"/>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78678" name="Oval 150"/>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1" name="Group 151"/>
            <p:cNvGrpSpPr>
              <a:grpSpLocks/>
            </p:cNvGrpSpPr>
            <p:nvPr/>
          </p:nvGrpSpPr>
          <p:grpSpPr bwMode="auto">
            <a:xfrm>
              <a:off x="421" y="3294"/>
              <a:ext cx="218" cy="208"/>
              <a:chOff x="74" y="2819"/>
              <a:chExt cx="218" cy="208"/>
            </a:xfrm>
          </p:grpSpPr>
          <p:sp>
            <p:nvSpPr>
              <p:cNvPr id="278680" name="Arc 152"/>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78681" name="Arc 153"/>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278682" name="AutoShape 154"/>
          <p:cNvCxnSpPr>
            <a:cxnSpLocks noChangeShapeType="1"/>
            <a:stCxn id="278650" idx="1"/>
            <a:endCxn id="278676" idx="1"/>
          </p:cNvCxnSpPr>
          <p:nvPr/>
        </p:nvCxnSpPr>
        <p:spPr bwMode="auto">
          <a:xfrm flipH="1">
            <a:off x="2878138" y="2025650"/>
            <a:ext cx="685800" cy="160338"/>
          </a:xfrm>
          <a:prstGeom prst="straightConnector1">
            <a:avLst/>
          </a:prstGeom>
          <a:noFill/>
          <a:ln w="9525">
            <a:solidFill>
              <a:schemeClr val="tx1"/>
            </a:solidFill>
            <a:round/>
            <a:headEnd/>
            <a:tailEnd/>
          </a:ln>
          <a:effectLst/>
        </p:spPr>
      </p:cxnSp>
      <p:sp>
        <p:nvSpPr>
          <p:cNvPr id="278683" name="Rectangle 155"/>
          <p:cNvSpPr>
            <a:spLocks noChangeArrowheads="1"/>
          </p:cNvSpPr>
          <p:nvPr/>
        </p:nvSpPr>
        <p:spPr bwMode="auto">
          <a:xfrm>
            <a:off x="3563938" y="2419350"/>
            <a:ext cx="762000" cy="360363"/>
          </a:xfrm>
          <a:prstGeom prst="rect">
            <a:avLst/>
          </a:prstGeom>
          <a:solidFill>
            <a:srgbClr val="DADAF6"/>
          </a:solidFill>
          <a:ln w="9525">
            <a:solidFill>
              <a:schemeClr val="tx1"/>
            </a:solidFill>
            <a:miter lim="800000"/>
            <a:headEnd/>
            <a:tailEnd/>
          </a:ln>
          <a:effectLst/>
        </p:spPr>
        <p:txBody>
          <a:bodyPr wrap="none" anchor="ctr"/>
          <a:lstStyle/>
          <a:p>
            <a:pPr algn="ctr"/>
            <a:r>
              <a:rPr lang="de-DE" sz="1400"/>
              <a:t>Node B</a:t>
            </a:r>
            <a:r>
              <a:rPr lang="de-DE" sz="1400" baseline="-25000"/>
              <a:t>3</a:t>
            </a:r>
            <a:endParaRPr lang="de-DE" sz="1400"/>
          </a:p>
        </p:txBody>
      </p:sp>
      <p:grpSp>
        <p:nvGrpSpPr>
          <p:cNvPr id="22" name="Group 156"/>
          <p:cNvGrpSpPr>
            <a:grpSpLocks/>
          </p:cNvGrpSpPr>
          <p:nvPr/>
        </p:nvGrpSpPr>
        <p:grpSpPr bwMode="auto">
          <a:xfrm>
            <a:off x="2628900" y="2276475"/>
            <a:ext cx="346075" cy="539750"/>
            <a:chOff x="421" y="3294"/>
            <a:chExt cx="218" cy="340"/>
          </a:xfrm>
        </p:grpSpPr>
        <p:grpSp>
          <p:nvGrpSpPr>
            <p:cNvPr id="23" name="Group 157"/>
            <p:cNvGrpSpPr>
              <a:grpSpLocks noChangeAspect="1"/>
            </p:cNvGrpSpPr>
            <p:nvPr/>
          </p:nvGrpSpPr>
          <p:grpSpPr bwMode="auto">
            <a:xfrm>
              <a:off x="502" y="3408"/>
              <a:ext cx="79" cy="226"/>
              <a:chOff x="3319" y="2565"/>
              <a:chExt cx="155" cy="419"/>
            </a:xfrm>
          </p:grpSpPr>
          <p:grpSp>
            <p:nvGrpSpPr>
              <p:cNvPr id="24" name="Group 158"/>
              <p:cNvGrpSpPr>
                <a:grpSpLocks noChangeAspect="1"/>
              </p:cNvGrpSpPr>
              <p:nvPr/>
            </p:nvGrpSpPr>
            <p:grpSpPr bwMode="auto">
              <a:xfrm>
                <a:off x="3320" y="2709"/>
                <a:ext cx="154" cy="275"/>
                <a:chOff x="3320" y="2709"/>
                <a:chExt cx="154" cy="275"/>
              </a:xfrm>
            </p:grpSpPr>
            <p:grpSp>
              <p:nvGrpSpPr>
                <p:cNvPr id="25" name="Group 159"/>
                <p:cNvGrpSpPr>
                  <a:grpSpLocks noChangeAspect="1"/>
                </p:cNvGrpSpPr>
                <p:nvPr/>
              </p:nvGrpSpPr>
              <p:grpSpPr bwMode="auto">
                <a:xfrm>
                  <a:off x="3320" y="2716"/>
                  <a:ext cx="99" cy="266"/>
                  <a:chOff x="3320" y="2716"/>
                  <a:chExt cx="99" cy="266"/>
                </a:xfrm>
              </p:grpSpPr>
              <p:sp>
                <p:nvSpPr>
                  <p:cNvPr id="278688" name="Line 160"/>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78689" name="Line 161"/>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78690" name="Line 162"/>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78691" name="Line 163"/>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78692" name="Line 164"/>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78693" name="Line 165"/>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78694" name="Line 166"/>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78695" name="Line 167"/>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78696" name="Line 168"/>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78697" name="Line 169"/>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78698" name="Line 170"/>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78699" name="Line 171"/>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78700" name="Line 172"/>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78701" name="Line 173"/>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6" name="Group 174"/>
              <p:cNvGrpSpPr>
                <a:grpSpLocks noChangeAspect="1"/>
              </p:cNvGrpSpPr>
              <p:nvPr/>
            </p:nvGrpSpPr>
            <p:grpSpPr bwMode="auto">
              <a:xfrm>
                <a:off x="3319" y="2579"/>
                <a:ext cx="152" cy="403"/>
                <a:chOff x="3319" y="2579"/>
                <a:chExt cx="152" cy="403"/>
              </a:xfrm>
            </p:grpSpPr>
            <p:sp>
              <p:nvSpPr>
                <p:cNvPr id="278703" name="Line 175"/>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78704" name="Line 176"/>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78705" name="Line 177"/>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78706" name="Line 178"/>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78707" name="Line 179"/>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78708" name="Oval 180"/>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7" name="Group 181"/>
            <p:cNvGrpSpPr>
              <a:grpSpLocks/>
            </p:cNvGrpSpPr>
            <p:nvPr/>
          </p:nvGrpSpPr>
          <p:grpSpPr bwMode="auto">
            <a:xfrm>
              <a:off x="421" y="3294"/>
              <a:ext cx="218" cy="208"/>
              <a:chOff x="74" y="2819"/>
              <a:chExt cx="218" cy="208"/>
            </a:xfrm>
          </p:grpSpPr>
          <p:sp>
            <p:nvSpPr>
              <p:cNvPr id="278710" name="Arc 182"/>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78711" name="Arc 183"/>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278712" name="AutoShape 184"/>
          <p:cNvCxnSpPr>
            <a:cxnSpLocks noChangeShapeType="1"/>
            <a:stCxn id="278683" idx="1"/>
            <a:endCxn id="278706" idx="1"/>
          </p:cNvCxnSpPr>
          <p:nvPr/>
        </p:nvCxnSpPr>
        <p:spPr bwMode="auto">
          <a:xfrm flipH="1">
            <a:off x="2878138" y="2600325"/>
            <a:ext cx="685800" cy="196850"/>
          </a:xfrm>
          <a:prstGeom prst="straightConnector1">
            <a:avLst/>
          </a:prstGeom>
          <a:noFill/>
          <a:ln w="9525">
            <a:solidFill>
              <a:schemeClr val="tx1"/>
            </a:solidFill>
            <a:round/>
            <a:headEnd/>
            <a:tailEnd/>
          </a:ln>
          <a:effectLst/>
        </p:spPr>
      </p:cxnSp>
      <p:sp>
        <p:nvSpPr>
          <p:cNvPr id="278714" name="Rectangle 186"/>
          <p:cNvSpPr>
            <a:spLocks noChangeArrowheads="1"/>
          </p:cNvSpPr>
          <p:nvPr/>
        </p:nvSpPr>
        <p:spPr bwMode="auto">
          <a:xfrm>
            <a:off x="6732588" y="2419350"/>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3G MSC</a:t>
            </a:r>
            <a:r>
              <a:rPr lang="de-DE" sz="1400" baseline="-25000"/>
              <a:t>2</a:t>
            </a:r>
            <a:endParaRPr lang="de-DE" sz="1400"/>
          </a:p>
        </p:txBody>
      </p:sp>
      <p:cxnSp>
        <p:nvCxnSpPr>
          <p:cNvPr id="278717" name="AutoShape 189"/>
          <p:cNvCxnSpPr>
            <a:cxnSpLocks noChangeShapeType="1"/>
            <a:stCxn id="278535" idx="3"/>
            <a:endCxn id="278714" idx="1"/>
          </p:cNvCxnSpPr>
          <p:nvPr/>
        </p:nvCxnSpPr>
        <p:spPr bwMode="auto">
          <a:xfrm>
            <a:off x="5838825" y="2600325"/>
            <a:ext cx="893763" cy="9525"/>
          </a:xfrm>
          <a:prstGeom prst="straightConnector1">
            <a:avLst/>
          </a:prstGeom>
          <a:noFill/>
          <a:ln w="9525">
            <a:solidFill>
              <a:schemeClr val="tx1"/>
            </a:solidFill>
            <a:round/>
            <a:headEnd/>
            <a:tailEnd/>
          </a:ln>
          <a:effectLst/>
        </p:spPr>
      </p:cxnSp>
      <p:cxnSp>
        <p:nvCxnSpPr>
          <p:cNvPr id="278718" name="AutoShape 190"/>
          <p:cNvCxnSpPr>
            <a:cxnSpLocks noChangeShapeType="1"/>
            <a:stCxn id="278714" idx="0"/>
            <a:endCxn id="278545" idx="2"/>
          </p:cNvCxnSpPr>
          <p:nvPr/>
        </p:nvCxnSpPr>
        <p:spPr bwMode="auto">
          <a:xfrm flipV="1">
            <a:off x="7151688" y="1649413"/>
            <a:ext cx="0" cy="769937"/>
          </a:xfrm>
          <a:prstGeom prst="straightConnector1">
            <a:avLst/>
          </a:prstGeom>
          <a:noFill/>
          <a:ln w="9525">
            <a:solidFill>
              <a:schemeClr val="tx1"/>
            </a:solidFill>
            <a:round/>
            <a:headEnd/>
            <a:tailEnd/>
          </a:ln>
          <a:effectLst/>
        </p:spPr>
      </p:cxnSp>
      <p:sp>
        <p:nvSpPr>
          <p:cNvPr id="278719" name="Rectangle 191"/>
          <p:cNvSpPr>
            <a:spLocks noChangeArrowheads="1"/>
          </p:cNvSpPr>
          <p:nvPr/>
        </p:nvSpPr>
        <p:spPr bwMode="auto">
          <a:xfrm>
            <a:off x="5076825" y="323691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BSC</a:t>
            </a:r>
          </a:p>
        </p:txBody>
      </p:sp>
      <p:cxnSp>
        <p:nvCxnSpPr>
          <p:cNvPr id="278720" name="AutoShape 192"/>
          <p:cNvCxnSpPr>
            <a:cxnSpLocks noChangeShapeType="1"/>
            <a:stCxn id="278719" idx="1"/>
            <a:endCxn id="278721" idx="3"/>
          </p:cNvCxnSpPr>
          <p:nvPr/>
        </p:nvCxnSpPr>
        <p:spPr bwMode="auto">
          <a:xfrm flipH="1">
            <a:off x="4325938" y="3417888"/>
            <a:ext cx="750887" cy="0"/>
          </a:xfrm>
          <a:prstGeom prst="straightConnector1">
            <a:avLst/>
          </a:prstGeom>
          <a:noFill/>
          <a:ln w="9525">
            <a:solidFill>
              <a:schemeClr val="tx1"/>
            </a:solidFill>
            <a:round/>
            <a:headEnd/>
            <a:tailEnd/>
          </a:ln>
          <a:effectLst/>
        </p:spPr>
      </p:cxnSp>
      <p:sp>
        <p:nvSpPr>
          <p:cNvPr id="278721" name="Rectangle 193"/>
          <p:cNvSpPr>
            <a:spLocks noChangeArrowheads="1"/>
          </p:cNvSpPr>
          <p:nvPr/>
        </p:nvSpPr>
        <p:spPr bwMode="auto">
          <a:xfrm>
            <a:off x="3563938" y="3236913"/>
            <a:ext cx="762000" cy="360362"/>
          </a:xfrm>
          <a:prstGeom prst="rect">
            <a:avLst/>
          </a:prstGeom>
          <a:solidFill>
            <a:srgbClr val="DADAF6"/>
          </a:solidFill>
          <a:ln w="9525">
            <a:solidFill>
              <a:schemeClr val="tx1"/>
            </a:solidFill>
            <a:miter lim="800000"/>
            <a:headEnd/>
            <a:tailEnd/>
          </a:ln>
          <a:effectLst/>
        </p:spPr>
        <p:txBody>
          <a:bodyPr wrap="none" anchor="ctr"/>
          <a:lstStyle/>
          <a:p>
            <a:pPr algn="ctr"/>
            <a:r>
              <a:rPr lang="de-DE" sz="1400"/>
              <a:t>BTS</a:t>
            </a:r>
          </a:p>
        </p:txBody>
      </p:sp>
      <p:grpSp>
        <p:nvGrpSpPr>
          <p:cNvPr id="28" name="Group 194"/>
          <p:cNvGrpSpPr>
            <a:grpSpLocks/>
          </p:cNvGrpSpPr>
          <p:nvPr/>
        </p:nvGrpSpPr>
        <p:grpSpPr bwMode="auto">
          <a:xfrm>
            <a:off x="2628900" y="3094038"/>
            <a:ext cx="346075" cy="539750"/>
            <a:chOff x="421" y="3294"/>
            <a:chExt cx="218" cy="340"/>
          </a:xfrm>
        </p:grpSpPr>
        <p:grpSp>
          <p:nvGrpSpPr>
            <p:cNvPr id="29" name="Group 195"/>
            <p:cNvGrpSpPr>
              <a:grpSpLocks noChangeAspect="1"/>
            </p:cNvGrpSpPr>
            <p:nvPr/>
          </p:nvGrpSpPr>
          <p:grpSpPr bwMode="auto">
            <a:xfrm>
              <a:off x="502" y="3408"/>
              <a:ext cx="79" cy="226"/>
              <a:chOff x="3319" y="2565"/>
              <a:chExt cx="155" cy="419"/>
            </a:xfrm>
          </p:grpSpPr>
          <p:grpSp>
            <p:nvGrpSpPr>
              <p:cNvPr id="30" name="Group 196"/>
              <p:cNvGrpSpPr>
                <a:grpSpLocks noChangeAspect="1"/>
              </p:cNvGrpSpPr>
              <p:nvPr/>
            </p:nvGrpSpPr>
            <p:grpSpPr bwMode="auto">
              <a:xfrm>
                <a:off x="3320" y="2709"/>
                <a:ext cx="154" cy="275"/>
                <a:chOff x="3320" y="2709"/>
                <a:chExt cx="154" cy="275"/>
              </a:xfrm>
            </p:grpSpPr>
            <p:grpSp>
              <p:nvGrpSpPr>
                <p:cNvPr id="31" name="Group 197"/>
                <p:cNvGrpSpPr>
                  <a:grpSpLocks noChangeAspect="1"/>
                </p:cNvGrpSpPr>
                <p:nvPr/>
              </p:nvGrpSpPr>
              <p:grpSpPr bwMode="auto">
                <a:xfrm>
                  <a:off x="3320" y="2716"/>
                  <a:ext cx="99" cy="266"/>
                  <a:chOff x="3320" y="2716"/>
                  <a:chExt cx="99" cy="266"/>
                </a:xfrm>
              </p:grpSpPr>
              <p:sp>
                <p:nvSpPr>
                  <p:cNvPr id="278726" name="Line 198"/>
                  <p:cNvSpPr>
                    <a:spLocks noChangeAspect="1" noChangeShapeType="1"/>
                  </p:cNvSpPr>
                  <p:nvPr/>
                </p:nvSpPr>
                <p:spPr bwMode="auto">
                  <a:xfrm>
                    <a:off x="3360" y="2717"/>
                    <a:ext cx="35" cy="1"/>
                  </a:xfrm>
                  <a:prstGeom prst="line">
                    <a:avLst/>
                  </a:prstGeom>
                  <a:noFill/>
                  <a:ln w="6350">
                    <a:solidFill>
                      <a:schemeClr val="tx2"/>
                    </a:solidFill>
                    <a:round/>
                    <a:headEnd/>
                    <a:tailEnd/>
                  </a:ln>
                </p:spPr>
                <p:txBody>
                  <a:bodyPr/>
                  <a:lstStyle/>
                  <a:p>
                    <a:endParaRPr lang="en-IN"/>
                  </a:p>
                </p:txBody>
              </p:sp>
              <p:sp>
                <p:nvSpPr>
                  <p:cNvPr id="278727" name="Line 199"/>
                  <p:cNvSpPr>
                    <a:spLocks noChangeAspect="1" noChangeShapeType="1"/>
                  </p:cNvSpPr>
                  <p:nvPr/>
                </p:nvSpPr>
                <p:spPr bwMode="auto">
                  <a:xfrm flipV="1">
                    <a:off x="3348" y="2719"/>
                    <a:ext cx="46" cy="56"/>
                  </a:xfrm>
                  <a:prstGeom prst="line">
                    <a:avLst/>
                  </a:prstGeom>
                  <a:noFill/>
                  <a:ln w="6350">
                    <a:solidFill>
                      <a:schemeClr val="tx2"/>
                    </a:solidFill>
                    <a:round/>
                    <a:headEnd/>
                    <a:tailEnd/>
                  </a:ln>
                </p:spPr>
                <p:txBody>
                  <a:bodyPr/>
                  <a:lstStyle/>
                  <a:p>
                    <a:endParaRPr lang="en-IN"/>
                  </a:p>
                </p:txBody>
              </p:sp>
              <p:sp>
                <p:nvSpPr>
                  <p:cNvPr id="278728" name="Line 200"/>
                  <p:cNvSpPr>
                    <a:spLocks noChangeAspect="1" noChangeShapeType="1"/>
                  </p:cNvSpPr>
                  <p:nvPr/>
                </p:nvSpPr>
                <p:spPr bwMode="auto">
                  <a:xfrm>
                    <a:off x="3347" y="2775"/>
                    <a:ext cx="62" cy="119"/>
                  </a:xfrm>
                  <a:prstGeom prst="line">
                    <a:avLst/>
                  </a:prstGeom>
                  <a:noFill/>
                  <a:ln w="6350">
                    <a:solidFill>
                      <a:schemeClr val="tx2"/>
                    </a:solidFill>
                    <a:round/>
                    <a:headEnd/>
                    <a:tailEnd/>
                  </a:ln>
                </p:spPr>
                <p:txBody>
                  <a:bodyPr/>
                  <a:lstStyle/>
                  <a:p>
                    <a:endParaRPr lang="en-IN"/>
                  </a:p>
                </p:txBody>
              </p:sp>
              <p:sp>
                <p:nvSpPr>
                  <p:cNvPr id="278729" name="Line 201"/>
                  <p:cNvSpPr>
                    <a:spLocks noChangeAspect="1" noChangeShapeType="1"/>
                  </p:cNvSpPr>
                  <p:nvPr/>
                </p:nvSpPr>
                <p:spPr bwMode="auto">
                  <a:xfrm flipV="1">
                    <a:off x="3320" y="2892"/>
                    <a:ext cx="89" cy="90"/>
                  </a:xfrm>
                  <a:prstGeom prst="line">
                    <a:avLst/>
                  </a:prstGeom>
                  <a:noFill/>
                  <a:ln w="6350">
                    <a:solidFill>
                      <a:schemeClr val="tx2"/>
                    </a:solidFill>
                    <a:round/>
                    <a:headEnd/>
                    <a:tailEnd/>
                  </a:ln>
                </p:spPr>
                <p:txBody>
                  <a:bodyPr/>
                  <a:lstStyle/>
                  <a:p>
                    <a:endParaRPr lang="en-IN"/>
                  </a:p>
                </p:txBody>
              </p:sp>
              <p:sp>
                <p:nvSpPr>
                  <p:cNvPr id="278730" name="Line 202"/>
                  <p:cNvSpPr>
                    <a:spLocks noChangeAspect="1" noChangeShapeType="1"/>
                  </p:cNvSpPr>
                  <p:nvPr/>
                </p:nvSpPr>
                <p:spPr bwMode="auto">
                  <a:xfrm>
                    <a:off x="3332" y="2892"/>
                    <a:ext cx="87" cy="90"/>
                  </a:xfrm>
                  <a:prstGeom prst="line">
                    <a:avLst/>
                  </a:prstGeom>
                  <a:noFill/>
                  <a:ln w="6350">
                    <a:solidFill>
                      <a:schemeClr val="tx2"/>
                    </a:solidFill>
                    <a:round/>
                    <a:headEnd/>
                    <a:tailEnd/>
                  </a:ln>
                </p:spPr>
                <p:txBody>
                  <a:bodyPr/>
                  <a:lstStyle/>
                  <a:p>
                    <a:endParaRPr lang="en-IN"/>
                  </a:p>
                </p:txBody>
              </p:sp>
              <p:sp>
                <p:nvSpPr>
                  <p:cNvPr id="278731" name="Line 203"/>
                  <p:cNvSpPr>
                    <a:spLocks noChangeAspect="1" noChangeShapeType="1"/>
                  </p:cNvSpPr>
                  <p:nvPr/>
                </p:nvSpPr>
                <p:spPr bwMode="auto">
                  <a:xfrm flipV="1">
                    <a:off x="3331" y="2776"/>
                    <a:ext cx="68" cy="115"/>
                  </a:xfrm>
                  <a:prstGeom prst="line">
                    <a:avLst/>
                  </a:prstGeom>
                  <a:noFill/>
                  <a:ln w="6350">
                    <a:solidFill>
                      <a:schemeClr val="tx2"/>
                    </a:solidFill>
                    <a:round/>
                    <a:headEnd/>
                    <a:tailEnd/>
                  </a:ln>
                </p:spPr>
                <p:txBody>
                  <a:bodyPr/>
                  <a:lstStyle/>
                  <a:p>
                    <a:endParaRPr lang="en-IN"/>
                  </a:p>
                </p:txBody>
              </p:sp>
              <p:sp>
                <p:nvSpPr>
                  <p:cNvPr id="278732" name="Line 204"/>
                  <p:cNvSpPr>
                    <a:spLocks noChangeAspect="1" noChangeShapeType="1"/>
                  </p:cNvSpPr>
                  <p:nvPr/>
                </p:nvSpPr>
                <p:spPr bwMode="auto">
                  <a:xfrm>
                    <a:off x="3360" y="2716"/>
                    <a:ext cx="42" cy="63"/>
                  </a:xfrm>
                  <a:prstGeom prst="line">
                    <a:avLst/>
                  </a:prstGeom>
                  <a:noFill/>
                  <a:ln w="6350">
                    <a:solidFill>
                      <a:schemeClr val="tx2"/>
                    </a:solidFill>
                    <a:round/>
                    <a:headEnd/>
                    <a:tailEnd/>
                  </a:ln>
                </p:spPr>
                <p:txBody>
                  <a:bodyPr/>
                  <a:lstStyle/>
                  <a:p>
                    <a:endParaRPr lang="en-IN"/>
                  </a:p>
                </p:txBody>
              </p:sp>
            </p:grpSp>
            <p:sp>
              <p:nvSpPr>
                <p:cNvPr id="278733" name="Line 205"/>
                <p:cNvSpPr>
                  <a:spLocks noChangeAspect="1" noChangeShapeType="1"/>
                </p:cNvSpPr>
                <p:nvPr/>
              </p:nvSpPr>
              <p:spPr bwMode="auto">
                <a:xfrm flipV="1">
                  <a:off x="3417" y="2874"/>
                  <a:ext cx="36" cy="110"/>
                </a:xfrm>
                <a:prstGeom prst="line">
                  <a:avLst/>
                </a:prstGeom>
                <a:noFill/>
                <a:ln w="6350">
                  <a:solidFill>
                    <a:schemeClr val="tx2"/>
                  </a:solidFill>
                  <a:round/>
                  <a:headEnd/>
                  <a:tailEnd/>
                </a:ln>
              </p:spPr>
              <p:txBody>
                <a:bodyPr/>
                <a:lstStyle/>
                <a:p>
                  <a:endParaRPr lang="en-IN"/>
                </a:p>
              </p:txBody>
            </p:sp>
            <p:sp>
              <p:nvSpPr>
                <p:cNvPr id="278734" name="Line 206"/>
                <p:cNvSpPr>
                  <a:spLocks noChangeAspect="1" noChangeShapeType="1"/>
                </p:cNvSpPr>
                <p:nvPr/>
              </p:nvSpPr>
              <p:spPr bwMode="auto">
                <a:xfrm>
                  <a:off x="3403" y="2778"/>
                  <a:ext cx="52" cy="98"/>
                </a:xfrm>
                <a:prstGeom prst="line">
                  <a:avLst/>
                </a:prstGeom>
                <a:noFill/>
                <a:ln w="6350">
                  <a:solidFill>
                    <a:schemeClr val="tx2"/>
                  </a:solidFill>
                  <a:round/>
                  <a:headEnd/>
                  <a:tailEnd/>
                </a:ln>
              </p:spPr>
              <p:txBody>
                <a:bodyPr/>
                <a:lstStyle/>
                <a:p>
                  <a:endParaRPr lang="en-IN"/>
                </a:p>
              </p:txBody>
            </p:sp>
            <p:sp>
              <p:nvSpPr>
                <p:cNvPr id="278735" name="Line 207"/>
                <p:cNvSpPr>
                  <a:spLocks noChangeAspect="1" noChangeShapeType="1"/>
                </p:cNvSpPr>
                <p:nvPr/>
              </p:nvSpPr>
              <p:spPr bwMode="auto">
                <a:xfrm flipV="1">
                  <a:off x="3402" y="2710"/>
                  <a:ext cx="12" cy="68"/>
                </a:xfrm>
                <a:prstGeom prst="line">
                  <a:avLst/>
                </a:prstGeom>
                <a:noFill/>
                <a:ln w="6350">
                  <a:solidFill>
                    <a:schemeClr val="tx2"/>
                  </a:solidFill>
                  <a:round/>
                  <a:headEnd/>
                  <a:tailEnd/>
                </a:ln>
              </p:spPr>
              <p:txBody>
                <a:bodyPr/>
                <a:lstStyle/>
                <a:p>
                  <a:endParaRPr lang="en-IN"/>
                </a:p>
              </p:txBody>
            </p:sp>
            <p:sp>
              <p:nvSpPr>
                <p:cNvPr id="278736" name="Line 208"/>
                <p:cNvSpPr>
                  <a:spLocks noChangeAspect="1" noChangeShapeType="1"/>
                </p:cNvSpPr>
                <p:nvPr/>
              </p:nvSpPr>
              <p:spPr bwMode="auto">
                <a:xfrm flipV="1">
                  <a:off x="3396" y="2709"/>
                  <a:ext cx="22" cy="10"/>
                </a:xfrm>
                <a:prstGeom prst="line">
                  <a:avLst/>
                </a:prstGeom>
                <a:noFill/>
                <a:ln w="6350">
                  <a:solidFill>
                    <a:schemeClr val="tx2"/>
                  </a:solidFill>
                  <a:round/>
                  <a:headEnd/>
                  <a:tailEnd/>
                </a:ln>
              </p:spPr>
              <p:txBody>
                <a:bodyPr/>
                <a:lstStyle/>
                <a:p>
                  <a:endParaRPr lang="en-IN"/>
                </a:p>
              </p:txBody>
            </p:sp>
            <p:sp>
              <p:nvSpPr>
                <p:cNvPr id="278737" name="Line 209"/>
                <p:cNvSpPr>
                  <a:spLocks noChangeAspect="1" noChangeShapeType="1"/>
                </p:cNvSpPr>
                <p:nvPr/>
              </p:nvSpPr>
              <p:spPr bwMode="auto">
                <a:xfrm>
                  <a:off x="3397" y="2718"/>
                  <a:ext cx="32" cy="49"/>
                </a:xfrm>
                <a:prstGeom prst="line">
                  <a:avLst/>
                </a:prstGeom>
                <a:noFill/>
                <a:ln w="6350">
                  <a:solidFill>
                    <a:schemeClr val="tx2"/>
                  </a:solidFill>
                  <a:round/>
                  <a:headEnd/>
                  <a:tailEnd/>
                </a:ln>
              </p:spPr>
              <p:txBody>
                <a:bodyPr/>
                <a:lstStyle/>
                <a:p>
                  <a:endParaRPr lang="en-IN"/>
                </a:p>
              </p:txBody>
            </p:sp>
            <p:sp>
              <p:nvSpPr>
                <p:cNvPr id="278738" name="Line 210"/>
                <p:cNvSpPr>
                  <a:spLocks noChangeAspect="1" noChangeShapeType="1"/>
                </p:cNvSpPr>
                <p:nvPr/>
              </p:nvSpPr>
              <p:spPr bwMode="auto">
                <a:xfrm flipV="1">
                  <a:off x="3412" y="2767"/>
                  <a:ext cx="14" cy="126"/>
                </a:xfrm>
                <a:prstGeom prst="line">
                  <a:avLst/>
                </a:prstGeom>
                <a:noFill/>
                <a:ln w="6350">
                  <a:solidFill>
                    <a:schemeClr val="tx2"/>
                  </a:solidFill>
                  <a:round/>
                  <a:headEnd/>
                  <a:tailEnd/>
                </a:ln>
              </p:spPr>
              <p:txBody>
                <a:bodyPr/>
                <a:lstStyle/>
                <a:p>
                  <a:endParaRPr lang="en-IN"/>
                </a:p>
              </p:txBody>
            </p:sp>
            <p:sp>
              <p:nvSpPr>
                <p:cNvPr id="278739" name="Line 211"/>
                <p:cNvSpPr>
                  <a:spLocks noChangeAspect="1" noChangeShapeType="1"/>
                </p:cNvSpPr>
                <p:nvPr/>
              </p:nvSpPr>
              <p:spPr bwMode="auto">
                <a:xfrm>
                  <a:off x="3412" y="2892"/>
                  <a:ext cx="62" cy="59"/>
                </a:xfrm>
                <a:prstGeom prst="line">
                  <a:avLst/>
                </a:prstGeom>
                <a:noFill/>
                <a:ln w="6350">
                  <a:solidFill>
                    <a:schemeClr val="tx2"/>
                  </a:solidFill>
                  <a:round/>
                  <a:headEnd/>
                  <a:tailEnd/>
                </a:ln>
              </p:spPr>
              <p:txBody>
                <a:bodyPr/>
                <a:lstStyle/>
                <a:p>
                  <a:endParaRPr lang="en-IN"/>
                </a:p>
              </p:txBody>
            </p:sp>
          </p:grpSp>
          <p:grpSp>
            <p:nvGrpSpPr>
              <p:cNvPr id="278656" name="Group 212"/>
              <p:cNvGrpSpPr>
                <a:grpSpLocks noChangeAspect="1"/>
              </p:cNvGrpSpPr>
              <p:nvPr/>
            </p:nvGrpSpPr>
            <p:grpSpPr bwMode="auto">
              <a:xfrm>
                <a:off x="3319" y="2579"/>
                <a:ext cx="152" cy="403"/>
                <a:chOff x="3319" y="2579"/>
                <a:chExt cx="152" cy="403"/>
              </a:xfrm>
            </p:grpSpPr>
            <p:sp>
              <p:nvSpPr>
                <p:cNvPr id="278741" name="Line 213"/>
                <p:cNvSpPr>
                  <a:spLocks noChangeAspect="1" noChangeShapeType="1"/>
                </p:cNvSpPr>
                <p:nvPr/>
              </p:nvSpPr>
              <p:spPr bwMode="auto">
                <a:xfrm flipV="1">
                  <a:off x="3319" y="2579"/>
                  <a:ext cx="59" cy="399"/>
                </a:xfrm>
                <a:prstGeom prst="line">
                  <a:avLst/>
                </a:prstGeom>
                <a:noFill/>
                <a:ln w="20638">
                  <a:solidFill>
                    <a:schemeClr val="tx2"/>
                  </a:solidFill>
                  <a:round/>
                  <a:headEnd/>
                  <a:tailEnd/>
                </a:ln>
              </p:spPr>
              <p:txBody>
                <a:bodyPr/>
                <a:lstStyle/>
                <a:p>
                  <a:endParaRPr lang="en-IN"/>
                </a:p>
              </p:txBody>
            </p:sp>
            <p:sp>
              <p:nvSpPr>
                <p:cNvPr id="278742" name="Line 214"/>
                <p:cNvSpPr>
                  <a:spLocks noChangeAspect="1" noChangeShapeType="1"/>
                </p:cNvSpPr>
                <p:nvPr/>
              </p:nvSpPr>
              <p:spPr bwMode="auto">
                <a:xfrm>
                  <a:off x="3379" y="2589"/>
                  <a:ext cx="38" cy="393"/>
                </a:xfrm>
                <a:prstGeom prst="line">
                  <a:avLst/>
                </a:prstGeom>
                <a:noFill/>
                <a:ln w="20638">
                  <a:solidFill>
                    <a:schemeClr val="tx2"/>
                  </a:solidFill>
                  <a:round/>
                  <a:headEnd/>
                  <a:tailEnd/>
                </a:ln>
              </p:spPr>
              <p:txBody>
                <a:bodyPr/>
                <a:lstStyle/>
                <a:p>
                  <a:endParaRPr lang="en-IN"/>
                </a:p>
              </p:txBody>
            </p:sp>
            <p:sp>
              <p:nvSpPr>
                <p:cNvPr id="278743" name="Line 215"/>
                <p:cNvSpPr>
                  <a:spLocks noChangeAspect="1" noChangeShapeType="1"/>
                </p:cNvSpPr>
                <p:nvPr/>
              </p:nvSpPr>
              <p:spPr bwMode="auto">
                <a:xfrm flipV="1">
                  <a:off x="3418" y="2948"/>
                  <a:ext cx="53" cy="32"/>
                </a:xfrm>
                <a:prstGeom prst="line">
                  <a:avLst/>
                </a:prstGeom>
                <a:noFill/>
                <a:ln w="20638">
                  <a:solidFill>
                    <a:schemeClr val="tx2"/>
                  </a:solidFill>
                  <a:round/>
                  <a:headEnd/>
                  <a:tailEnd/>
                </a:ln>
              </p:spPr>
              <p:txBody>
                <a:bodyPr/>
                <a:lstStyle/>
                <a:p>
                  <a:endParaRPr lang="en-IN"/>
                </a:p>
              </p:txBody>
            </p:sp>
            <p:sp>
              <p:nvSpPr>
                <p:cNvPr id="278744" name="Line 216"/>
                <p:cNvSpPr>
                  <a:spLocks noChangeAspect="1" noChangeShapeType="1"/>
                </p:cNvSpPr>
                <p:nvPr/>
              </p:nvSpPr>
              <p:spPr bwMode="auto">
                <a:xfrm>
                  <a:off x="3387" y="2587"/>
                  <a:ext cx="83" cy="364"/>
                </a:xfrm>
                <a:prstGeom prst="line">
                  <a:avLst/>
                </a:prstGeom>
                <a:noFill/>
                <a:ln w="20638">
                  <a:solidFill>
                    <a:schemeClr val="tx2"/>
                  </a:solidFill>
                  <a:round/>
                  <a:headEnd/>
                  <a:tailEnd/>
                </a:ln>
              </p:spPr>
              <p:txBody>
                <a:bodyPr/>
                <a:lstStyle/>
                <a:p>
                  <a:endParaRPr lang="en-IN"/>
                </a:p>
              </p:txBody>
            </p:sp>
            <p:sp>
              <p:nvSpPr>
                <p:cNvPr id="278745" name="Line 217"/>
                <p:cNvSpPr>
                  <a:spLocks noChangeAspect="1" noChangeShapeType="1"/>
                </p:cNvSpPr>
                <p:nvPr/>
              </p:nvSpPr>
              <p:spPr bwMode="auto">
                <a:xfrm>
                  <a:off x="3319" y="2979"/>
                  <a:ext cx="100" cy="2"/>
                </a:xfrm>
                <a:prstGeom prst="line">
                  <a:avLst/>
                </a:prstGeom>
                <a:noFill/>
                <a:ln w="20638">
                  <a:solidFill>
                    <a:schemeClr val="tx2"/>
                  </a:solidFill>
                  <a:round/>
                  <a:headEnd/>
                  <a:tailEnd/>
                </a:ln>
              </p:spPr>
              <p:txBody>
                <a:bodyPr/>
                <a:lstStyle/>
                <a:p>
                  <a:endParaRPr lang="en-IN"/>
                </a:p>
              </p:txBody>
            </p:sp>
          </p:grpSp>
          <p:sp>
            <p:nvSpPr>
              <p:cNvPr id="278746" name="Oval 218"/>
              <p:cNvSpPr>
                <a:spLocks noChangeAspect="1"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endParaRPr lang="en-IN"/>
              </a:p>
            </p:txBody>
          </p:sp>
        </p:grpSp>
        <p:grpSp>
          <p:nvGrpSpPr>
            <p:cNvPr id="278657" name="Group 219"/>
            <p:cNvGrpSpPr>
              <a:grpSpLocks/>
            </p:cNvGrpSpPr>
            <p:nvPr/>
          </p:nvGrpSpPr>
          <p:grpSpPr bwMode="auto">
            <a:xfrm>
              <a:off x="421" y="3294"/>
              <a:ext cx="218" cy="208"/>
              <a:chOff x="74" y="2819"/>
              <a:chExt cx="218" cy="208"/>
            </a:xfrm>
          </p:grpSpPr>
          <p:sp>
            <p:nvSpPr>
              <p:cNvPr id="278748" name="Arc 220"/>
              <p:cNvSpPr>
                <a:spLocks noChangeAspect="1"/>
              </p:cNvSpPr>
              <p:nvPr/>
            </p:nvSpPr>
            <p:spPr bwMode="auto">
              <a:xfrm rot="-17887507">
                <a:off x="79" y="2814"/>
                <a:ext cx="208" cy="218"/>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sp>
            <p:nvSpPr>
              <p:cNvPr id="278749" name="Arc 221"/>
              <p:cNvSpPr>
                <a:spLocks noChangeAspect="1"/>
              </p:cNvSpPr>
              <p:nvPr/>
            </p:nvSpPr>
            <p:spPr bwMode="auto">
              <a:xfrm rot="-17887507">
                <a:off x="133" y="2878"/>
                <a:ext cx="119" cy="119"/>
              </a:xfrm>
              <a:custGeom>
                <a:avLst/>
                <a:gdLst>
                  <a:gd name="G0" fmla="+- 21600 0 0"/>
                  <a:gd name="G1" fmla="+- 21600 0 0"/>
                  <a:gd name="G2" fmla="+- 21600 0 0"/>
                  <a:gd name="T0" fmla="*/ 33626 w 43200"/>
                  <a:gd name="T1" fmla="*/ 39542 h 43200"/>
                  <a:gd name="T2" fmla="*/ 43199 w 43200"/>
                  <a:gd name="T3" fmla="*/ 21774 h 43200"/>
                  <a:gd name="T4" fmla="*/ 21600 w 43200"/>
                  <a:gd name="T5" fmla="*/ 21600 h 43200"/>
                </a:gdLst>
                <a:ahLst/>
                <a:cxnLst>
                  <a:cxn ang="0">
                    <a:pos x="T0" y="T1"/>
                  </a:cxn>
                  <a:cxn ang="0">
                    <a:pos x="T2" y="T3"/>
                  </a:cxn>
                  <a:cxn ang="0">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close/>
                  </a:path>
                </a:pathLst>
              </a:custGeom>
              <a:noFill/>
              <a:ln w="9525">
                <a:solidFill>
                  <a:schemeClr val="tx1"/>
                </a:solidFill>
                <a:round/>
                <a:headEnd/>
                <a:tailEnd/>
              </a:ln>
              <a:effectLst/>
            </p:spPr>
            <p:txBody>
              <a:bodyPr wrap="none" anchor="ctr"/>
              <a:lstStyle/>
              <a:p>
                <a:endParaRPr lang="en-IN"/>
              </a:p>
            </p:txBody>
          </p:sp>
        </p:grpSp>
      </p:grpSp>
      <p:cxnSp>
        <p:nvCxnSpPr>
          <p:cNvPr id="278750" name="AutoShape 222"/>
          <p:cNvCxnSpPr>
            <a:cxnSpLocks noChangeShapeType="1"/>
            <a:stCxn id="278721" idx="1"/>
            <a:endCxn id="278744" idx="1"/>
          </p:cNvCxnSpPr>
          <p:nvPr/>
        </p:nvCxnSpPr>
        <p:spPr bwMode="auto">
          <a:xfrm flipH="1">
            <a:off x="2878138" y="3417888"/>
            <a:ext cx="685800" cy="196850"/>
          </a:xfrm>
          <a:prstGeom prst="straightConnector1">
            <a:avLst/>
          </a:prstGeom>
          <a:noFill/>
          <a:ln w="9525">
            <a:solidFill>
              <a:schemeClr val="tx1"/>
            </a:solidFill>
            <a:round/>
            <a:headEnd/>
            <a:tailEnd/>
          </a:ln>
          <a:effectLst/>
        </p:spPr>
      </p:cxnSp>
      <p:sp>
        <p:nvSpPr>
          <p:cNvPr id="278751" name="Rectangle 223"/>
          <p:cNvSpPr>
            <a:spLocks noChangeArrowheads="1"/>
          </p:cNvSpPr>
          <p:nvPr/>
        </p:nvSpPr>
        <p:spPr bwMode="auto">
          <a:xfrm>
            <a:off x="6732588" y="3236913"/>
            <a:ext cx="838200" cy="381000"/>
          </a:xfrm>
          <a:prstGeom prst="rect">
            <a:avLst/>
          </a:prstGeom>
          <a:solidFill>
            <a:srgbClr val="DADAF6"/>
          </a:solidFill>
          <a:ln w="9525">
            <a:solidFill>
              <a:schemeClr val="tx1"/>
            </a:solidFill>
            <a:miter lim="800000"/>
            <a:headEnd/>
            <a:tailEnd/>
          </a:ln>
          <a:effectLst/>
        </p:spPr>
        <p:txBody>
          <a:bodyPr wrap="none" anchor="ctr"/>
          <a:lstStyle/>
          <a:p>
            <a:pPr algn="ctr"/>
            <a:r>
              <a:rPr lang="de-DE" sz="1400"/>
              <a:t>2G MSC</a:t>
            </a:r>
            <a:r>
              <a:rPr lang="de-DE" sz="1400" baseline="-25000"/>
              <a:t>3</a:t>
            </a:r>
            <a:endParaRPr lang="de-DE" sz="1400"/>
          </a:p>
        </p:txBody>
      </p:sp>
      <p:sp>
        <p:nvSpPr>
          <p:cNvPr id="278752" name="Line 224"/>
          <p:cNvSpPr>
            <a:spLocks noChangeShapeType="1"/>
          </p:cNvSpPr>
          <p:nvPr/>
        </p:nvSpPr>
        <p:spPr bwMode="auto">
          <a:xfrm flipV="1">
            <a:off x="6229350" y="3236913"/>
            <a:ext cx="0" cy="360362"/>
          </a:xfrm>
          <a:prstGeom prst="line">
            <a:avLst/>
          </a:prstGeom>
          <a:noFill/>
          <a:ln w="9525">
            <a:solidFill>
              <a:schemeClr val="tx1"/>
            </a:solidFill>
            <a:prstDash val="dash"/>
            <a:round/>
            <a:headEnd/>
            <a:tailEnd/>
          </a:ln>
          <a:effectLst/>
        </p:spPr>
        <p:txBody>
          <a:bodyPr/>
          <a:lstStyle/>
          <a:p>
            <a:endParaRPr lang="en-IN"/>
          </a:p>
        </p:txBody>
      </p:sp>
      <p:sp>
        <p:nvSpPr>
          <p:cNvPr id="278753" name="Text Box 225"/>
          <p:cNvSpPr txBox="1">
            <a:spLocks noChangeArrowheads="1"/>
          </p:cNvSpPr>
          <p:nvPr/>
        </p:nvSpPr>
        <p:spPr bwMode="auto">
          <a:xfrm>
            <a:off x="6229350" y="3524250"/>
            <a:ext cx="319088" cy="336550"/>
          </a:xfrm>
          <a:prstGeom prst="rect">
            <a:avLst/>
          </a:prstGeom>
          <a:noFill/>
          <a:ln w="9525">
            <a:noFill/>
            <a:miter lim="800000"/>
            <a:headEnd/>
            <a:tailEnd/>
          </a:ln>
          <a:effectLst/>
        </p:spPr>
        <p:txBody>
          <a:bodyPr wrap="none">
            <a:spAutoFit/>
          </a:bodyPr>
          <a:lstStyle/>
          <a:p>
            <a:r>
              <a:rPr lang="de-DE"/>
              <a:t>A</a:t>
            </a:r>
            <a:endParaRPr lang="de-DE" baseline="-25000"/>
          </a:p>
        </p:txBody>
      </p:sp>
      <p:cxnSp>
        <p:nvCxnSpPr>
          <p:cNvPr id="278754" name="AutoShape 226"/>
          <p:cNvCxnSpPr>
            <a:cxnSpLocks noChangeShapeType="1"/>
            <a:stCxn id="278719" idx="3"/>
            <a:endCxn id="278751" idx="1"/>
          </p:cNvCxnSpPr>
          <p:nvPr/>
        </p:nvCxnSpPr>
        <p:spPr bwMode="auto">
          <a:xfrm>
            <a:off x="5838825" y="3417888"/>
            <a:ext cx="893763" cy="9525"/>
          </a:xfrm>
          <a:prstGeom prst="straightConnector1">
            <a:avLst/>
          </a:prstGeom>
          <a:noFill/>
          <a:ln w="9525">
            <a:solidFill>
              <a:schemeClr val="tx1"/>
            </a:solidFill>
            <a:round/>
            <a:headEnd/>
            <a:tailEnd/>
          </a:ln>
          <a:effectLst/>
        </p:spPr>
      </p:cxnSp>
      <p:sp>
        <p:nvSpPr>
          <p:cNvPr id="278755" name="Line 227"/>
          <p:cNvSpPr>
            <a:spLocks noChangeShapeType="1"/>
          </p:cNvSpPr>
          <p:nvPr/>
        </p:nvSpPr>
        <p:spPr bwMode="auto">
          <a:xfrm flipV="1">
            <a:off x="4645025" y="3211513"/>
            <a:ext cx="0" cy="360362"/>
          </a:xfrm>
          <a:prstGeom prst="line">
            <a:avLst/>
          </a:prstGeom>
          <a:noFill/>
          <a:ln w="9525">
            <a:solidFill>
              <a:schemeClr val="tx1"/>
            </a:solidFill>
            <a:prstDash val="dash"/>
            <a:round/>
            <a:headEnd/>
            <a:tailEnd/>
          </a:ln>
          <a:effectLst/>
        </p:spPr>
        <p:txBody>
          <a:bodyPr/>
          <a:lstStyle/>
          <a:p>
            <a:endParaRPr lang="en-IN"/>
          </a:p>
        </p:txBody>
      </p:sp>
      <p:sp>
        <p:nvSpPr>
          <p:cNvPr id="278756" name="Text Box 228"/>
          <p:cNvSpPr txBox="1">
            <a:spLocks noChangeArrowheads="1"/>
          </p:cNvSpPr>
          <p:nvPr/>
        </p:nvSpPr>
        <p:spPr bwMode="auto">
          <a:xfrm>
            <a:off x="4645025" y="3498850"/>
            <a:ext cx="498475" cy="336550"/>
          </a:xfrm>
          <a:prstGeom prst="rect">
            <a:avLst/>
          </a:prstGeom>
          <a:noFill/>
          <a:ln w="9525">
            <a:noFill/>
            <a:miter lim="800000"/>
            <a:headEnd/>
            <a:tailEnd/>
          </a:ln>
          <a:effectLst/>
        </p:spPr>
        <p:txBody>
          <a:bodyPr wrap="none">
            <a:spAutoFit/>
          </a:bodyPr>
          <a:lstStyle/>
          <a:p>
            <a:r>
              <a:rPr lang="de-DE"/>
              <a:t>A</a:t>
            </a:r>
            <a:r>
              <a:rPr lang="de-DE" baseline="-25000"/>
              <a:t>bis</a:t>
            </a:r>
          </a:p>
        </p:txBody>
      </p:sp>
      <p:cxnSp>
        <p:nvCxnSpPr>
          <p:cNvPr id="278757" name="AutoShape 229"/>
          <p:cNvCxnSpPr>
            <a:cxnSpLocks noChangeShapeType="1"/>
            <a:stCxn id="278751" idx="0"/>
            <a:endCxn id="278714" idx="2"/>
          </p:cNvCxnSpPr>
          <p:nvPr/>
        </p:nvCxnSpPr>
        <p:spPr bwMode="auto">
          <a:xfrm flipV="1">
            <a:off x="7151688" y="2800350"/>
            <a:ext cx="0" cy="436563"/>
          </a:xfrm>
          <a:prstGeom prst="straightConnector1">
            <a:avLst/>
          </a:prstGeom>
          <a:noFill/>
          <a:ln w="9525">
            <a:solidFill>
              <a:schemeClr val="tx1"/>
            </a:solidFill>
            <a:round/>
            <a:headEnd/>
            <a:tailEnd/>
          </a:ln>
          <a:effectLst/>
        </p:spPr>
      </p:cxnSp>
      <p:sp>
        <p:nvSpPr>
          <p:cNvPr id="278758" name="Oval 230"/>
          <p:cNvSpPr>
            <a:spLocks noChangeArrowheads="1"/>
          </p:cNvSpPr>
          <p:nvPr/>
        </p:nvSpPr>
        <p:spPr bwMode="auto">
          <a:xfrm>
            <a:off x="1004888" y="1655763"/>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r>
              <a:rPr lang="de-DE" sz="1400" baseline="-25000"/>
              <a:t>2</a:t>
            </a:r>
          </a:p>
        </p:txBody>
      </p:sp>
      <p:grpSp>
        <p:nvGrpSpPr>
          <p:cNvPr id="278672" name="Group 231"/>
          <p:cNvGrpSpPr>
            <a:grpSpLocks/>
          </p:cNvGrpSpPr>
          <p:nvPr/>
        </p:nvGrpSpPr>
        <p:grpSpPr bwMode="auto">
          <a:xfrm rot="1198" flipV="1">
            <a:off x="1476375" y="1844675"/>
            <a:ext cx="1143000" cy="152400"/>
            <a:chOff x="1632" y="3456"/>
            <a:chExt cx="528" cy="96"/>
          </a:xfrm>
        </p:grpSpPr>
        <p:sp>
          <p:nvSpPr>
            <p:cNvPr id="278760" name="Line 232"/>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61" name="Line 233"/>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62" name="Line 234"/>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63" name="Line 235"/>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64" name="Line 236"/>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grpSp>
        <p:nvGrpSpPr>
          <p:cNvPr id="278679" name="Group 237"/>
          <p:cNvGrpSpPr>
            <a:grpSpLocks/>
          </p:cNvGrpSpPr>
          <p:nvPr/>
        </p:nvGrpSpPr>
        <p:grpSpPr bwMode="auto">
          <a:xfrm rot="-1527637">
            <a:off x="1404938" y="1484313"/>
            <a:ext cx="1143000" cy="152400"/>
            <a:chOff x="1632" y="3456"/>
            <a:chExt cx="528" cy="96"/>
          </a:xfrm>
        </p:grpSpPr>
        <p:sp>
          <p:nvSpPr>
            <p:cNvPr id="278766" name="Line 238"/>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67" name="Line 239"/>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68" name="Line 240"/>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69" name="Line 241"/>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70" name="Line 242"/>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278771" name="Oval 243"/>
          <p:cNvSpPr>
            <a:spLocks noChangeArrowheads="1"/>
          </p:cNvSpPr>
          <p:nvPr/>
        </p:nvSpPr>
        <p:spPr bwMode="auto">
          <a:xfrm>
            <a:off x="1004888" y="2303463"/>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r>
              <a:rPr lang="de-DE" sz="1400" baseline="-25000"/>
              <a:t>3</a:t>
            </a:r>
          </a:p>
        </p:txBody>
      </p:sp>
      <p:grpSp>
        <p:nvGrpSpPr>
          <p:cNvPr id="278684" name="Group 244"/>
          <p:cNvGrpSpPr>
            <a:grpSpLocks/>
          </p:cNvGrpSpPr>
          <p:nvPr/>
        </p:nvGrpSpPr>
        <p:grpSpPr bwMode="auto">
          <a:xfrm rot="1198" flipV="1">
            <a:off x="1476375" y="2492375"/>
            <a:ext cx="1143000" cy="152400"/>
            <a:chOff x="1632" y="3456"/>
            <a:chExt cx="528" cy="96"/>
          </a:xfrm>
        </p:grpSpPr>
        <p:sp>
          <p:nvSpPr>
            <p:cNvPr id="278773" name="Line 245"/>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74" name="Line 246"/>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75" name="Line 247"/>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76" name="Line 248"/>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77" name="Line 249"/>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grpSp>
        <p:nvGrpSpPr>
          <p:cNvPr id="278685" name="Group 250"/>
          <p:cNvGrpSpPr>
            <a:grpSpLocks/>
          </p:cNvGrpSpPr>
          <p:nvPr/>
        </p:nvGrpSpPr>
        <p:grpSpPr bwMode="auto">
          <a:xfrm rot="-1527637">
            <a:off x="1404938" y="2132013"/>
            <a:ext cx="1143000" cy="152400"/>
            <a:chOff x="1632" y="3456"/>
            <a:chExt cx="528" cy="96"/>
          </a:xfrm>
        </p:grpSpPr>
        <p:sp>
          <p:nvSpPr>
            <p:cNvPr id="278779" name="Line 251"/>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80" name="Line 252"/>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81" name="Line 253"/>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82" name="Line 254"/>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83" name="Line 255"/>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grpSp>
        <p:nvGrpSpPr>
          <p:cNvPr id="278686" name="Group 256"/>
          <p:cNvGrpSpPr>
            <a:grpSpLocks/>
          </p:cNvGrpSpPr>
          <p:nvPr/>
        </p:nvGrpSpPr>
        <p:grpSpPr bwMode="auto">
          <a:xfrm rot="1198" flipV="1">
            <a:off x="1404938" y="3284538"/>
            <a:ext cx="1143000" cy="152400"/>
            <a:chOff x="1632" y="3456"/>
            <a:chExt cx="528" cy="96"/>
          </a:xfrm>
        </p:grpSpPr>
        <p:sp>
          <p:nvSpPr>
            <p:cNvPr id="278785" name="Line 257"/>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86" name="Line 258"/>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87" name="Line 259"/>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88" name="Line 260"/>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89" name="Line 261"/>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grpSp>
        <p:nvGrpSpPr>
          <p:cNvPr id="278687" name="Group 262"/>
          <p:cNvGrpSpPr>
            <a:grpSpLocks/>
          </p:cNvGrpSpPr>
          <p:nvPr/>
        </p:nvGrpSpPr>
        <p:grpSpPr bwMode="auto">
          <a:xfrm rot="-1527637">
            <a:off x="1476375" y="2852738"/>
            <a:ext cx="1143000" cy="152400"/>
            <a:chOff x="1632" y="3456"/>
            <a:chExt cx="528" cy="96"/>
          </a:xfrm>
        </p:grpSpPr>
        <p:sp>
          <p:nvSpPr>
            <p:cNvPr id="278791" name="Line 263"/>
            <p:cNvSpPr>
              <a:spLocks noChangeShapeType="1"/>
            </p:cNvSpPr>
            <p:nvPr/>
          </p:nvSpPr>
          <p:spPr bwMode="auto">
            <a:xfrm>
              <a:off x="1920" y="3552"/>
              <a:ext cx="240" cy="0"/>
            </a:xfrm>
            <a:prstGeom prst="line">
              <a:avLst/>
            </a:prstGeom>
            <a:noFill/>
            <a:ln w="19050">
              <a:solidFill>
                <a:schemeClr val="tx1"/>
              </a:solidFill>
              <a:round/>
              <a:headEnd/>
              <a:tailEnd type="triangle" w="med" len="med"/>
            </a:ln>
            <a:effectLst/>
          </p:spPr>
          <p:txBody>
            <a:bodyPr wrap="none" anchor="ctr"/>
            <a:lstStyle/>
            <a:p>
              <a:endParaRPr lang="en-IN"/>
            </a:p>
          </p:txBody>
        </p:sp>
        <p:sp>
          <p:nvSpPr>
            <p:cNvPr id="278792" name="Line 264"/>
            <p:cNvSpPr>
              <a:spLocks noChangeShapeType="1"/>
            </p:cNvSpPr>
            <p:nvPr/>
          </p:nvSpPr>
          <p:spPr bwMode="auto">
            <a:xfrm>
              <a:off x="1632" y="3456"/>
              <a:ext cx="240" cy="0"/>
            </a:xfrm>
            <a:prstGeom prst="line">
              <a:avLst/>
            </a:prstGeom>
            <a:noFill/>
            <a:ln w="19050">
              <a:solidFill>
                <a:schemeClr val="tx1"/>
              </a:solidFill>
              <a:round/>
              <a:headEnd type="triangle" w="med" len="med"/>
              <a:tailEnd/>
            </a:ln>
            <a:effectLst/>
          </p:spPr>
          <p:txBody>
            <a:bodyPr wrap="none" anchor="ctr"/>
            <a:lstStyle/>
            <a:p>
              <a:endParaRPr lang="en-IN"/>
            </a:p>
          </p:txBody>
        </p:sp>
        <p:sp>
          <p:nvSpPr>
            <p:cNvPr id="278793" name="Line 265"/>
            <p:cNvSpPr>
              <a:spLocks noChangeShapeType="1"/>
            </p:cNvSpPr>
            <p:nvPr/>
          </p:nvSpPr>
          <p:spPr bwMode="auto">
            <a:xfrm flipH="1">
              <a:off x="1776" y="3456"/>
              <a:ext cx="96" cy="48"/>
            </a:xfrm>
            <a:prstGeom prst="line">
              <a:avLst/>
            </a:prstGeom>
            <a:noFill/>
            <a:ln w="19050">
              <a:solidFill>
                <a:schemeClr val="tx1"/>
              </a:solidFill>
              <a:round/>
              <a:headEnd/>
              <a:tailEnd/>
            </a:ln>
            <a:effectLst/>
          </p:spPr>
          <p:txBody>
            <a:bodyPr wrap="none" anchor="ctr"/>
            <a:lstStyle/>
            <a:p>
              <a:endParaRPr lang="en-IN"/>
            </a:p>
          </p:txBody>
        </p:sp>
        <p:sp>
          <p:nvSpPr>
            <p:cNvPr id="278794" name="Line 266"/>
            <p:cNvSpPr>
              <a:spLocks noChangeShapeType="1"/>
            </p:cNvSpPr>
            <p:nvPr/>
          </p:nvSpPr>
          <p:spPr bwMode="auto">
            <a:xfrm flipH="1">
              <a:off x="1920" y="3504"/>
              <a:ext cx="96" cy="48"/>
            </a:xfrm>
            <a:prstGeom prst="line">
              <a:avLst/>
            </a:prstGeom>
            <a:noFill/>
            <a:ln w="19050">
              <a:solidFill>
                <a:schemeClr val="tx1"/>
              </a:solidFill>
              <a:round/>
              <a:headEnd/>
              <a:tailEnd/>
            </a:ln>
            <a:effectLst/>
          </p:spPr>
          <p:txBody>
            <a:bodyPr wrap="none" anchor="ctr"/>
            <a:lstStyle/>
            <a:p>
              <a:endParaRPr lang="en-IN"/>
            </a:p>
          </p:txBody>
        </p:sp>
        <p:sp>
          <p:nvSpPr>
            <p:cNvPr id="278795" name="Line 267"/>
            <p:cNvSpPr>
              <a:spLocks noChangeShapeType="1"/>
            </p:cNvSpPr>
            <p:nvPr/>
          </p:nvSpPr>
          <p:spPr bwMode="auto">
            <a:xfrm>
              <a:off x="1776" y="3504"/>
              <a:ext cx="240" cy="0"/>
            </a:xfrm>
            <a:prstGeom prst="line">
              <a:avLst/>
            </a:prstGeom>
            <a:noFill/>
            <a:ln w="19050">
              <a:solidFill>
                <a:schemeClr val="tx1"/>
              </a:solidFill>
              <a:round/>
              <a:headEnd/>
              <a:tailEnd/>
            </a:ln>
            <a:effectLst/>
          </p:spPr>
          <p:txBody>
            <a:bodyPr wrap="none" anchor="ctr"/>
            <a:lstStyle/>
            <a:p>
              <a:endParaRPr lang="en-IN"/>
            </a:p>
          </p:txBody>
        </p:sp>
      </p:grpSp>
      <p:sp>
        <p:nvSpPr>
          <p:cNvPr id="278797" name="Oval 269"/>
          <p:cNvSpPr>
            <a:spLocks noChangeArrowheads="1"/>
          </p:cNvSpPr>
          <p:nvPr/>
        </p:nvSpPr>
        <p:spPr bwMode="auto">
          <a:xfrm>
            <a:off x="1004888" y="2995613"/>
            <a:ext cx="457200" cy="457200"/>
          </a:xfrm>
          <a:prstGeom prst="ellipse">
            <a:avLst/>
          </a:prstGeom>
          <a:solidFill>
            <a:srgbClr val="DADAF6"/>
          </a:solidFill>
          <a:ln w="9525">
            <a:solidFill>
              <a:schemeClr val="tx1"/>
            </a:solidFill>
            <a:round/>
            <a:headEnd/>
            <a:tailEnd/>
          </a:ln>
          <a:effectLst/>
        </p:spPr>
        <p:txBody>
          <a:bodyPr wrap="none" anchor="ctr"/>
          <a:lstStyle/>
          <a:p>
            <a:pPr algn="ctr"/>
            <a:r>
              <a:rPr lang="de-DE" sz="1400"/>
              <a:t>UE</a:t>
            </a:r>
            <a:r>
              <a:rPr lang="de-DE" sz="1400" baseline="-25000"/>
              <a:t>4</a:t>
            </a:r>
          </a:p>
        </p:txBody>
      </p:sp>
      <p:sp>
        <p:nvSpPr>
          <p:cNvPr id="278798" name="AutoShape 270"/>
          <p:cNvSpPr>
            <a:spLocks noChangeArrowheads="1"/>
          </p:cNvSpPr>
          <p:nvPr/>
        </p:nvSpPr>
        <p:spPr bwMode="auto">
          <a:xfrm>
            <a:off x="539750" y="644525"/>
            <a:ext cx="288925" cy="3167063"/>
          </a:xfrm>
          <a:prstGeom prst="downArrow">
            <a:avLst>
              <a:gd name="adj1" fmla="val 31870"/>
              <a:gd name="adj2" fmla="val 124738"/>
            </a:avLst>
          </a:prstGeom>
          <a:solidFill>
            <a:srgbClr val="FF9933"/>
          </a:solidFill>
          <a:ln w="9525">
            <a:solidFill>
              <a:schemeClr val="tx1"/>
            </a:solidFill>
            <a:miter lim="800000"/>
            <a:headEnd/>
            <a:tailEnd/>
          </a:ln>
          <a:effectLst/>
        </p:spPr>
        <p:txBody>
          <a:bodyPr wrap="none" anchor="ctr"/>
          <a:lstStyle/>
          <a:p>
            <a:endParaRPr lang="en-IN"/>
          </a:p>
        </p:txBody>
      </p:sp>
      <p:cxnSp>
        <p:nvCxnSpPr>
          <p:cNvPr id="278799" name="AutoShape 271"/>
          <p:cNvCxnSpPr>
            <a:cxnSpLocks noChangeShapeType="1"/>
            <a:stCxn id="278535" idx="3"/>
            <a:endCxn id="278545" idx="2"/>
          </p:cNvCxnSpPr>
          <p:nvPr/>
        </p:nvCxnSpPr>
        <p:spPr bwMode="auto">
          <a:xfrm flipV="1">
            <a:off x="5838825" y="1649413"/>
            <a:ext cx="1312863" cy="950912"/>
          </a:xfrm>
          <a:prstGeom prst="straightConnector1">
            <a:avLst/>
          </a:prstGeom>
          <a:noFill/>
          <a:ln w="9525">
            <a:solidFill>
              <a:schemeClr val="tx1"/>
            </a:solidFill>
            <a:round/>
            <a:headEnd/>
            <a:tailEnd/>
          </a:ln>
          <a:effectLst/>
        </p:spPr>
      </p:cxnSp>
      <p:sp>
        <p:nvSpPr>
          <p:cNvPr id="278800" name="Rectangle 272"/>
          <p:cNvSpPr>
            <a:spLocks noChangeArrowheads="1"/>
          </p:cNvSpPr>
          <p:nvPr/>
        </p:nvSpPr>
        <p:spPr bwMode="auto">
          <a:xfrm>
            <a:off x="250825" y="3933825"/>
            <a:ext cx="8534400" cy="2735263"/>
          </a:xfrm>
          <a:prstGeom prst="rect">
            <a:avLst/>
          </a:prstGeom>
          <a:noFill/>
          <a:ln w="9525">
            <a:noFill/>
            <a:miter lim="800000"/>
            <a:headEnd/>
            <a:tailEnd/>
          </a:ln>
          <a:effectLst/>
        </p:spPr>
        <p:txBody>
          <a:bodyPr/>
          <a:lstStyle/>
          <a:p>
            <a:pPr marL="342900" indent="-342900">
              <a:spcBef>
                <a:spcPct val="20000"/>
              </a:spcBef>
              <a:buSzPct val="80000"/>
              <a:buFont typeface="Wingdings" pitchFamily="2" charset="2"/>
              <a:buChar char="q"/>
            </a:pPr>
            <a:r>
              <a:rPr lang="en-US" sz="2000"/>
              <a:t>Intra-node B, intra-RNC – UE</a:t>
            </a:r>
            <a:r>
              <a:rPr lang="en-US" sz="2000" baseline="-25000"/>
              <a:t>1 </a:t>
            </a:r>
            <a:r>
              <a:rPr lang="en-US" sz="2000"/>
              <a:t>moves from one antenna, soft handover</a:t>
            </a:r>
          </a:p>
          <a:p>
            <a:pPr marL="342900" indent="-342900">
              <a:spcBef>
                <a:spcPct val="20000"/>
              </a:spcBef>
              <a:buSzPct val="80000"/>
              <a:buFont typeface="Wingdings" pitchFamily="2" charset="2"/>
              <a:buChar char="q"/>
            </a:pPr>
            <a:r>
              <a:rPr lang="en-US" sz="2000"/>
              <a:t>Inter-node B, intra-RNC – UE</a:t>
            </a:r>
            <a:r>
              <a:rPr lang="en-US" sz="2000" baseline="-25000"/>
              <a:t>2 </a:t>
            </a:r>
            <a:r>
              <a:rPr lang="en-US" sz="2000"/>
              <a:t>moves from node B</a:t>
            </a:r>
            <a:r>
              <a:rPr lang="en-US" sz="2000" baseline="-25000"/>
              <a:t>1</a:t>
            </a:r>
            <a:r>
              <a:rPr lang="en-US" sz="2000"/>
              <a:t> to node B</a:t>
            </a:r>
            <a:r>
              <a:rPr lang="en-US" sz="2000" baseline="-25000"/>
              <a:t>2</a:t>
            </a:r>
            <a:r>
              <a:rPr lang="en-US" sz="2000"/>
              <a:t>, soft handover</a:t>
            </a:r>
          </a:p>
          <a:p>
            <a:pPr marL="342900" indent="-342900">
              <a:spcBef>
                <a:spcPct val="20000"/>
              </a:spcBef>
              <a:buSzPct val="80000"/>
              <a:buFont typeface="Wingdings" pitchFamily="2" charset="2"/>
              <a:buChar char="q"/>
            </a:pPr>
            <a:r>
              <a:rPr lang="en-US" sz="2000"/>
              <a:t>Inter-RNC – UE</a:t>
            </a:r>
            <a:r>
              <a:rPr lang="en-US" sz="2000" baseline="-25000"/>
              <a:t>3 </a:t>
            </a:r>
            <a:r>
              <a:rPr lang="en-US" sz="2000"/>
              <a:t>moves from node B</a:t>
            </a:r>
            <a:r>
              <a:rPr lang="en-US" sz="2000" baseline="-25000"/>
              <a:t>2</a:t>
            </a:r>
            <a:r>
              <a:rPr lang="en-US" sz="2000"/>
              <a:t> to node B</a:t>
            </a:r>
            <a:r>
              <a:rPr lang="en-US" sz="2000" baseline="-25000"/>
              <a:t>3</a:t>
            </a:r>
            <a:r>
              <a:rPr lang="en-US" sz="2000"/>
              <a:t>, Intra-RNC – soft handover,  Inter-RNC – hard handover.</a:t>
            </a:r>
          </a:p>
          <a:p>
            <a:pPr marL="342900" indent="-342900">
              <a:spcBef>
                <a:spcPct val="20000"/>
              </a:spcBef>
              <a:buSzPct val="80000"/>
              <a:buFont typeface="Wingdings" pitchFamily="2" charset="2"/>
              <a:buChar char="q"/>
            </a:pPr>
            <a:r>
              <a:rPr lang="en-US" sz="2000"/>
              <a:t>Inter-MSC – MSC</a:t>
            </a:r>
            <a:r>
              <a:rPr lang="en-US" sz="2000" baseline="-25000"/>
              <a:t>2</a:t>
            </a:r>
            <a:r>
              <a:rPr lang="en-US" sz="2000"/>
              <a:t> takes over and perform a hard handover</a:t>
            </a:r>
          </a:p>
          <a:p>
            <a:pPr marL="342900" indent="-342900">
              <a:spcBef>
                <a:spcPct val="20000"/>
              </a:spcBef>
              <a:buSzPct val="80000"/>
              <a:buFont typeface="Wingdings" pitchFamily="2" charset="2"/>
              <a:buChar char="q"/>
            </a:pPr>
            <a:r>
              <a:rPr lang="en-US" sz="2000"/>
              <a:t>Inter-system – UE</a:t>
            </a:r>
            <a:r>
              <a:rPr lang="en-US" sz="2000" baseline="-25000"/>
              <a:t>4</a:t>
            </a:r>
            <a:r>
              <a:rPr lang="en-US" sz="2000"/>
              <a:t>moves from a 3G UMTS network into a 2G GSM network, hard handover.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Handover</a:t>
            </a:r>
          </a:p>
        </p:txBody>
      </p:sp>
      <p:sp>
        <p:nvSpPr>
          <p:cNvPr id="306179" name="Rectangle 3"/>
          <p:cNvSpPr>
            <a:spLocks noGrp="1" noChangeArrowheads="1"/>
          </p:cNvSpPr>
          <p:nvPr>
            <p:ph type="body" idx="1"/>
          </p:nvPr>
        </p:nvSpPr>
        <p:spPr>
          <a:xfrm>
            <a:off x="250825" y="1123950"/>
            <a:ext cx="8534400" cy="5181600"/>
          </a:xfrm>
        </p:spPr>
        <p:txBody>
          <a:bodyPr/>
          <a:lstStyle/>
          <a:p>
            <a:pPr>
              <a:buFont typeface="Wingdings" pitchFamily="2" charset="2"/>
              <a:buChar char="q"/>
            </a:pPr>
            <a:r>
              <a:rPr lang="en-US"/>
              <a:t>Intra-node B, intra-RNC</a:t>
            </a:r>
          </a:p>
          <a:p>
            <a:pPr lvl="1"/>
            <a:r>
              <a:rPr lang="en-US"/>
              <a:t>UE</a:t>
            </a:r>
            <a:r>
              <a:rPr lang="en-US" baseline="-25000"/>
              <a:t>1 </a:t>
            </a:r>
            <a:r>
              <a:rPr lang="en-US"/>
              <a:t>moves from one antenna</a:t>
            </a:r>
          </a:p>
          <a:p>
            <a:pPr>
              <a:buFont typeface="Wingdings" pitchFamily="2" charset="2"/>
              <a:buChar char="q"/>
            </a:pPr>
            <a:r>
              <a:rPr lang="en-US"/>
              <a:t>Inter-node B, intra-RNC</a:t>
            </a:r>
          </a:p>
          <a:p>
            <a:pPr lvl="1"/>
            <a:r>
              <a:rPr lang="en-US"/>
              <a:t>UE</a:t>
            </a:r>
            <a:r>
              <a:rPr lang="en-US" baseline="-25000"/>
              <a:t>2 </a:t>
            </a:r>
            <a:r>
              <a:rPr lang="en-US"/>
              <a:t>moves from node B</a:t>
            </a:r>
            <a:r>
              <a:rPr lang="en-US" baseline="-25000"/>
              <a:t>1</a:t>
            </a:r>
            <a:r>
              <a:rPr lang="en-US"/>
              <a:t> to node B</a:t>
            </a:r>
            <a:r>
              <a:rPr lang="en-US" baseline="-25000"/>
              <a:t>2</a:t>
            </a:r>
            <a:endParaRPr lang="en-US"/>
          </a:p>
          <a:p>
            <a:pPr>
              <a:buFont typeface="Wingdings" pitchFamily="2" charset="2"/>
              <a:buChar char="q"/>
            </a:pPr>
            <a:r>
              <a:rPr lang="en-US"/>
              <a:t>Inter-RNC</a:t>
            </a:r>
          </a:p>
          <a:p>
            <a:pPr lvl="1"/>
            <a:r>
              <a:rPr lang="en-US"/>
              <a:t>UE</a:t>
            </a:r>
            <a:r>
              <a:rPr lang="en-US" baseline="-25000"/>
              <a:t>3 </a:t>
            </a:r>
            <a:r>
              <a:rPr lang="en-US"/>
              <a:t>moves from node B</a:t>
            </a:r>
            <a:r>
              <a:rPr lang="en-US" baseline="-25000"/>
              <a:t>2</a:t>
            </a:r>
            <a:r>
              <a:rPr lang="en-US"/>
              <a:t> to node B</a:t>
            </a:r>
            <a:r>
              <a:rPr lang="en-US" baseline="-25000"/>
              <a:t>3</a:t>
            </a:r>
            <a:r>
              <a:rPr lang="en-US"/>
              <a:t> </a:t>
            </a:r>
          </a:p>
          <a:p>
            <a:pPr>
              <a:buFont typeface="Wingdings" pitchFamily="2" charset="2"/>
              <a:buChar char="q"/>
            </a:pPr>
            <a:r>
              <a:rPr lang="en-US"/>
              <a:t>Inter-MSC</a:t>
            </a:r>
          </a:p>
          <a:p>
            <a:pPr lvl="1"/>
            <a:r>
              <a:rPr lang="en-US"/>
              <a:t>MSC</a:t>
            </a:r>
            <a:r>
              <a:rPr lang="en-US" baseline="-25000"/>
              <a:t>2</a:t>
            </a:r>
            <a:r>
              <a:rPr lang="en-US"/>
              <a:t> takes over and perform a handover</a:t>
            </a:r>
          </a:p>
          <a:p>
            <a:pPr>
              <a:buFont typeface="Wingdings" pitchFamily="2" charset="2"/>
              <a:buChar char="q"/>
            </a:pPr>
            <a:r>
              <a:rPr lang="en-US"/>
              <a:t>Inter-system</a:t>
            </a:r>
          </a:p>
          <a:p>
            <a:pPr lvl="1"/>
            <a:r>
              <a:rPr lang="en-US"/>
              <a:t>UE</a:t>
            </a:r>
            <a:r>
              <a:rPr lang="en-US" baseline="-25000"/>
              <a:t>4</a:t>
            </a:r>
            <a:r>
              <a:rPr lang="en-US"/>
              <a:t>moves from a 3G UMTS network into a 2G GSM network.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UMTS services (originally)</a:t>
            </a:r>
          </a:p>
        </p:txBody>
      </p:sp>
      <p:sp>
        <p:nvSpPr>
          <p:cNvPr id="189443" name="Rectangle 3"/>
          <p:cNvSpPr>
            <a:spLocks noGrp="1" noChangeArrowheads="1"/>
          </p:cNvSpPr>
          <p:nvPr>
            <p:ph type="body" idx="1"/>
          </p:nvPr>
        </p:nvSpPr>
        <p:spPr/>
        <p:txBody>
          <a:bodyPr/>
          <a:lstStyle/>
          <a:p>
            <a:r>
              <a:rPr lang="en-US"/>
              <a:t>Data transmission service profiles</a:t>
            </a:r>
          </a:p>
          <a:p>
            <a:endParaRPr lang="en-US"/>
          </a:p>
          <a:p>
            <a:endParaRPr lang="en-US"/>
          </a:p>
          <a:p>
            <a:endParaRPr lang="en-US"/>
          </a:p>
          <a:p>
            <a:endParaRPr lang="en-US"/>
          </a:p>
          <a:p>
            <a:endParaRPr lang="en-US"/>
          </a:p>
          <a:p>
            <a:endParaRPr lang="en-US"/>
          </a:p>
          <a:p>
            <a:endParaRPr lang="en-US"/>
          </a:p>
          <a:p>
            <a:r>
              <a:rPr lang="en-US"/>
              <a:t>Virtual Home Environment (VHE)</a:t>
            </a:r>
          </a:p>
          <a:p>
            <a:pPr lvl="1"/>
            <a:r>
              <a:rPr lang="en-US"/>
              <a:t>Enables access to personalized data independent of location, access network, and device</a:t>
            </a:r>
          </a:p>
          <a:p>
            <a:pPr lvl="1"/>
            <a:r>
              <a:rPr lang="en-US"/>
              <a:t>Network operators may offer new services without changing the network</a:t>
            </a:r>
          </a:p>
          <a:p>
            <a:pPr lvl="1"/>
            <a:r>
              <a:rPr lang="en-US"/>
              <a:t>Service providers may offer services based on components which allow the automatic adaptation to new networks and devices</a:t>
            </a:r>
          </a:p>
          <a:p>
            <a:pPr lvl="1"/>
            <a:r>
              <a:rPr lang="en-US"/>
              <a:t>Integration of existing IN services</a:t>
            </a:r>
          </a:p>
        </p:txBody>
      </p:sp>
      <p:grpSp>
        <p:nvGrpSpPr>
          <p:cNvPr id="2" name="Group 4"/>
          <p:cNvGrpSpPr>
            <a:grpSpLocks/>
          </p:cNvGrpSpPr>
          <p:nvPr/>
        </p:nvGrpSpPr>
        <p:grpSpPr bwMode="auto">
          <a:xfrm>
            <a:off x="381000" y="1295400"/>
            <a:ext cx="8382000" cy="2344738"/>
            <a:chOff x="384" y="1296"/>
            <a:chExt cx="5280" cy="1477"/>
          </a:xfrm>
        </p:grpSpPr>
        <p:sp>
          <p:nvSpPr>
            <p:cNvPr id="189445" name="Rectangle 5"/>
            <p:cNvSpPr>
              <a:spLocks noChangeArrowheads="1"/>
            </p:cNvSpPr>
            <p:nvPr/>
          </p:nvSpPr>
          <p:spPr bwMode="auto">
            <a:xfrm>
              <a:off x="3552" y="2562"/>
              <a:ext cx="2112" cy="211"/>
            </a:xfrm>
            <a:prstGeom prst="rect">
              <a:avLst/>
            </a:prstGeom>
            <a:noFill/>
            <a:ln w="9525">
              <a:noFill/>
              <a:miter lim="800000"/>
              <a:headEnd/>
              <a:tailEnd/>
            </a:ln>
            <a:effectLst/>
          </p:spPr>
          <p:txBody>
            <a:bodyPr/>
            <a:lstStyle/>
            <a:p>
              <a:endParaRPr lang="en-US"/>
            </a:p>
          </p:txBody>
        </p:sp>
        <p:sp>
          <p:nvSpPr>
            <p:cNvPr id="189446" name="Rectangle 6"/>
            <p:cNvSpPr>
              <a:spLocks noChangeArrowheads="1"/>
            </p:cNvSpPr>
            <p:nvPr/>
          </p:nvSpPr>
          <p:spPr bwMode="auto">
            <a:xfrm>
              <a:off x="2479" y="2562"/>
              <a:ext cx="1073" cy="211"/>
            </a:xfrm>
            <a:prstGeom prst="rect">
              <a:avLst/>
            </a:prstGeom>
            <a:noFill/>
            <a:ln w="9525">
              <a:noFill/>
              <a:miter lim="800000"/>
              <a:headEnd/>
              <a:tailEnd/>
            </a:ln>
            <a:effectLst/>
          </p:spPr>
          <p:txBody>
            <a:bodyPr/>
            <a:lstStyle/>
            <a:p>
              <a:r>
                <a:rPr lang="en-US"/>
                <a:t>Circuit switched</a:t>
              </a:r>
            </a:p>
          </p:txBody>
        </p:sp>
        <p:sp>
          <p:nvSpPr>
            <p:cNvPr id="189447" name="Rectangle 7"/>
            <p:cNvSpPr>
              <a:spLocks noChangeArrowheads="1"/>
            </p:cNvSpPr>
            <p:nvPr/>
          </p:nvSpPr>
          <p:spPr bwMode="auto">
            <a:xfrm>
              <a:off x="1653" y="2562"/>
              <a:ext cx="826" cy="211"/>
            </a:xfrm>
            <a:prstGeom prst="rect">
              <a:avLst/>
            </a:prstGeom>
            <a:noFill/>
            <a:ln w="9525">
              <a:noFill/>
              <a:miter lim="800000"/>
              <a:headEnd/>
              <a:tailEnd/>
            </a:ln>
            <a:effectLst/>
          </p:spPr>
          <p:txBody>
            <a:bodyPr/>
            <a:lstStyle/>
            <a:p>
              <a:pPr algn="r"/>
              <a:r>
                <a:rPr lang="en-US"/>
                <a:t>16 kbit/s</a:t>
              </a:r>
            </a:p>
          </p:txBody>
        </p:sp>
        <p:sp>
          <p:nvSpPr>
            <p:cNvPr id="189448" name="Rectangle 8"/>
            <p:cNvSpPr>
              <a:spLocks noChangeArrowheads="1"/>
            </p:cNvSpPr>
            <p:nvPr/>
          </p:nvSpPr>
          <p:spPr bwMode="auto">
            <a:xfrm>
              <a:off x="384" y="2562"/>
              <a:ext cx="1269" cy="211"/>
            </a:xfrm>
            <a:prstGeom prst="rect">
              <a:avLst/>
            </a:prstGeom>
            <a:noFill/>
            <a:ln w="9525">
              <a:noFill/>
              <a:miter lim="800000"/>
              <a:headEnd/>
              <a:tailEnd/>
            </a:ln>
            <a:effectLst/>
          </p:spPr>
          <p:txBody>
            <a:bodyPr/>
            <a:lstStyle/>
            <a:p>
              <a:r>
                <a:rPr lang="en-US"/>
                <a:t>Voice</a:t>
              </a:r>
            </a:p>
          </p:txBody>
        </p:sp>
        <p:sp>
          <p:nvSpPr>
            <p:cNvPr id="189449" name="Rectangle 9"/>
            <p:cNvSpPr>
              <a:spLocks noChangeArrowheads="1"/>
            </p:cNvSpPr>
            <p:nvPr/>
          </p:nvSpPr>
          <p:spPr bwMode="auto">
            <a:xfrm>
              <a:off x="3552" y="2351"/>
              <a:ext cx="2112" cy="211"/>
            </a:xfrm>
            <a:prstGeom prst="rect">
              <a:avLst/>
            </a:prstGeom>
            <a:noFill/>
            <a:ln w="9525">
              <a:noFill/>
              <a:miter lim="800000"/>
              <a:headEnd/>
              <a:tailEnd/>
            </a:ln>
            <a:effectLst/>
          </p:spPr>
          <p:txBody>
            <a:bodyPr/>
            <a:lstStyle/>
            <a:p>
              <a:r>
                <a:rPr lang="en-US"/>
                <a:t>SMS successor, E-Mail</a:t>
              </a:r>
            </a:p>
          </p:txBody>
        </p:sp>
        <p:sp>
          <p:nvSpPr>
            <p:cNvPr id="189450" name="Rectangle 10"/>
            <p:cNvSpPr>
              <a:spLocks noChangeArrowheads="1"/>
            </p:cNvSpPr>
            <p:nvPr/>
          </p:nvSpPr>
          <p:spPr bwMode="auto">
            <a:xfrm>
              <a:off x="2479" y="2351"/>
              <a:ext cx="1073" cy="211"/>
            </a:xfrm>
            <a:prstGeom prst="rect">
              <a:avLst/>
            </a:prstGeom>
            <a:noFill/>
            <a:ln w="9525">
              <a:noFill/>
              <a:miter lim="800000"/>
              <a:headEnd/>
              <a:tailEnd/>
            </a:ln>
            <a:effectLst/>
          </p:spPr>
          <p:txBody>
            <a:bodyPr/>
            <a:lstStyle/>
            <a:p>
              <a:r>
                <a:rPr lang="en-US"/>
                <a:t>Packet switched</a:t>
              </a:r>
            </a:p>
          </p:txBody>
        </p:sp>
        <p:sp>
          <p:nvSpPr>
            <p:cNvPr id="189451" name="Rectangle 11"/>
            <p:cNvSpPr>
              <a:spLocks noChangeArrowheads="1"/>
            </p:cNvSpPr>
            <p:nvPr/>
          </p:nvSpPr>
          <p:spPr bwMode="auto">
            <a:xfrm>
              <a:off x="1653" y="2351"/>
              <a:ext cx="826" cy="211"/>
            </a:xfrm>
            <a:prstGeom prst="rect">
              <a:avLst/>
            </a:prstGeom>
            <a:noFill/>
            <a:ln w="9525">
              <a:noFill/>
              <a:miter lim="800000"/>
              <a:headEnd/>
              <a:tailEnd/>
            </a:ln>
            <a:effectLst/>
          </p:spPr>
          <p:txBody>
            <a:bodyPr/>
            <a:lstStyle/>
            <a:p>
              <a:pPr algn="r"/>
              <a:r>
                <a:rPr lang="en-US"/>
                <a:t>14.4 kbit/s</a:t>
              </a:r>
            </a:p>
          </p:txBody>
        </p:sp>
        <p:sp>
          <p:nvSpPr>
            <p:cNvPr id="189452" name="Rectangle 12"/>
            <p:cNvSpPr>
              <a:spLocks noChangeArrowheads="1"/>
            </p:cNvSpPr>
            <p:nvPr/>
          </p:nvSpPr>
          <p:spPr bwMode="auto">
            <a:xfrm>
              <a:off x="384" y="2351"/>
              <a:ext cx="1269" cy="211"/>
            </a:xfrm>
            <a:prstGeom prst="rect">
              <a:avLst/>
            </a:prstGeom>
            <a:noFill/>
            <a:ln w="9525">
              <a:noFill/>
              <a:miter lim="800000"/>
              <a:headEnd/>
              <a:tailEnd/>
            </a:ln>
            <a:effectLst/>
          </p:spPr>
          <p:txBody>
            <a:bodyPr/>
            <a:lstStyle/>
            <a:p>
              <a:r>
                <a:rPr lang="en-US"/>
                <a:t>Simple Messaging</a:t>
              </a:r>
            </a:p>
          </p:txBody>
        </p:sp>
        <p:sp>
          <p:nvSpPr>
            <p:cNvPr id="189453" name="Rectangle 13"/>
            <p:cNvSpPr>
              <a:spLocks noChangeArrowheads="1"/>
            </p:cNvSpPr>
            <p:nvPr/>
          </p:nvSpPr>
          <p:spPr bwMode="auto">
            <a:xfrm>
              <a:off x="3552" y="2140"/>
              <a:ext cx="2112" cy="211"/>
            </a:xfrm>
            <a:prstGeom prst="rect">
              <a:avLst/>
            </a:prstGeom>
            <a:noFill/>
            <a:ln w="9525">
              <a:noFill/>
              <a:miter lim="800000"/>
              <a:headEnd/>
              <a:tailEnd/>
            </a:ln>
            <a:effectLst/>
          </p:spPr>
          <p:txBody>
            <a:bodyPr/>
            <a:lstStyle/>
            <a:p>
              <a:endParaRPr lang="en-US"/>
            </a:p>
          </p:txBody>
        </p:sp>
        <p:sp>
          <p:nvSpPr>
            <p:cNvPr id="189454" name="Rectangle 14"/>
            <p:cNvSpPr>
              <a:spLocks noChangeArrowheads="1"/>
            </p:cNvSpPr>
            <p:nvPr/>
          </p:nvSpPr>
          <p:spPr bwMode="auto">
            <a:xfrm>
              <a:off x="2479" y="2140"/>
              <a:ext cx="1073" cy="211"/>
            </a:xfrm>
            <a:prstGeom prst="rect">
              <a:avLst/>
            </a:prstGeom>
            <a:noFill/>
            <a:ln w="9525">
              <a:noFill/>
              <a:miter lim="800000"/>
              <a:headEnd/>
              <a:tailEnd/>
            </a:ln>
            <a:effectLst/>
          </p:spPr>
          <p:txBody>
            <a:bodyPr/>
            <a:lstStyle/>
            <a:p>
              <a:r>
                <a:rPr lang="en-US"/>
                <a:t>Circuit switched</a:t>
              </a:r>
            </a:p>
          </p:txBody>
        </p:sp>
        <p:sp>
          <p:nvSpPr>
            <p:cNvPr id="189455" name="Rectangle 15"/>
            <p:cNvSpPr>
              <a:spLocks noChangeArrowheads="1"/>
            </p:cNvSpPr>
            <p:nvPr/>
          </p:nvSpPr>
          <p:spPr bwMode="auto">
            <a:xfrm>
              <a:off x="1653" y="2140"/>
              <a:ext cx="826" cy="211"/>
            </a:xfrm>
            <a:prstGeom prst="rect">
              <a:avLst/>
            </a:prstGeom>
            <a:noFill/>
            <a:ln w="9525">
              <a:noFill/>
              <a:miter lim="800000"/>
              <a:headEnd/>
              <a:tailEnd/>
            </a:ln>
            <a:effectLst/>
          </p:spPr>
          <p:txBody>
            <a:bodyPr/>
            <a:lstStyle/>
            <a:p>
              <a:pPr algn="r"/>
              <a:r>
                <a:rPr lang="en-US"/>
                <a:t>14.4 kbit/s</a:t>
              </a:r>
            </a:p>
          </p:txBody>
        </p:sp>
        <p:sp>
          <p:nvSpPr>
            <p:cNvPr id="189456" name="Rectangle 16"/>
            <p:cNvSpPr>
              <a:spLocks noChangeArrowheads="1"/>
            </p:cNvSpPr>
            <p:nvPr/>
          </p:nvSpPr>
          <p:spPr bwMode="auto">
            <a:xfrm>
              <a:off x="384" y="2140"/>
              <a:ext cx="1269" cy="211"/>
            </a:xfrm>
            <a:prstGeom prst="rect">
              <a:avLst/>
            </a:prstGeom>
            <a:noFill/>
            <a:ln w="9525">
              <a:noFill/>
              <a:miter lim="800000"/>
              <a:headEnd/>
              <a:tailEnd/>
            </a:ln>
            <a:effectLst/>
          </p:spPr>
          <p:txBody>
            <a:bodyPr/>
            <a:lstStyle/>
            <a:p>
              <a:r>
                <a:rPr lang="en-US"/>
                <a:t>Switched Data</a:t>
              </a:r>
            </a:p>
          </p:txBody>
        </p:sp>
        <p:sp>
          <p:nvSpPr>
            <p:cNvPr id="189457" name="Rectangle 17"/>
            <p:cNvSpPr>
              <a:spLocks noChangeArrowheads="1"/>
            </p:cNvSpPr>
            <p:nvPr/>
          </p:nvSpPr>
          <p:spPr bwMode="auto">
            <a:xfrm>
              <a:off x="3552" y="1929"/>
              <a:ext cx="2112" cy="211"/>
            </a:xfrm>
            <a:prstGeom prst="rect">
              <a:avLst/>
            </a:prstGeom>
            <a:noFill/>
            <a:ln w="9525">
              <a:noFill/>
              <a:miter lim="800000"/>
              <a:headEnd/>
              <a:tailEnd/>
            </a:ln>
            <a:effectLst/>
          </p:spPr>
          <p:txBody>
            <a:bodyPr/>
            <a:lstStyle/>
            <a:p>
              <a:r>
                <a:rPr lang="en-US"/>
                <a:t>asymmetrical, MM, downloads</a:t>
              </a:r>
            </a:p>
          </p:txBody>
        </p:sp>
        <p:sp>
          <p:nvSpPr>
            <p:cNvPr id="189458" name="Rectangle 18"/>
            <p:cNvSpPr>
              <a:spLocks noChangeArrowheads="1"/>
            </p:cNvSpPr>
            <p:nvPr/>
          </p:nvSpPr>
          <p:spPr bwMode="auto">
            <a:xfrm>
              <a:off x="2479" y="1929"/>
              <a:ext cx="1073" cy="211"/>
            </a:xfrm>
            <a:prstGeom prst="rect">
              <a:avLst/>
            </a:prstGeom>
            <a:noFill/>
            <a:ln w="9525">
              <a:noFill/>
              <a:miter lim="800000"/>
              <a:headEnd/>
              <a:tailEnd/>
            </a:ln>
            <a:effectLst/>
          </p:spPr>
          <p:txBody>
            <a:bodyPr/>
            <a:lstStyle/>
            <a:p>
              <a:r>
                <a:rPr lang="en-US"/>
                <a:t>Circuit switched</a:t>
              </a:r>
            </a:p>
          </p:txBody>
        </p:sp>
        <p:sp>
          <p:nvSpPr>
            <p:cNvPr id="189459" name="Rectangle 19"/>
            <p:cNvSpPr>
              <a:spLocks noChangeArrowheads="1"/>
            </p:cNvSpPr>
            <p:nvPr/>
          </p:nvSpPr>
          <p:spPr bwMode="auto">
            <a:xfrm>
              <a:off x="1653" y="1929"/>
              <a:ext cx="826" cy="211"/>
            </a:xfrm>
            <a:prstGeom prst="rect">
              <a:avLst/>
            </a:prstGeom>
            <a:noFill/>
            <a:ln w="9525">
              <a:noFill/>
              <a:miter lim="800000"/>
              <a:headEnd/>
              <a:tailEnd/>
            </a:ln>
            <a:effectLst/>
          </p:spPr>
          <p:txBody>
            <a:bodyPr/>
            <a:lstStyle/>
            <a:p>
              <a:pPr algn="r"/>
              <a:r>
                <a:rPr lang="en-US"/>
                <a:t>384 kbit/s</a:t>
              </a:r>
            </a:p>
          </p:txBody>
        </p:sp>
        <p:sp>
          <p:nvSpPr>
            <p:cNvPr id="189460" name="Rectangle 20"/>
            <p:cNvSpPr>
              <a:spLocks noChangeArrowheads="1"/>
            </p:cNvSpPr>
            <p:nvPr/>
          </p:nvSpPr>
          <p:spPr bwMode="auto">
            <a:xfrm>
              <a:off x="384" y="1929"/>
              <a:ext cx="1269" cy="211"/>
            </a:xfrm>
            <a:prstGeom prst="rect">
              <a:avLst/>
            </a:prstGeom>
            <a:noFill/>
            <a:ln w="9525">
              <a:noFill/>
              <a:miter lim="800000"/>
              <a:headEnd/>
              <a:tailEnd/>
            </a:ln>
            <a:effectLst/>
          </p:spPr>
          <p:txBody>
            <a:bodyPr/>
            <a:lstStyle/>
            <a:p>
              <a:r>
                <a:rPr lang="en-US"/>
                <a:t>Medium MM</a:t>
              </a:r>
            </a:p>
          </p:txBody>
        </p:sp>
        <p:sp>
          <p:nvSpPr>
            <p:cNvPr id="189461" name="Rectangle 21"/>
            <p:cNvSpPr>
              <a:spLocks noChangeArrowheads="1"/>
            </p:cNvSpPr>
            <p:nvPr/>
          </p:nvSpPr>
          <p:spPr bwMode="auto">
            <a:xfrm>
              <a:off x="3552" y="1718"/>
              <a:ext cx="2112" cy="211"/>
            </a:xfrm>
            <a:prstGeom prst="rect">
              <a:avLst/>
            </a:prstGeom>
            <a:noFill/>
            <a:ln w="9525">
              <a:noFill/>
              <a:miter lim="800000"/>
              <a:headEnd/>
              <a:tailEnd/>
            </a:ln>
            <a:effectLst/>
          </p:spPr>
          <p:txBody>
            <a:bodyPr/>
            <a:lstStyle/>
            <a:p>
              <a:r>
                <a:rPr lang="en-US"/>
                <a:t>Low coverage, max. 6 km/h</a:t>
              </a:r>
            </a:p>
          </p:txBody>
        </p:sp>
        <p:sp>
          <p:nvSpPr>
            <p:cNvPr id="189462" name="Rectangle 22"/>
            <p:cNvSpPr>
              <a:spLocks noChangeArrowheads="1"/>
            </p:cNvSpPr>
            <p:nvPr/>
          </p:nvSpPr>
          <p:spPr bwMode="auto">
            <a:xfrm>
              <a:off x="2479" y="1718"/>
              <a:ext cx="1073" cy="211"/>
            </a:xfrm>
            <a:prstGeom prst="rect">
              <a:avLst/>
            </a:prstGeom>
            <a:noFill/>
            <a:ln w="9525">
              <a:noFill/>
              <a:miter lim="800000"/>
              <a:headEnd/>
              <a:tailEnd/>
            </a:ln>
            <a:effectLst/>
          </p:spPr>
          <p:txBody>
            <a:bodyPr/>
            <a:lstStyle/>
            <a:p>
              <a:r>
                <a:rPr lang="en-US"/>
                <a:t>Packet switched</a:t>
              </a:r>
            </a:p>
          </p:txBody>
        </p:sp>
        <p:sp>
          <p:nvSpPr>
            <p:cNvPr id="189463" name="Rectangle 23"/>
            <p:cNvSpPr>
              <a:spLocks noChangeArrowheads="1"/>
            </p:cNvSpPr>
            <p:nvPr/>
          </p:nvSpPr>
          <p:spPr bwMode="auto">
            <a:xfrm>
              <a:off x="1653" y="1718"/>
              <a:ext cx="826" cy="211"/>
            </a:xfrm>
            <a:prstGeom prst="rect">
              <a:avLst/>
            </a:prstGeom>
            <a:noFill/>
            <a:ln w="9525">
              <a:noFill/>
              <a:miter lim="800000"/>
              <a:headEnd/>
              <a:tailEnd/>
            </a:ln>
            <a:effectLst/>
          </p:spPr>
          <p:txBody>
            <a:bodyPr/>
            <a:lstStyle/>
            <a:p>
              <a:pPr algn="r"/>
              <a:r>
                <a:rPr lang="en-US"/>
                <a:t>2 Mbit/s</a:t>
              </a:r>
            </a:p>
          </p:txBody>
        </p:sp>
        <p:sp>
          <p:nvSpPr>
            <p:cNvPr id="189464" name="Rectangle 24"/>
            <p:cNvSpPr>
              <a:spLocks noChangeArrowheads="1"/>
            </p:cNvSpPr>
            <p:nvPr/>
          </p:nvSpPr>
          <p:spPr bwMode="auto">
            <a:xfrm>
              <a:off x="384" y="1718"/>
              <a:ext cx="1269" cy="211"/>
            </a:xfrm>
            <a:prstGeom prst="rect">
              <a:avLst/>
            </a:prstGeom>
            <a:noFill/>
            <a:ln w="9525">
              <a:noFill/>
              <a:miter lim="800000"/>
              <a:headEnd/>
              <a:tailEnd/>
            </a:ln>
            <a:effectLst/>
          </p:spPr>
          <p:txBody>
            <a:bodyPr/>
            <a:lstStyle/>
            <a:p>
              <a:r>
                <a:rPr lang="en-US"/>
                <a:t>High MM</a:t>
              </a:r>
            </a:p>
          </p:txBody>
        </p:sp>
        <p:sp>
          <p:nvSpPr>
            <p:cNvPr id="189465" name="Rectangle 25"/>
            <p:cNvSpPr>
              <a:spLocks noChangeArrowheads="1"/>
            </p:cNvSpPr>
            <p:nvPr/>
          </p:nvSpPr>
          <p:spPr bwMode="auto">
            <a:xfrm>
              <a:off x="3552" y="1507"/>
              <a:ext cx="2112" cy="211"/>
            </a:xfrm>
            <a:prstGeom prst="rect">
              <a:avLst/>
            </a:prstGeom>
            <a:noFill/>
            <a:ln w="9525">
              <a:noFill/>
              <a:miter lim="800000"/>
              <a:headEnd/>
              <a:tailEnd/>
            </a:ln>
            <a:effectLst/>
          </p:spPr>
          <p:txBody>
            <a:bodyPr/>
            <a:lstStyle/>
            <a:p>
              <a:r>
                <a:rPr lang="en-US"/>
                <a:t>Bidirectional, video telephone</a:t>
              </a:r>
            </a:p>
          </p:txBody>
        </p:sp>
        <p:sp>
          <p:nvSpPr>
            <p:cNvPr id="189466" name="Rectangle 26"/>
            <p:cNvSpPr>
              <a:spLocks noChangeArrowheads="1"/>
            </p:cNvSpPr>
            <p:nvPr/>
          </p:nvSpPr>
          <p:spPr bwMode="auto">
            <a:xfrm>
              <a:off x="2479" y="1507"/>
              <a:ext cx="1073" cy="211"/>
            </a:xfrm>
            <a:prstGeom prst="rect">
              <a:avLst/>
            </a:prstGeom>
            <a:noFill/>
            <a:ln w="9525">
              <a:noFill/>
              <a:miter lim="800000"/>
              <a:headEnd/>
              <a:tailEnd/>
            </a:ln>
            <a:effectLst/>
          </p:spPr>
          <p:txBody>
            <a:bodyPr/>
            <a:lstStyle/>
            <a:p>
              <a:r>
                <a:rPr lang="en-US"/>
                <a:t>Circuit switched</a:t>
              </a:r>
            </a:p>
          </p:txBody>
        </p:sp>
        <p:sp>
          <p:nvSpPr>
            <p:cNvPr id="189467" name="Rectangle 27"/>
            <p:cNvSpPr>
              <a:spLocks noChangeArrowheads="1"/>
            </p:cNvSpPr>
            <p:nvPr/>
          </p:nvSpPr>
          <p:spPr bwMode="auto">
            <a:xfrm>
              <a:off x="1653" y="1507"/>
              <a:ext cx="826" cy="211"/>
            </a:xfrm>
            <a:prstGeom prst="rect">
              <a:avLst/>
            </a:prstGeom>
            <a:noFill/>
            <a:ln w="9525">
              <a:noFill/>
              <a:miter lim="800000"/>
              <a:headEnd/>
              <a:tailEnd/>
            </a:ln>
            <a:effectLst/>
          </p:spPr>
          <p:txBody>
            <a:bodyPr/>
            <a:lstStyle/>
            <a:p>
              <a:pPr algn="r"/>
              <a:r>
                <a:rPr lang="en-US"/>
                <a:t>128 kbit/s</a:t>
              </a:r>
            </a:p>
          </p:txBody>
        </p:sp>
        <p:sp>
          <p:nvSpPr>
            <p:cNvPr id="189468" name="Rectangle 28"/>
            <p:cNvSpPr>
              <a:spLocks noChangeArrowheads="1"/>
            </p:cNvSpPr>
            <p:nvPr/>
          </p:nvSpPr>
          <p:spPr bwMode="auto">
            <a:xfrm>
              <a:off x="384" y="1507"/>
              <a:ext cx="1269" cy="211"/>
            </a:xfrm>
            <a:prstGeom prst="rect">
              <a:avLst/>
            </a:prstGeom>
            <a:noFill/>
            <a:ln w="9525">
              <a:noFill/>
              <a:miter lim="800000"/>
              <a:headEnd/>
              <a:tailEnd/>
            </a:ln>
            <a:effectLst/>
          </p:spPr>
          <p:txBody>
            <a:bodyPr/>
            <a:lstStyle/>
            <a:p>
              <a:r>
                <a:rPr lang="en-US"/>
                <a:t>High Interactive MM</a:t>
              </a:r>
            </a:p>
          </p:txBody>
        </p:sp>
        <p:sp>
          <p:nvSpPr>
            <p:cNvPr id="189469" name="Rectangle 29"/>
            <p:cNvSpPr>
              <a:spLocks noChangeArrowheads="1"/>
            </p:cNvSpPr>
            <p:nvPr/>
          </p:nvSpPr>
          <p:spPr bwMode="auto">
            <a:xfrm>
              <a:off x="3552" y="1296"/>
              <a:ext cx="2112" cy="211"/>
            </a:xfrm>
            <a:prstGeom prst="rect">
              <a:avLst/>
            </a:prstGeom>
            <a:noFill/>
            <a:ln w="9525">
              <a:noFill/>
              <a:miter lim="800000"/>
              <a:headEnd/>
              <a:tailEnd/>
            </a:ln>
            <a:effectLst/>
          </p:spPr>
          <p:txBody>
            <a:bodyPr/>
            <a:lstStyle/>
            <a:p>
              <a:endParaRPr lang="en-US"/>
            </a:p>
          </p:txBody>
        </p:sp>
        <p:sp>
          <p:nvSpPr>
            <p:cNvPr id="189470" name="Rectangle 30"/>
            <p:cNvSpPr>
              <a:spLocks noChangeArrowheads="1"/>
            </p:cNvSpPr>
            <p:nvPr/>
          </p:nvSpPr>
          <p:spPr bwMode="auto">
            <a:xfrm>
              <a:off x="2479" y="1296"/>
              <a:ext cx="1073" cy="211"/>
            </a:xfrm>
            <a:prstGeom prst="rect">
              <a:avLst/>
            </a:prstGeom>
            <a:noFill/>
            <a:ln w="9525">
              <a:noFill/>
              <a:miter lim="800000"/>
              <a:headEnd/>
              <a:tailEnd/>
            </a:ln>
            <a:effectLst/>
          </p:spPr>
          <p:txBody>
            <a:bodyPr/>
            <a:lstStyle/>
            <a:p>
              <a:r>
                <a:rPr lang="en-US"/>
                <a:t>Transport mode</a:t>
              </a:r>
            </a:p>
          </p:txBody>
        </p:sp>
        <p:sp>
          <p:nvSpPr>
            <p:cNvPr id="189471" name="Rectangle 31"/>
            <p:cNvSpPr>
              <a:spLocks noChangeArrowheads="1"/>
            </p:cNvSpPr>
            <p:nvPr/>
          </p:nvSpPr>
          <p:spPr bwMode="auto">
            <a:xfrm>
              <a:off x="1653" y="1296"/>
              <a:ext cx="826" cy="211"/>
            </a:xfrm>
            <a:prstGeom prst="rect">
              <a:avLst/>
            </a:prstGeom>
            <a:noFill/>
            <a:ln w="9525">
              <a:noFill/>
              <a:miter lim="800000"/>
              <a:headEnd/>
              <a:tailEnd/>
            </a:ln>
            <a:effectLst/>
          </p:spPr>
          <p:txBody>
            <a:bodyPr/>
            <a:lstStyle/>
            <a:p>
              <a:r>
                <a:rPr lang="en-US"/>
                <a:t>Bandwidth</a:t>
              </a:r>
            </a:p>
          </p:txBody>
        </p:sp>
        <p:sp>
          <p:nvSpPr>
            <p:cNvPr id="189472" name="Rectangle 32"/>
            <p:cNvSpPr>
              <a:spLocks noChangeArrowheads="1"/>
            </p:cNvSpPr>
            <p:nvPr/>
          </p:nvSpPr>
          <p:spPr bwMode="auto">
            <a:xfrm>
              <a:off x="384" y="1296"/>
              <a:ext cx="1269" cy="211"/>
            </a:xfrm>
            <a:prstGeom prst="rect">
              <a:avLst/>
            </a:prstGeom>
            <a:noFill/>
            <a:ln w="9525">
              <a:noFill/>
              <a:miter lim="800000"/>
              <a:headEnd/>
              <a:tailEnd/>
            </a:ln>
            <a:effectLst/>
          </p:spPr>
          <p:txBody>
            <a:bodyPr/>
            <a:lstStyle/>
            <a:p>
              <a:r>
                <a:rPr lang="en-US"/>
                <a:t>Service Profile</a:t>
              </a:r>
            </a:p>
          </p:txBody>
        </p:sp>
        <p:sp>
          <p:nvSpPr>
            <p:cNvPr id="189473" name="Line 33"/>
            <p:cNvSpPr>
              <a:spLocks noChangeShapeType="1"/>
            </p:cNvSpPr>
            <p:nvPr/>
          </p:nvSpPr>
          <p:spPr bwMode="auto">
            <a:xfrm>
              <a:off x="384" y="1296"/>
              <a:ext cx="5280" cy="0"/>
            </a:xfrm>
            <a:prstGeom prst="line">
              <a:avLst/>
            </a:prstGeom>
            <a:noFill/>
            <a:ln w="28575" cap="sq">
              <a:solidFill>
                <a:schemeClr val="tx1"/>
              </a:solidFill>
              <a:round/>
              <a:headEnd/>
              <a:tailEnd/>
            </a:ln>
            <a:effectLst/>
          </p:spPr>
          <p:txBody>
            <a:bodyPr/>
            <a:lstStyle/>
            <a:p>
              <a:endParaRPr lang="en-IN"/>
            </a:p>
          </p:txBody>
        </p:sp>
        <p:sp>
          <p:nvSpPr>
            <p:cNvPr id="189474" name="Line 34"/>
            <p:cNvSpPr>
              <a:spLocks noChangeShapeType="1"/>
            </p:cNvSpPr>
            <p:nvPr/>
          </p:nvSpPr>
          <p:spPr bwMode="auto">
            <a:xfrm>
              <a:off x="384" y="1718"/>
              <a:ext cx="5280" cy="0"/>
            </a:xfrm>
            <a:prstGeom prst="line">
              <a:avLst/>
            </a:prstGeom>
            <a:noFill/>
            <a:ln w="12700">
              <a:solidFill>
                <a:schemeClr val="tx1"/>
              </a:solidFill>
              <a:round/>
              <a:headEnd/>
              <a:tailEnd/>
            </a:ln>
            <a:effectLst/>
          </p:spPr>
          <p:txBody>
            <a:bodyPr/>
            <a:lstStyle/>
            <a:p>
              <a:endParaRPr lang="en-IN"/>
            </a:p>
          </p:txBody>
        </p:sp>
        <p:sp>
          <p:nvSpPr>
            <p:cNvPr id="189475" name="Line 35"/>
            <p:cNvSpPr>
              <a:spLocks noChangeShapeType="1"/>
            </p:cNvSpPr>
            <p:nvPr/>
          </p:nvSpPr>
          <p:spPr bwMode="auto">
            <a:xfrm>
              <a:off x="384" y="1929"/>
              <a:ext cx="5280" cy="0"/>
            </a:xfrm>
            <a:prstGeom prst="line">
              <a:avLst/>
            </a:prstGeom>
            <a:noFill/>
            <a:ln w="12700">
              <a:solidFill>
                <a:schemeClr val="tx1"/>
              </a:solidFill>
              <a:round/>
              <a:headEnd/>
              <a:tailEnd/>
            </a:ln>
            <a:effectLst/>
          </p:spPr>
          <p:txBody>
            <a:bodyPr/>
            <a:lstStyle/>
            <a:p>
              <a:endParaRPr lang="en-IN"/>
            </a:p>
          </p:txBody>
        </p:sp>
        <p:sp>
          <p:nvSpPr>
            <p:cNvPr id="189476" name="Line 36"/>
            <p:cNvSpPr>
              <a:spLocks noChangeShapeType="1"/>
            </p:cNvSpPr>
            <p:nvPr/>
          </p:nvSpPr>
          <p:spPr bwMode="auto">
            <a:xfrm>
              <a:off x="384" y="2140"/>
              <a:ext cx="5280" cy="0"/>
            </a:xfrm>
            <a:prstGeom prst="line">
              <a:avLst/>
            </a:prstGeom>
            <a:noFill/>
            <a:ln w="12700">
              <a:solidFill>
                <a:schemeClr val="tx1"/>
              </a:solidFill>
              <a:round/>
              <a:headEnd/>
              <a:tailEnd/>
            </a:ln>
            <a:effectLst/>
          </p:spPr>
          <p:txBody>
            <a:bodyPr/>
            <a:lstStyle/>
            <a:p>
              <a:endParaRPr lang="en-IN"/>
            </a:p>
          </p:txBody>
        </p:sp>
        <p:sp>
          <p:nvSpPr>
            <p:cNvPr id="189477" name="Line 37"/>
            <p:cNvSpPr>
              <a:spLocks noChangeShapeType="1"/>
            </p:cNvSpPr>
            <p:nvPr/>
          </p:nvSpPr>
          <p:spPr bwMode="auto">
            <a:xfrm>
              <a:off x="384" y="2351"/>
              <a:ext cx="5280" cy="0"/>
            </a:xfrm>
            <a:prstGeom prst="line">
              <a:avLst/>
            </a:prstGeom>
            <a:noFill/>
            <a:ln w="12700">
              <a:solidFill>
                <a:schemeClr val="tx1"/>
              </a:solidFill>
              <a:round/>
              <a:headEnd/>
              <a:tailEnd/>
            </a:ln>
            <a:effectLst/>
          </p:spPr>
          <p:txBody>
            <a:bodyPr/>
            <a:lstStyle/>
            <a:p>
              <a:endParaRPr lang="en-IN"/>
            </a:p>
          </p:txBody>
        </p:sp>
        <p:sp>
          <p:nvSpPr>
            <p:cNvPr id="189478" name="Line 38"/>
            <p:cNvSpPr>
              <a:spLocks noChangeShapeType="1"/>
            </p:cNvSpPr>
            <p:nvPr/>
          </p:nvSpPr>
          <p:spPr bwMode="auto">
            <a:xfrm>
              <a:off x="384" y="2562"/>
              <a:ext cx="5280" cy="0"/>
            </a:xfrm>
            <a:prstGeom prst="line">
              <a:avLst/>
            </a:prstGeom>
            <a:noFill/>
            <a:ln w="12700">
              <a:solidFill>
                <a:schemeClr val="tx1"/>
              </a:solidFill>
              <a:round/>
              <a:headEnd/>
              <a:tailEnd/>
            </a:ln>
            <a:effectLst/>
          </p:spPr>
          <p:txBody>
            <a:bodyPr/>
            <a:lstStyle/>
            <a:p>
              <a:endParaRPr lang="en-IN"/>
            </a:p>
          </p:txBody>
        </p:sp>
        <p:sp>
          <p:nvSpPr>
            <p:cNvPr id="189479" name="Line 39"/>
            <p:cNvSpPr>
              <a:spLocks noChangeShapeType="1"/>
            </p:cNvSpPr>
            <p:nvPr/>
          </p:nvSpPr>
          <p:spPr bwMode="auto">
            <a:xfrm>
              <a:off x="384" y="2773"/>
              <a:ext cx="5280" cy="0"/>
            </a:xfrm>
            <a:prstGeom prst="line">
              <a:avLst/>
            </a:prstGeom>
            <a:noFill/>
            <a:ln w="28575" cap="sq">
              <a:solidFill>
                <a:schemeClr val="tx1"/>
              </a:solidFill>
              <a:round/>
              <a:headEnd/>
              <a:tailEnd/>
            </a:ln>
            <a:effectLst/>
          </p:spPr>
          <p:txBody>
            <a:bodyPr/>
            <a:lstStyle/>
            <a:p>
              <a:endParaRPr lang="en-IN"/>
            </a:p>
          </p:txBody>
        </p:sp>
        <p:sp>
          <p:nvSpPr>
            <p:cNvPr id="189480" name="Line 40"/>
            <p:cNvSpPr>
              <a:spLocks noChangeShapeType="1"/>
            </p:cNvSpPr>
            <p:nvPr/>
          </p:nvSpPr>
          <p:spPr bwMode="auto">
            <a:xfrm>
              <a:off x="384" y="1296"/>
              <a:ext cx="0" cy="1477"/>
            </a:xfrm>
            <a:prstGeom prst="line">
              <a:avLst/>
            </a:prstGeom>
            <a:noFill/>
            <a:ln w="28575" cap="sq">
              <a:solidFill>
                <a:schemeClr val="tx1"/>
              </a:solidFill>
              <a:round/>
              <a:headEnd/>
              <a:tailEnd/>
            </a:ln>
            <a:effectLst/>
          </p:spPr>
          <p:txBody>
            <a:bodyPr/>
            <a:lstStyle/>
            <a:p>
              <a:endParaRPr lang="en-IN"/>
            </a:p>
          </p:txBody>
        </p:sp>
        <p:sp>
          <p:nvSpPr>
            <p:cNvPr id="189481" name="Line 41"/>
            <p:cNvSpPr>
              <a:spLocks noChangeShapeType="1"/>
            </p:cNvSpPr>
            <p:nvPr/>
          </p:nvSpPr>
          <p:spPr bwMode="auto">
            <a:xfrm>
              <a:off x="1653" y="1296"/>
              <a:ext cx="0" cy="1477"/>
            </a:xfrm>
            <a:prstGeom prst="line">
              <a:avLst/>
            </a:prstGeom>
            <a:noFill/>
            <a:ln w="12700">
              <a:solidFill>
                <a:schemeClr val="tx1"/>
              </a:solidFill>
              <a:round/>
              <a:headEnd/>
              <a:tailEnd/>
            </a:ln>
            <a:effectLst/>
          </p:spPr>
          <p:txBody>
            <a:bodyPr/>
            <a:lstStyle/>
            <a:p>
              <a:endParaRPr lang="en-IN"/>
            </a:p>
          </p:txBody>
        </p:sp>
        <p:sp>
          <p:nvSpPr>
            <p:cNvPr id="189482" name="Line 42"/>
            <p:cNvSpPr>
              <a:spLocks noChangeShapeType="1"/>
            </p:cNvSpPr>
            <p:nvPr/>
          </p:nvSpPr>
          <p:spPr bwMode="auto">
            <a:xfrm>
              <a:off x="2479" y="1296"/>
              <a:ext cx="0" cy="1477"/>
            </a:xfrm>
            <a:prstGeom prst="line">
              <a:avLst/>
            </a:prstGeom>
            <a:noFill/>
            <a:ln w="12700">
              <a:solidFill>
                <a:schemeClr val="tx1"/>
              </a:solidFill>
              <a:round/>
              <a:headEnd/>
              <a:tailEnd/>
            </a:ln>
            <a:effectLst/>
          </p:spPr>
          <p:txBody>
            <a:bodyPr/>
            <a:lstStyle/>
            <a:p>
              <a:endParaRPr lang="en-IN"/>
            </a:p>
          </p:txBody>
        </p:sp>
        <p:sp>
          <p:nvSpPr>
            <p:cNvPr id="189483" name="Line 43"/>
            <p:cNvSpPr>
              <a:spLocks noChangeShapeType="1"/>
            </p:cNvSpPr>
            <p:nvPr/>
          </p:nvSpPr>
          <p:spPr bwMode="auto">
            <a:xfrm>
              <a:off x="3552" y="1296"/>
              <a:ext cx="0" cy="1477"/>
            </a:xfrm>
            <a:prstGeom prst="line">
              <a:avLst/>
            </a:prstGeom>
            <a:noFill/>
            <a:ln w="12700">
              <a:solidFill>
                <a:schemeClr val="tx1"/>
              </a:solidFill>
              <a:round/>
              <a:headEnd/>
              <a:tailEnd/>
            </a:ln>
            <a:effectLst/>
          </p:spPr>
          <p:txBody>
            <a:bodyPr/>
            <a:lstStyle/>
            <a:p>
              <a:endParaRPr lang="en-IN"/>
            </a:p>
          </p:txBody>
        </p:sp>
        <p:sp>
          <p:nvSpPr>
            <p:cNvPr id="189484" name="Line 44"/>
            <p:cNvSpPr>
              <a:spLocks noChangeShapeType="1"/>
            </p:cNvSpPr>
            <p:nvPr/>
          </p:nvSpPr>
          <p:spPr bwMode="auto">
            <a:xfrm>
              <a:off x="5664" y="1296"/>
              <a:ext cx="0" cy="1477"/>
            </a:xfrm>
            <a:prstGeom prst="line">
              <a:avLst/>
            </a:prstGeom>
            <a:noFill/>
            <a:ln w="28575" cap="sq">
              <a:solidFill>
                <a:schemeClr val="tx1"/>
              </a:solidFill>
              <a:round/>
              <a:headEnd/>
              <a:tailEnd/>
            </a:ln>
            <a:effectLst/>
          </p:spPr>
          <p:txBody>
            <a:bodyPr/>
            <a:lstStyle/>
            <a:p>
              <a:endParaRPr lang="en-IN"/>
            </a:p>
          </p:txBody>
        </p:sp>
        <p:sp>
          <p:nvSpPr>
            <p:cNvPr id="189485" name="Line 45"/>
            <p:cNvSpPr>
              <a:spLocks noChangeShapeType="1"/>
            </p:cNvSpPr>
            <p:nvPr/>
          </p:nvSpPr>
          <p:spPr bwMode="auto">
            <a:xfrm>
              <a:off x="384" y="1507"/>
              <a:ext cx="5280" cy="0"/>
            </a:xfrm>
            <a:prstGeom prst="line">
              <a:avLst/>
            </a:prstGeom>
            <a:noFill/>
            <a:ln w="28575" cap="sq">
              <a:solidFill>
                <a:schemeClr val="tx1"/>
              </a:solidFill>
              <a:round/>
              <a:headEnd/>
              <a:tailEnd/>
            </a:ln>
            <a:effectLst/>
          </p:spPr>
          <p:txBody>
            <a:bodyPr/>
            <a:lstStyle/>
            <a:p>
              <a:endParaRPr lang="en-I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US"/>
              <a:t>3G Capabilities</a:t>
            </a:r>
          </a:p>
        </p:txBody>
      </p:sp>
      <p:sp>
        <p:nvSpPr>
          <p:cNvPr id="10245" name="Rectangle 5"/>
          <p:cNvSpPr>
            <a:spLocks noGrp="1" noChangeArrowheads="1"/>
          </p:cNvSpPr>
          <p:nvPr>
            <p:ph type="body" idx="1"/>
          </p:nvPr>
        </p:nvSpPr>
        <p:spPr/>
        <p:txBody>
          <a:bodyPr/>
          <a:lstStyle/>
          <a:p>
            <a:pPr>
              <a:lnSpc>
                <a:spcPct val="90000"/>
              </a:lnSpc>
            </a:pPr>
            <a:r>
              <a:rPr lang="en-US" sz="2800">
                <a:latin typeface="Times New Roman" pitchFamily="18" charset="0"/>
              </a:rPr>
              <a:t>Voice quality comparable to the public switched telephone network</a:t>
            </a:r>
          </a:p>
          <a:p>
            <a:pPr>
              <a:lnSpc>
                <a:spcPct val="90000"/>
              </a:lnSpc>
            </a:pPr>
            <a:r>
              <a:rPr lang="en-US" sz="2800">
                <a:latin typeface="Times New Roman" pitchFamily="18" charset="0"/>
              </a:rPr>
              <a:t>144 Kbps- user in high-speed motor vehicles</a:t>
            </a:r>
          </a:p>
          <a:p>
            <a:pPr>
              <a:lnSpc>
                <a:spcPct val="90000"/>
              </a:lnSpc>
            </a:pPr>
            <a:r>
              <a:rPr lang="en-US" sz="2800">
                <a:latin typeface="Times New Roman" pitchFamily="18" charset="0"/>
              </a:rPr>
              <a:t>384 Kbps- pedestrians standing or moving slowly over small areas</a:t>
            </a:r>
          </a:p>
          <a:p>
            <a:pPr>
              <a:lnSpc>
                <a:spcPct val="90000"/>
              </a:lnSpc>
            </a:pPr>
            <a:r>
              <a:rPr lang="en-US" sz="2800">
                <a:latin typeface="Times New Roman" pitchFamily="18" charset="0"/>
              </a:rPr>
              <a:t>Up to 2 Mbps- fixed applications like office use</a:t>
            </a:r>
          </a:p>
          <a:p>
            <a:pPr>
              <a:lnSpc>
                <a:spcPct val="90000"/>
              </a:lnSpc>
            </a:pPr>
            <a:r>
              <a:rPr lang="en-US" sz="2800">
                <a:latin typeface="Times New Roman" pitchFamily="18" charset="0"/>
              </a:rPr>
              <a:t>Symmetrical/asymmetrical data transmission rates</a:t>
            </a:r>
          </a:p>
          <a:p>
            <a:pPr>
              <a:lnSpc>
                <a:spcPct val="90000"/>
              </a:lnSpc>
            </a:pPr>
            <a:r>
              <a:rPr lang="en-US" sz="2800">
                <a:latin typeface="Times New Roman" pitchFamily="18" charset="0"/>
              </a:rPr>
              <a:t>Support for both packet switched and circuit switched data services like Internet Protocol (IP) traffic and real time video</a:t>
            </a:r>
          </a:p>
          <a:p>
            <a:pPr>
              <a:lnSpc>
                <a:spcPct val="90000"/>
              </a:lnSpc>
            </a:pPr>
            <a:endParaRPr lang="en-US" sz="2800">
              <a:latin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Organizations</a:t>
            </a:r>
          </a:p>
        </p:txBody>
      </p:sp>
      <p:sp>
        <p:nvSpPr>
          <p:cNvPr id="89091" name="Rectangle 3"/>
          <p:cNvSpPr>
            <a:spLocks noGrp="1" noChangeArrowheads="1"/>
          </p:cNvSpPr>
          <p:nvPr>
            <p:ph type="body" idx="1"/>
          </p:nvPr>
        </p:nvSpPr>
        <p:spPr/>
        <p:txBody>
          <a:bodyPr/>
          <a:lstStyle/>
          <a:p>
            <a:pPr lvl="1"/>
            <a:r>
              <a:rPr lang="en-US" altLang="zh-CN" dirty="0">
                <a:latin typeface="Times New Roman" pitchFamily="18" charset="0"/>
                <a:ea typeface="宋体" pitchFamily="2" charset="-122"/>
              </a:rPr>
              <a:t>3G is also known as UMTS (Universal Mobile Telecommunication System)</a:t>
            </a:r>
          </a:p>
          <a:p>
            <a:pPr lvl="1"/>
            <a:r>
              <a:rPr lang="en-US" altLang="zh-CN" dirty="0">
                <a:latin typeface="Times New Roman" pitchFamily="18" charset="0"/>
                <a:ea typeface="宋体" pitchFamily="2" charset="-122"/>
              </a:rPr>
              <a:t>3GPP 3</a:t>
            </a:r>
            <a:r>
              <a:rPr lang="en-US" altLang="zh-CN" baseline="30000" dirty="0">
                <a:latin typeface="Times New Roman" pitchFamily="18" charset="0"/>
                <a:ea typeface="宋体" pitchFamily="2" charset="-122"/>
              </a:rPr>
              <a:t>rd</a:t>
            </a:r>
            <a:r>
              <a:rPr lang="en-US" altLang="zh-CN" dirty="0">
                <a:latin typeface="Times New Roman" pitchFamily="18" charset="0"/>
                <a:ea typeface="宋体" pitchFamily="2" charset="-122"/>
              </a:rPr>
              <a:t> Generation Partnership Project.</a:t>
            </a:r>
          </a:p>
          <a:p>
            <a:pPr lvl="1"/>
            <a:r>
              <a:rPr lang="en-US" altLang="zh-CN" dirty="0">
                <a:latin typeface="Times New Roman" pitchFamily="18" charset="0"/>
                <a:ea typeface="宋体" pitchFamily="2" charset="-122"/>
              </a:rPr>
              <a:t>3GPP2 3</a:t>
            </a:r>
            <a:r>
              <a:rPr lang="en-US" altLang="zh-CN" baseline="30000" dirty="0">
                <a:latin typeface="Times New Roman" pitchFamily="18" charset="0"/>
                <a:ea typeface="宋体" pitchFamily="2" charset="-122"/>
              </a:rPr>
              <a:t>rd</a:t>
            </a:r>
            <a:r>
              <a:rPr lang="en-US" altLang="zh-CN" dirty="0">
                <a:latin typeface="Times New Roman" pitchFamily="18" charset="0"/>
                <a:ea typeface="宋体" pitchFamily="2" charset="-122"/>
              </a:rPr>
              <a:t> Generation Partnership Project 2</a:t>
            </a:r>
          </a:p>
          <a:p>
            <a:pPr lvl="1"/>
            <a:r>
              <a:rPr lang="en-US" altLang="zh-CN" dirty="0">
                <a:latin typeface="Times New Roman" pitchFamily="18" charset="0"/>
                <a:ea typeface="宋体" pitchFamily="2" charset="-122"/>
              </a:rPr>
              <a:t>Internet Engineering Taskforce (IETF)</a:t>
            </a:r>
          </a:p>
          <a:p>
            <a:pPr lvl="1"/>
            <a:r>
              <a:rPr lang="en-US" altLang="zh-CN" dirty="0">
                <a:latin typeface="Times New Roman" pitchFamily="18" charset="0"/>
                <a:ea typeface="宋体" pitchFamily="2" charset="-122"/>
              </a:rPr>
              <a:t>ITU-IMT-2000 Standard (International Telecommunication Union- International Mobile Telecommunication)</a:t>
            </a:r>
            <a:endParaRPr lang="en-US" dirty="0">
              <a:latin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t>UMTS and IMT-2000</a:t>
            </a:r>
          </a:p>
        </p:txBody>
      </p:sp>
      <p:sp>
        <p:nvSpPr>
          <p:cNvPr id="308227" name="Rectangle 3"/>
          <p:cNvSpPr>
            <a:spLocks noGrp="1" noChangeArrowheads="1"/>
          </p:cNvSpPr>
          <p:nvPr>
            <p:ph type="body" idx="1"/>
          </p:nvPr>
        </p:nvSpPr>
        <p:spPr>
          <a:xfrm>
            <a:off x="304800" y="1524000"/>
            <a:ext cx="8534400" cy="5614988"/>
          </a:xfrm>
        </p:spPr>
        <p:txBody>
          <a:bodyPr>
            <a:normAutofit fontScale="77500" lnSpcReduction="20000"/>
          </a:bodyPr>
          <a:lstStyle/>
          <a:p>
            <a:r>
              <a:rPr lang="en-US" dirty="0" smtClean="0"/>
              <a:t>Proposals </a:t>
            </a:r>
            <a:r>
              <a:rPr lang="en-US" dirty="0"/>
              <a:t>for IMT-2000 (International Mobile Telecommunications)</a:t>
            </a:r>
          </a:p>
          <a:p>
            <a:pPr lvl="1"/>
            <a:r>
              <a:rPr lang="en-US" dirty="0"/>
              <a:t>UWC-136 (Universal Wireless Consortium (US)), cdma2000 (based on IS-95), WP-CDMA (Wideband packet-CDMA)</a:t>
            </a:r>
          </a:p>
          <a:p>
            <a:pPr lvl="1"/>
            <a:r>
              <a:rPr lang="en-US" dirty="0"/>
              <a:t>UMTS (Universal Mobile Telecommunications System) from ETSI</a:t>
            </a:r>
          </a:p>
          <a:p>
            <a:r>
              <a:rPr lang="en-US" dirty="0"/>
              <a:t>UMTS</a:t>
            </a:r>
          </a:p>
          <a:p>
            <a:pPr lvl="1"/>
            <a:r>
              <a:rPr lang="en-US" dirty="0">
                <a:solidFill>
                  <a:srgbClr val="FF0000"/>
                </a:solidFill>
              </a:rPr>
              <a:t>UTRA (was: UMTS, now: </a:t>
            </a:r>
            <a:r>
              <a:rPr lang="en-US" b="1" dirty="0">
                <a:solidFill>
                  <a:srgbClr val="FF0000"/>
                </a:solidFill>
              </a:rPr>
              <a:t>Universal Terrestrial Radio Access</a:t>
            </a:r>
            <a:r>
              <a:rPr lang="en-US" dirty="0">
                <a:solidFill>
                  <a:srgbClr val="FF0000"/>
                </a:solidFill>
              </a:rPr>
              <a:t>)</a:t>
            </a:r>
          </a:p>
          <a:p>
            <a:pPr lvl="1"/>
            <a:r>
              <a:rPr lang="en-US" dirty="0">
                <a:solidFill>
                  <a:srgbClr val="FF0000"/>
                </a:solidFill>
              </a:rPr>
              <a:t>enhancements of GSM</a:t>
            </a:r>
          </a:p>
          <a:p>
            <a:pPr lvl="2"/>
            <a:r>
              <a:rPr lang="en-US" dirty="0">
                <a:solidFill>
                  <a:srgbClr val="FF0000"/>
                </a:solidFill>
              </a:rPr>
              <a:t>EDGE (Enhanced Data rates for GSM Evolution): GSM up to 384 </a:t>
            </a:r>
            <a:r>
              <a:rPr lang="en-US" dirty="0" err="1">
                <a:solidFill>
                  <a:srgbClr val="FF0000"/>
                </a:solidFill>
              </a:rPr>
              <a:t>kbit</a:t>
            </a:r>
            <a:r>
              <a:rPr lang="en-US" dirty="0">
                <a:solidFill>
                  <a:srgbClr val="FF0000"/>
                </a:solidFill>
              </a:rPr>
              <a:t>/s</a:t>
            </a:r>
          </a:p>
          <a:p>
            <a:pPr lvl="2"/>
            <a:r>
              <a:rPr lang="en-US" dirty="0">
                <a:solidFill>
                  <a:srgbClr val="FF0000"/>
                </a:solidFill>
              </a:rPr>
              <a:t>CAMEL (Customized Application for Mobile Enhanced Logic) – intelligent network support</a:t>
            </a:r>
          </a:p>
          <a:p>
            <a:pPr lvl="2"/>
            <a:r>
              <a:rPr lang="en-US" dirty="0">
                <a:solidFill>
                  <a:srgbClr val="FF0000"/>
                </a:solidFill>
              </a:rPr>
              <a:t>VHE (virtual Home Environment)</a:t>
            </a:r>
          </a:p>
          <a:p>
            <a:pPr lvl="1"/>
            <a:r>
              <a:rPr lang="en-US" dirty="0"/>
              <a:t>fits into GMM (Global Multimedia Mobility) initiative from ETSI</a:t>
            </a:r>
          </a:p>
          <a:p>
            <a:pPr lvl="2"/>
            <a:r>
              <a:rPr lang="en-US" dirty="0"/>
              <a:t>GMM provides an architecture to integrate mobile and fixed terminals, different access networks, and several core transport networks.</a:t>
            </a:r>
          </a:p>
          <a:p>
            <a:pPr lvl="1"/>
            <a:r>
              <a:rPr lang="en-US" dirty="0"/>
              <a:t>requirements for UMTS and UTRA</a:t>
            </a:r>
          </a:p>
          <a:p>
            <a:pPr lvl="2"/>
            <a:r>
              <a:rPr lang="en-US" dirty="0"/>
              <a:t>min. 144 </a:t>
            </a:r>
            <a:r>
              <a:rPr lang="en-US" dirty="0" err="1"/>
              <a:t>kbit</a:t>
            </a:r>
            <a:r>
              <a:rPr lang="en-US" dirty="0"/>
              <a:t>/s rural (goal: 384 </a:t>
            </a:r>
            <a:r>
              <a:rPr lang="en-US" dirty="0" err="1"/>
              <a:t>kbit</a:t>
            </a:r>
            <a:r>
              <a:rPr lang="en-US" dirty="0"/>
              <a:t>/s)</a:t>
            </a:r>
          </a:p>
          <a:p>
            <a:pPr lvl="2"/>
            <a:r>
              <a:rPr lang="en-US" dirty="0"/>
              <a:t>min. 384 </a:t>
            </a:r>
            <a:r>
              <a:rPr lang="en-US" dirty="0" err="1"/>
              <a:t>kbit</a:t>
            </a:r>
            <a:r>
              <a:rPr lang="en-US" dirty="0"/>
              <a:t>/s suburban (goal: 512 </a:t>
            </a:r>
            <a:r>
              <a:rPr lang="en-US" dirty="0" err="1"/>
              <a:t>kbit</a:t>
            </a:r>
            <a:r>
              <a:rPr lang="en-US" dirty="0"/>
              <a:t>/s)</a:t>
            </a:r>
          </a:p>
          <a:p>
            <a:pPr lvl="2"/>
            <a:r>
              <a:rPr lang="en-US" dirty="0"/>
              <a:t>up to 2 </a:t>
            </a:r>
            <a:r>
              <a:rPr lang="en-US" dirty="0" err="1"/>
              <a:t>Mbit</a:t>
            </a:r>
            <a:r>
              <a:rPr lang="en-US" dirty="0"/>
              <a:t>/s urban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4"/>
          <p:cNvSpPr>
            <a:spLocks noGrp="1" noChangeArrowheads="1"/>
          </p:cNvSpPr>
          <p:nvPr>
            <p:ph type="title"/>
          </p:nvPr>
        </p:nvSpPr>
        <p:spPr/>
        <p:txBody>
          <a:bodyPr/>
          <a:lstStyle/>
          <a:p>
            <a:r>
              <a:rPr lang="en-US" sz="2200"/>
              <a:t>Licensing Example: UMTS in Germany, 18. August 2000</a:t>
            </a:r>
          </a:p>
        </p:txBody>
      </p:sp>
      <p:graphicFrame>
        <p:nvGraphicFramePr>
          <p:cNvPr id="175109" name="Object 5"/>
          <p:cNvGraphicFramePr>
            <a:graphicFrameLocks noChangeAspect="1"/>
          </p:cNvGraphicFramePr>
          <p:nvPr/>
        </p:nvGraphicFramePr>
        <p:xfrm>
          <a:off x="152400" y="609600"/>
          <a:ext cx="5715000" cy="3068638"/>
        </p:xfrm>
        <a:graphic>
          <a:graphicData uri="http://schemas.openxmlformats.org/presentationml/2006/ole">
            <p:oleObj spid="_x0000_s3074" name="Photo Editor Photo" r:id="rId4" imgW="8392696" imgH="4505954" progId="MSPhotoEd.3">
              <p:embed/>
            </p:oleObj>
          </a:graphicData>
        </a:graphic>
      </p:graphicFrame>
      <p:sp>
        <p:nvSpPr>
          <p:cNvPr id="175110" name="Text Box 6"/>
          <p:cNvSpPr txBox="1">
            <a:spLocks noChangeArrowheads="1"/>
          </p:cNvSpPr>
          <p:nvPr/>
        </p:nvSpPr>
        <p:spPr bwMode="auto">
          <a:xfrm>
            <a:off x="6096000" y="5257800"/>
            <a:ext cx="2190750" cy="336550"/>
          </a:xfrm>
          <a:prstGeom prst="rect">
            <a:avLst/>
          </a:prstGeom>
          <a:noFill/>
          <a:ln w="9525">
            <a:noFill/>
            <a:miter lim="800000"/>
            <a:headEnd/>
            <a:tailEnd/>
          </a:ln>
          <a:effectLst/>
        </p:spPr>
        <p:txBody>
          <a:bodyPr wrap="none">
            <a:spAutoFit/>
          </a:bodyPr>
          <a:lstStyle/>
          <a:p>
            <a:r>
              <a:rPr lang="en-US" b="1"/>
              <a:t>Sum:  </a:t>
            </a:r>
            <a:r>
              <a:rPr lang="en-US" b="1">
                <a:cs typeface="Arial" charset="0"/>
              </a:rPr>
              <a:t>50.81 billion €</a:t>
            </a:r>
            <a:r>
              <a:rPr lang="en-US" sz="1400" b="1">
                <a:cs typeface="Arial" charset="0"/>
              </a:rPr>
              <a:t> </a:t>
            </a:r>
          </a:p>
        </p:txBody>
      </p:sp>
      <p:sp>
        <p:nvSpPr>
          <p:cNvPr id="175111" name="Text Box 7"/>
          <p:cNvSpPr txBox="1">
            <a:spLocks noChangeArrowheads="1"/>
          </p:cNvSpPr>
          <p:nvPr/>
        </p:nvSpPr>
        <p:spPr bwMode="auto">
          <a:xfrm>
            <a:off x="5791200" y="1016000"/>
            <a:ext cx="3429000" cy="3887788"/>
          </a:xfrm>
          <a:prstGeom prst="rect">
            <a:avLst/>
          </a:prstGeom>
          <a:noFill/>
          <a:ln w="9525">
            <a:noFill/>
            <a:miter lim="800000"/>
            <a:headEnd/>
            <a:tailEnd/>
          </a:ln>
          <a:effectLst/>
        </p:spPr>
        <p:txBody>
          <a:bodyPr>
            <a:spAutoFit/>
          </a:bodyPr>
          <a:lstStyle/>
          <a:p>
            <a:pPr marL="190500" lvl="1">
              <a:spcBef>
                <a:spcPct val="20000"/>
              </a:spcBef>
              <a:buSzPct val="80000"/>
              <a:buFont typeface="Wingdings" pitchFamily="2" charset="2"/>
              <a:buChar char="q"/>
            </a:pPr>
            <a:r>
              <a:rPr lang="en-US" sz="1800"/>
              <a:t> UTRA-FDD: </a:t>
            </a:r>
          </a:p>
          <a:p>
            <a:pPr marL="381000" lvl="2">
              <a:spcBef>
                <a:spcPct val="20000"/>
              </a:spcBef>
              <a:buSzPct val="80000"/>
              <a:buFont typeface="Wingdings" pitchFamily="2" charset="2"/>
              <a:buChar char="q"/>
            </a:pPr>
            <a:r>
              <a:rPr lang="en-US" sz="1800"/>
              <a:t> Uplink 1920-1980 MHz</a:t>
            </a:r>
          </a:p>
          <a:p>
            <a:pPr marL="381000" lvl="2">
              <a:spcBef>
                <a:spcPct val="20000"/>
              </a:spcBef>
              <a:buSzPct val="80000"/>
              <a:buFont typeface="Wingdings" pitchFamily="2" charset="2"/>
              <a:buChar char="q"/>
            </a:pPr>
            <a:r>
              <a:rPr lang="en-US" sz="1800"/>
              <a:t> Downlink 2110-2170 MHz</a:t>
            </a:r>
          </a:p>
          <a:p>
            <a:pPr marL="381000" lvl="2">
              <a:spcBef>
                <a:spcPct val="20000"/>
              </a:spcBef>
              <a:buSzPct val="80000"/>
              <a:buFont typeface="Wingdings" pitchFamily="2" charset="2"/>
              <a:buChar char="q"/>
            </a:pPr>
            <a:r>
              <a:rPr lang="en-US" sz="1800"/>
              <a:t> duplex spacing 190 MHz </a:t>
            </a:r>
          </a:p>
          <a:p>
            <a:pPr marL="381000" lvl="2">
              <a:spcBef>
                <a:spcPct val="20000"/>
              </a:spcBef>
              <a:buSzPct val="80000"/>
              <a:buFont typeface="Wingdings" pitchFamily="2" charset="2"/>
              <a:buChar char="q"/>
            </a:pPr>
            <a:r>
              <a:rPr lang="en-US" sz="1800"/>
              <a:t> 12 channels, each 5 MHz</a:t>
            </a:r>
          </a:p>
          <a:p>
            <a:pPr marL="190500" lvl="1">
              <a:spcBef>
                <a:spcPct val="20000"/>
              </a:spcBef>
              <a:buSzPct val="80000"/>
              <a:buFont typeface="Wingdings" pitchFamily="2" charset="2"/>
              <a:buChar char="q"/>
            </a:pPr>
            <a:r>
              <a:rPr lang="en-US" sz="1800"/>
              <a:t> UTRA-TDD: </a:t>
            </a:r>
          </a:p>
          <a:p>
            <a:pPr marL="381000" lvl="2">
              <a:spcBef>
                <a:spcPct val="20000"/>
              </a:spcBef>
              <a:buSzPct val="80000"/>
              <a:buFont typeface="Wingdings" pitchFamily="2" charset="2"/>
              <a:buChar char="q"/>
            </a:pPr>
            <a:r>
              <a:rPr lang="en-US" sz="1800"/>
              <a:t> 1900-1920 MHz, </a:t>
            </a:r>
          </a:p>
          <a:p>
            <a:pPr marL="381000" lvl="2">
              <a:spcBef>
                <a:spcPct val="20000"/>
              </a:spcBef>
              <a:buSzPct val="80000"/>
              <a:buFont typeface="Wingdings" pitchFamily="2" charset="2"/>
              <a:buChar char="q"/>
            </a:pPr>
            <a:r>
              <a:rPr lang="en-US" sz="1800"/>
              <a:t> 2010-2025 MHz; </a:t>
            </a:r>
          </a:p>
          <a:p>
            <a:pPr marL="381000" lvl="2">
              <a:spcBef>
                <a:spcPct val="20000"/>
              </a:spcBef>
              <a:buSzPct val="80000"/>
              <a:buFont typeface="Wingdings" pitchFamily="2" charset="2"/>
              <a:buChar char="q"/>
            </a:pPr>
            <a:r>
              <a:rPr lang="en-US" sz="1800"/>
              <a:t> 5 MHz channels</a:t>
            </a:r>
          </a:p>
          <a:p>
            <a:pPr marL="190500" lvl="1">
              <a:spcBef>
                <a:spcPct val="20000"/>
              </a:spcBef>
              <a:buSzPct val="80000"/>
              <a:buFont typeface="Wingdings" pitchFamily="2" charset="2"/>
              <a:buChar char="q"/>
            </a:pPr>
            <a:r>
              <a:rPr lang="en-US" sz="1800"/>
              <a:t> Coverage: 25% of the population until 12/2003,</a:t>
            </a:r>
            <a:br>
              <a:rPr lang="en-US" sz="1800"/>
            </a:br>
            <a:r>
              <a:rPr lang="en-US" sz="1800"/>
              <a:t>   50% until 12/2005</a:t>
            </a:r>
          </a:p>
        </p:txBody>
      </p:sp>
      <p:graphicFrame>
        <p:nvGraphicFramePr>
          <p:cNvPr id="175112" name="Object 8"/>
          <p:cNvGraphicFramePr>
            <a:graphicFrameLocks noChangeAspect="1"/>
          </p:cNvGraphicFramePr>
          <p:nvPr/>
        </p:nvGraphicFramePr>
        <p:xfrm>
          <a:off x="152400" y="3648075"/>
          <a:ext cx="5715000" cy="3190875"/>
        </p:xfrm>
        <a:graphic>
          <a:graphicData uri="http://schemas.openxmlformats.org/presentationml/2006/ole">
            <p:oleObj spid="_x0000_s3075" name="Photo Editor Photo" r:id="rId5" imgW="8361905" imgH="4667902" progId="MSPhotoEd.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de-DE"/>
              <a:t>UMTS releases and standardization</a:t>
            </a:r>
            <a:endParaRPr lang="en-US"/>
          </a:p>
        </p:txBody>
      </p:sp>
      <p:sp>
        <p:nvSpPr>
          <p:cNvPr id="310275" name="Rectangle 3"/>
          <p:cNvSpPr>
            <a:spLocks noGrp="1" noChangeArrowheads="1"/>
          </p:cNvSpPr>
          <p:nvPr>
            <p:ph type="body" idx="1"/>
          </p:nvPr>
        </p:nvSpPr>
        <p:spPr/>
        <p:txBody>
          <a:bodyPr>
            <a:normAutofit fontScale="92500" lnSpcReduction="10000"/>
          </a:bodyPr>
          <a:lstStyle/>
          <a:p>
            <a:r>
              <a:rPr lang="de-DE" dirty="0"/>
              <a:t>UMTS releases and standardization</a:t>
            </a:r>
            <a:endParaRPr lang="en-US" dirty="0"/>
          </a:p>
          <a:p>
            <a:pPr lvl="1"/>
            <a:r>
              <a:rPr lang="en-US" b="1" dirty="0"/>
              <a:t>Release 99</a:t>
            </a:r>
            <a:r>
              <a:rPr lang="en-US" dirty="0"/>
              <a:t>: It describes the new radio access technologies UTRA-FDD and UTRA-TDD, and standardizes the use of a GSM/GPRS network as core. This enables a cost effective migration from GSM to UMTS. It is currently deployed.</a:t>
            </a:r>
          </a:p>
          <a:p>
            <a:pPr lvl="1"/>
            <a:r>
              <a:rPr lang="en-US" b="1" dirty="0"/>
              <a:t>Release 4</a:t>
            </a:r>
            <a:r>
              <a:rPr lang="en-US" dirty="0"/>
              <a:t>: It introduces quality of service in the fixed network plus several execution environment.</a:t>
            </a:r>
          </a:p>
          <a:p>
            <a:pPr lvl="1"/>
            <a:r>
              <a:rPr lang="en-US" b="1" dirty="0"/>
              <a:t>Release 5</a:t>
            </a:r>
            <a:r>
              <a:rPr lang="en-US" dirty="0"/>
              <a:t>: It specifies a different core network. The GSM/GPRS based network will be replaced by an almost all-IP-core.</a:t>
            </a:r>
          </a:p>
          <a:p>
            <a:pPr lvl="1"/>
            <a:r>
              <a:rPr lang="en-US" b="1" dirty="0"/>
              <a:t>Release 6</a:t>
            </a:r>
            <a:r>
              <a:rPr lang="en-US" dirty="0"/>
              <a:t>: 3GPP is currently working on release 6 (release 7).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de-DE"/>
              <a:t>UMTS architecture (Release 99 used here!)</a:t>
            </a:r>
          </a:p>
        </p:txBody>
      </p:sp>
      <p:sp>
        <p:nvSpPr>
          <p:cNvPr id="144387" name="Rectangle 3"/>
          <p:cNvSpPr>
            <a:spLocks noChangeArrowheads="1"/>
          </p:cNvSpPr>
          <p:nvPr/>
        </p:nvSpPr>
        <p:spPr bwMode="auto">
          <a:xfrm>
            <a:off x="3810000" y="4876800"/>
            <a:ext cx="838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UTRAN</a:t>
            </a:r>
          </a:p>
        </p:txBody>
      </p:sp>
      <p:sp>
        <p:nvSpPr>
          <p:cNvPr id="144389" name="Rectangle 5"/>
          <p:cNvSpPr>
            <a:spLocks noChangeArrowheads="1"/>
          </p:cNvSpPr>
          <p:nvPr/>
        </p:nvSpPr>
        <p:spPr bwMode="auto">
          <a:xfrm>
            <a:off x="2667000" y="4876800"/>
            <a:ext cx="5334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UE</a:t>
            </a:r>
          </a:p>
        </p:txBody>
      </p:sp>
      <p:sp>
        <p:nvSpPr>
          <p:cNvPr id="144390" name="Rectangle 6"/>
          <p:cNvSpPr>
            <a:spLocks noChangeArrowheads="1"/>
          </p:cNvSpPr>
          <p:nvPr/>
        </p:nvSpPr>
        <p:spPr bwMode="auto">
          <a:xfrm>
            <a:off x="5257800" y="4876800"/>
            <a:ext cx="5334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CN</a:t>
            </a:r>
          </a:p>
        </p:txBody>
      </p:sp>
      <p:cxnSp>
        <p:nvCxnSpPr>
          <p:cNvPr id="144391" name="AutoShape 7"/>
          <p:cNvCxnSpPr>
            <a:cxnSpLocks noChangeShapeType="1"/>
            <a:stCxn id="144389" idx="3"/>
            <a:endCxn id="144387" idx="1"/>
          </p:cNvCxnSpPr>
          <p:nvPr/>
        </p:nvCxnSpPr>
        <p:spPr bwMode="auto">
          <a:xfrm>
            <a:off x="3200400" y="5105400"/>
            <a:ext cx="609600" cy="0"/>
          </a:xfrm>
          <a:prstGeom prst="straightConnector1">
            <a:avLst/>
          </a:prstGeom>
          <a:noFill/>
          <a:ln w="9525">
            <a:solidFill>
              <a:schemeClr val="tx1"/>
            </a:solidFill>
            <a:round/>
            <a:headEnd/>
            <a:tailEnd/>
          </a:ln>
          <a:effectLst/>
        </p:spPr>
      </p:cxnSp>
      <p:cxnSp>
        <p:nvCxnSpPr>
          <p:cNvPr id="144392" name="AutoShape 8"/>
          <p:cNvCxnSpPr>
            <a:cxnSpLocks noChangeShapeType="1"/>
            <a:stCxn id="144387" idx="3"/>
            <a:endCxn id="144390" idx="1"/>
          </p:cNvCxnSpPr>
          <p:nvPr/>
        </p:nvCxnSpPr>
        <p:spPr bwMode="auto">
          <a:xfrm>
            <a:off x="4648200" y="5105400"/>
            <a:ext cx="609600" cy="0"/>
          </a:xfrm>
          <a:prstGeom prst="straightConnector1">
            <a:avLst/>
          </a:prstGeom>
          <a:noFill/>
          <a:ln w="9525">
            <a:solidFill>
              <a:schemeClr val="tx1"/>
            </a:solidFill>
            <a:round/>
            <a:headEnd/>
            <a:tailEnd/>
          </a:ln>
          <a:effectLst/>
        </p:spPr>
      </p:cxnSp>
      <p:sp>
        <p:nvSpPr>
          <p:cNvPr id="144393" name="Line 9"/>
          <p:cNvSpPr>
            <a:spLocks noChangeShapeType="1"/>
          </p:cNvSpPr>
          <p:nvPr/>
        </p:nvSpPr>
        <p:spPr bwMode="auto">
          <a:xfrm flipV="1">
            <a:off x="3505200" y="4800600"/>
            <a:ext cx="0" cy="609600"/>
          </a:xfrm>
          <a:prstGeom prst="line">
            <a:avLst/>
          </a:prstGeom>
          <a:noFill/>
          <a:ln w="9525">
            <a:solidFill>
              <a:schemeClr val="tx1"/>
            </a:solidFill>
            <a:prstDash val="dash"/>
            <a:round/>
            <a:headEnd/>
            <a:tailEnd/>
          </a:ln>
          <a:effectLst/>
        </p:spPr>
        <p:txBody>
          <a:bodyPr wrap="none" anchor="ctr"/>
          <a:lstStyle/>
          <a:p>
            <a:endParaRPr lang="en-IN"/>
          </a:p>
        </p:txBody>
      </p:sp>
      <p:sp>
        <p:nvSpPr>
          <p:cNvPr id="144394" name="Line 10"/>
          <p:cNvSpPr>
            <a:spLocks noChangeShapeType="1"/>
          </p:cNvSpPr>
          <p:nvPr/>
        </p:nvSpPr>
        <p:spPr bwMode="auto">
          <a:xfrm flipV="1">
            <a:off x="4953000" y="4800600"/>
            <a:ext cx="0" cy="609600"/>
          </a:xfrm>
          <a:prstGeom prst="line">
            <a:avLst/>
          </a:prstGeom>
          <a:noFill/>
          <a:ln w="9525">
            <a:solidFill>
              <a:schemeClr val="tx1"/>
            </a:solidFill>
            <a:prstDash val="dash"/>
            <a:round/>
            <a:headEnd/>
            <a:tailEnd/>
          </a:ln>
          <a:effectLst/>
        </p:spPr>
        <p:txBody>
          <a:bodyPr wrap="none" anchor="ctr"/>
          <a:lstStyle/>
          <a:p>
            <a:endParaRPr lang="en-IN"/>
          </a:p>
        </p:txBody>
      </p:sp>
      <p:sp>
        <p:nvSpPr>
          <p:cNvPr id="144395" name="Text Box 11"/>
          <p:cNvSpPr txBox="1">
            <a:spLocks noChangeArrowheads="1"/>
          </p:cNvSpPr>
          <p:nvPr/>
        </p:nvSpPr>
        <p:spPr bwMode="auto">
          <a:xfrm>
            <a:off x="4800600" y="4495800"/>
            <a:ext cx="319088" cy="336550"/>
          </a:xfrm>
          <a:prstGeom prst="rect">
            <a:avLst/>
          </a:prstGeom>
          <a:noFill/>
          <a:ln w="9525">
            <a:noFill/>
            <a:miter lim="800000"/>
            <a:headEnd/>
            <a:tailEnd/>
          </a:ln>
          <a:effectLst/>
        </p:spPr>
        <p:txBody>
          <a:bodyPr wrap="none">
            <a:spAutoFit/>
          </a:bodyPr>
          <a:lstStyle/>
          <a:p>
            <a:r>
              <a:rPr lang="de-DE"/>
              <a:t>I</a:t>
            </a:r>
            <a:r>
              <a:rPr lang="de-DE" baseline="-25000"/>
              <a:t>u</a:t>
            </a:r>
            <a:endParaRPr lang="de-DE"/>
          </a:p>
        </p:txBody>
      </p:sp>
      <p:sp>
        <p:nvSpPr>
          <p:cNvPr id="144396" name="Text Box 12"/>
          <p:cNvSpPr txBox="1">
            <a:spLocks noChangeArrowheads="1"/>
          </p:cNvSpPr>
          <p:nvPr/>
        </p:nvSpPr>
        <p:spPr bwMode="auto">
          <a:xfrm>
            <a:off x="3352800" y="4495800"/>
            <a:ext cx="407988" cy="336550"/>
          </a:xfrm>
          <a:prstGeom prst="rect">
            <a:avLst/>
          </a:prstGeom>
          <a:noFill/>
          <a:ln w="9525">
            <a:noFill/>
            <a:miter lim="800000"/>
            <a:headEnd/>
            <a:tailEnd/>
          </a:ln>
          <a:effectLst/>
        </p:spPr>
        <p:txBody>
          <a:bodyPr wrap="none">
            <a:spAutoFit/>
          </a:bodyPr>
          <a:lstStyle/>
          <a:p>
            <a:r>
              <a:rPr lang="de-DE"/>
              <a:t>U</a:t>
            </a:r>
            <a:r>
              <a:rPr lang="de-DE" baseline="-25000"/>
              <a:t>u</a:t>
            </a:r>
            <a:endParaRPr lang="de-DE"/>
          </a:p>
        </p:txBody>
      </p:sp>
      <p:sp>
        <p:nvSpPr>
          <p:cNvPr id="144398" name="Rectangle 14"/>
          <p:cNvSpPr>
            <a:spLocks noGrp="1" noChangeArrowheads="1"/>
          </p:cNvSpPr>
          <p:nvPr>
            <p:ph type="body" idx="1"/>
          </p:nvPr>
        </p:nvSpPr>
        <p:spPr/>
        <p:txBody>
          <a:bodyPr/>
          <a:lstStyle/>
          <a:p>
            <a:r>
              <a:rPr lang="en-US"/>
              <a:t>UTRAN (UTRA Network)</a:t>
            </a:r>
          </a:p>
          <a:p>
            <a:pPr lvl="1"/>
            <a:r>
              <a:rPr lang="en-US"/>
              <a:t>Cell level mobility</a:t>
            </a:r>
          </a:p>
          <a:p>
            <a:pPr lvl="1"/>
            <a:r>
              <a:rPr lang="en-US"/>
              <a:t>Radio Network Subsystem (RNS)</a:t>
            </a:r>
          </a:p>
          <a:p>
            <a:pPr lvl="1"/>
            <a:r>
              <a:rPr lang="en-US"/>
              <a:t>Encapsulation of all radio specific tasks</a:t>
            </a:r>
          </a:p>
          <a:p>
            <a:r>
              <a:rPr lang="en-US"/>
              <a:t>UE (User Equipment)</a:t>
            </a:r>
          </a:p>
          <a:p>
            <a:r>
              <a:rPr lang="en-US"/>
              <a:t>CN (Core Network)</a:t>
            </a:r>
          </a:p>
          <a:p>
            <a:pPr lvl="1"/>
            <a:r>
              <a:rPr lang="en-US"/>
              <a:t>Inter system handover</a:t>
            </a:r>
          </a:p>
          <a:p>
            <a:pPr lvl="1"/>
            <a:r>
              <a:rPr lang="en-US"/>
              <a:t>Location management if there is no dedicated connection between UE and UTRAN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TotalTime>
  <Words>3691</Words>
  <Application>Microsoft Office PowerPoint</Application>
  <PresentationFormat>On-screen Show (4:3)</PresentationFormat>
  <Paragraphs>824</Paragraphs>
  <Slides>33</Slides>
  <Notes>25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6" baseType="lpstr">
      <vt:lpstr>Median</vt:lpstr>
      <vt:lpstr>Microsoft Word Document</vt:lpstr>
      <vt:lpstr>Microsoft Photo Editor 3.0-Photo</vt:lpstr>
      <vt:lpstr>UNIT- III UMTS : Universal Mobile Telecommunication System</vt:lpstr>
      <vt:lpstr>Route to 3G</vt:lpstr>
      <vt:lpstr>3G- Advantages</vt:lpstr>
      <vt:lpstr>3G Capabilities</vt:lpstr>
      <vt:lpstr>Organizations</vt:lpstr>
      <vt:lpstr>UMTS and IMT-2000</vt:lpstr>
      <vt:lpstr>Licensing Example: UMTS in Germany, 18. August 2000</vt:lpstr>
      <vt:lpstr>UMTS releases and standardization</vt:lpstr>
      <vt:lpstr>UMTS architecture (Release 99 used here!)</vt:lpstr>
      <vt:lpstr>UMTS domains and interfaces </vt:lpstr>
      <vt:lpstr>UMTS domains and interfaces</vt:lpstr>
      <vt:lpstr>UMTS radio interface - Spreading and scrambling of user data</vt:lpstr>
      <vt:lpstr>OVSF (Orthogonal Variable Spreading Factor) coding</vt:lpstr>
      <vt:lpstr>UTRA-FDD (W-CDMA)</vt:lpstr>
      <vt:lpstr>Typical UTRA-FDD uplink data rates</vt:lpstr>
      <vt:lpstr>UMTS FDD frame structure</vt:lpstr>
      <vt:lpstr>UE in UTRA-FDD (W-CDMA)</vt:lpstr>
      <vt:lpstr>UTRA-TDD (TD-CDMA)</vt:lpstr>
      <vt:lpstr>UMTS TDD frame structure (burst type 2)</vt:lpstr>
      <vt:lpstr>UTRA architecture</vt:lpstr>
      <vt:lpstr>UTRAN architecture</vt:lpstr>
      <vt:lpstr>UTRAN RNC functions</vt:lpstr>
      <vt:lpstr>UTRAN Components</vt:lpstr>
      <vt:lpstr>Core network</vt:lpstr>
      <vt:lpstr>Core network: architecture with 3G RNS and 2G BSS</vt:lpstr>
      <vt:lpstr>Core network: protocols with 3G RNS and 2G BSS</vt:lpstr>
      <vt:lpstr>UMTS protocol stacks (user plane)</vt:lpstr>
      <vt:lpstr>UMTS protocol stacks</vt:lpstr>
      <vt:lpstr>Support of mobility: macro diversity</vt:lpstr>
      <vt:lpstr>Support of mobility: handover</vt:lpstr>
      <vt:lpstr>Example handover types in UMTS/GSM</vt:lpstr>
      <vt:lpstr>Handover</vt:lpstr>
      <vt:lpstr>UMTS services (originally)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UMTS</dc:title>
  <dc:creator>ssn</dc:creator>
  <cp:lastModifiedBy>ssn</cp:lastModifiedBy>
  <cp:revision>3</cp:revision>
  <dcterms:created xsi:type="dcterms:W3CDTF">2006-08-16T00:00:00Z</dcterms:created>
  <dcterms:modified xsi:type="dcterms:W3CDTF">2017-02-14T11:46:40Z</dcterms:modified>
</cp:coreProperties>
</file>