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5" r:id="rId7"/>
    <p:sldId id="262" r:id="rId8"/>
    <p:sldId id="263" r:id="rId9"/>
    <p:sldId id="264" r:id="rId10"/>
    <p:sldId id="272" r:id="rId11"/>
    <p:sldId id="273" r:id="rId12"/>
    <p:sldId id="274" r:id="rId13"/>
    <p:sldId id="259" r:id="rId14"/>
  </p:sldIdLst>
  <p:sldSz cx="9144000" cy="6858000" type="screen4x3"/>
  <p:notesSz cx="7315200" cy="9601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0000"/>
    <a:srgbClr val="FF3399"/>
    <a:srgbClr val="422C16"/>
    <a:srgbClr val="0C788E"/>
    <a:srgbClr val="006666"/>
    <a:srgbClr val="0099CC"/>
    <a:srgbClr val="333333"/>
    <a:srgbClr val="663300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23" autoAdjust="0"/>
    <p:restoredTop sz="94652" autoAdjust="0"/>
  </p:normalViewPr>
  <p:slideViewPr>
    <p:cSldViewPr>
      <p:cViewPr varScale="1">
        <p:scale>
          <a:sx n="69" d="100"/>
          <a:sy n="69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8EC2D6-8385-4E22-80E2-99FE0B14F40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25AB28-A0AA-400F-BFAA-219DAA6BF5F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970E9-35BB-4E55-8D4B-7CA80E5C854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DFB60F-B935-45A5-8D36-527A0B5B42A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75437F-4BFA-4AFC-9F8B-B149C4C4D2D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A81475-2102-4BDF-9D7E-63B606FF52A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D4C2C9-331C-4640-8B48-3837E69E749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9662E0-3ED7-4787-B2BD-42FF73D703E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2DCA13-0C46-4D72-9465-57AE65D3662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C0C59-F55E-48FF-86C1-99046AEAC27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BE214-E30E-4303-9808-1CA0F6D51EC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A18246C-282A-47FF-AA2B-C91A9FBAE204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UY" sz="4800" b="1" dirty="0" smtClean="0">
                <a:solidFill>
                  <a:srgbClr val="0070C0"/>
                </a:solidFill>
                <a:latin typeface="Lucida Handwriting" pitchFamily="66" charset="0"/>
              </a:rPr>
              <a:t>Distributed Systems</a:t>
            </a:r>
            <a:endParaRPr lang="es-ES" sz="4800" b="1" dirty="0">
              <a:solidFill>
                <a:srgbClr val="0070C0"/>
              </a:solidFill>
              <a:latin typeface="Lucida Handwriting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38" y="3571876"/>
            <a:ext cx="6400800" cy="1752600"/>
          </a:xfrm>
        </p:spPr>
        <p:txBody>
          <a:bodyPr/>
          <a:lstStyle/>
          <a:p>
            <a:r>
              <a:rPr lang="en-US" sz="1600" b="1" dirty="0" smtClean="0">
                <a:solidFill>
                  <a:srgbClr val="00B0F0"/>
                </a:solidFill>
              </a:rPr>
              <a:t>Y. V. Lokeswari AP / CSE</a:t>
            </a:r>
          </a:p>
          <a:p>
            <a:endParaRPr lang="en-US" sz="1600" b="1" dirty="0" smtClean="0">
              <a:solidFill>
                <a:srgbClr val="00B0F0"/>
              </a:solidFill>
            </a:endParaRPr>
          </a:p>
          <a:p>
            <a:r>
              <a:rPr lang="en-US" sz="1600" b="1" dirty="0" smtClean="0">
                <a:solidFill>
                  <a:srgbClr val="00B0F0"/>
                </a:solidFill>
              </a:rPr>
              <a:t>Reference: George </a:t>
            </a:r>
            <a:r>
              <a:rPr lang="en-US" sz="1600" b="1" dirty="0" err="1" smtClean="0">
                <a:solidFill>
                  <a:srgbClr val="00B0F0"/>
                </a:solidFill>
              </a:rPr>
              <a:t>Coulouris</a:t>
            </a:r>
            <a:r>
              <a:rPr lang="en-US" sz="1600" b="1" dirty="0" smtClean="0">
                <a:solidFill>
                  <a:srgbClr val="00B0F0"/>
                </a:solidFill>
              </a:rPr>
              <a:t>, Jean </a:t>
            </a:r>
            <a:r>
              <a:rPr lang="en-US" sz="1600" b="1" dirty="0" err="1" smtClean="0">
                <a:solidFill>
                  <a:srgbClr val="00B0F0"/>
                </a:solidFill>
              </a:rPr>
              <a:t>Dollimore</a:t>
            </a:r>
            <a:r>
              <a:rPr lang="en-US" sz="1600" b="1" dirty="0" smtClean="0">
                <a:solidFill>
                  <a:srgbClr val="00B0F0"/>
                </a:solidFill>
              </a:rPr>
              <a:t> and Tim </a:t>
            </a:r>
            <a:r>
              <a:rPr lang="en-US" sz="1600" b="1" dirty="0" err="1" smtClean="0">
                <a:solidFill>
                  <a:srgbClr val="00B0F0"/>
                </a:solidFill>
              </a:rPr>
              <a:t>Kindberg</a:t>
            </a:r>
            <a:r>
              <a:rPr lang="en-US" sz="1600" b="1" dirty="0" smtClean="0">
                <a:solidFill>
                  <a:srgbClr val="00B0F0"/>
                </a:solidFill>
              </a:rPr>
              <a:t>, “Distributed Systems Concepts and Design”, Fifth</a:t>
            </a:r>
          </a:p>
          <a:p>
            <a:r>
              <a:rPr lang="en-US" sz="1600" b="1" dirty="0" smtClean="0">
                <a:solidFill>
                  <a:srgbClr val="00B0F0"/>
                </a:solidFill>
              </a:rPr>
              <a:t>Edition, Pearson Education, 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66"/>
            <a:ext cx="8229600" cy="1060472"/>
          </a:xfrm>
        </p:spPr>
        <p:txBody>
          <a:bodyPr/>
          <a:lstStyle/>
          <a:p>
            <a:r>
              <a:rPr lang="en-US" sz="3600" dirty="0" smtClean="0"/>
              <a:t>Focus on resource sharing</a:t>
            </a:r>
            <a:endParaRPr lang="en-US" sz="3600" b="1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22"/>
            <a:ext cx="8229600" cy="4840303"/>
          </a:xfrm>
        </p:spPr>
        <p:txBody>
          <a:bodyPr/>
          <a:lstStyle/>
          <a:p>
            <a:pPr algn="just"/>
            <a:r>
              <a:rPr lang="en-US" sz="2400" dirty="0" smtClean="0"/>
              <a:t>Sharing data in the form of a shared database or a set of web pages.</a:t>
            </a: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Computer-supported cooperative working (CSCW)</a:t>
            </a:r>
          </a:p>
          <a:p>
            <a:pPr lvl="1" algn="just"/>
            <a:r>
              <a:rPr lang="en-US" sz="2000" dirty="0" smtClean="0"/>
              <a:t>A group of users who cooperate directly share resources such as documents in a small, closed group.</a:t>
            </a: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Service</a:t>
            </a:r>
            <a:r>
              <a:rPr lang="en-US" sz="2400" dirty="0" smtClean="0"/>
              <a:t> : Manages a collection of related resources and presents their functionality to users and applications</a:t>
            </a:r>
          </a:p>
          <a:p>
            <a:pPr algn="just">
              <a:buNone/>
            </a:pPr>
            <a:r>
              <a:rPr lang="en-US" sz="2400" dirty="0" smtClean="0"/>
              <a:t>     (File service - read, write, delete - operations on files)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66"/>
            <a:ext cx="8229600" cy="1060472"/>
          </a:xfrm>
        </p:spPr>
        <p:txBody>
          <a:bodyPr/>
          <a:lstStyle/>
          <a:p>
            <a:r>
              <a:rPr lang="en-US" sz="3600" dirty="0" smtClean="0"/>
              <a:t>Focus on resource sharing</a:t>
            </a:r>
            <a:endParaRPr lang="en-US" sz="3600" b="1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en-US" sz="2400" dirty="0" smtClean="0">
                <a:solidFill>
                  <a:srgbClr val="0070C0"/>
                </a:solidFill>
              </a:rPr>
              <a:t>Server</a:t>
            </a:r>
            <a:r>
              <a:rPr lang="en-US" sz="2400" dirty="0" smtClean="0"/>
              <a:t>: A running program (a process) on a networked computer that accepts requests from programs running on other computers to perform a service</a:t>
            </a: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Client – Server</a:t>
            </a: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Client (active- making request)</a:t>
            </a: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Server (Passive – Process request)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Remote Invocation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Distributed system written in OO- language</a:t>
            </a: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Client object invoking a method upon server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04"/>
            <a:ext cx="8229600" cy="989034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3600" dirty="0" smtClean="0"/>
              <a:t>Introduction</a:t>
            </a:r>
          </a:p>
          <a:p>
            <a:pPr algn="just"/>
            <a:r>
              <a:rPr lang="en-US" sz="3600" dirty="0" smtClean="0"/>
              <a:t>Examples of Distributed </a:t>
            </a:r>
            <a:r>
              <a:rPr lang="en-US" sz="3600" dirty="0" smtClean="0"/>
              <a:t>Systems</a:t>
            </a:r>
          </a:p>
          <a:p>
            <a:pPr algn="just"/>
            <a:r>
              <a:rPr lang="en-US" sz="3600" dirty="0" smtClean="0"/>
              <a:t>Focus on resource sharing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976" y="2214554"/>
            <a:ext cx="6500858" cy="1714512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04"/>
            <a:ext cx="8229600" cy="989034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3600" dirty="0" smtClean="0"/>
              <a:t>Introduction</a:t>
            </a:r>
          </a:p>
          <a:p>
            <a:pPr algn="just"/>
            <a:r>
              <a:rPr lang="en-US" sz="3600" dirty="0" smtClean="0"/>
              <a:t>Examples of Distributed Systems</a:t>
            </a:r>
          </a:p>
          <a:p>
            <a:pPr algn="just"/>
            <a:r>
              <a:rPr lang="en-US" sz="3600" dirty="0" smtClean="0"/>
              <a:t>Trends in Distributed Systems</a:t>
            </a:r>
          </a:p>
          <a:p>
            <a:pPr algn="just"/>
            <a:r>
              <a:rPr lang="en-US" sz="3600" dirty="0" smtClean="0"/>
              <a:t>Focus on Resource sharing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04"/>
            <a:ext cx="8229600" cy="989034"/>
          </a:xfrm>
        </p:spPr>
        <p:txBody>
          <a:bodyPr/>
          <a:lstStyle/>
          <a:p>
            <a:r>
              <a:rPr lang="en-US" dirty="0" smtClean="0"/>
              <a:t>Distributed Systems</a:t>
            </a:r>
            <a:endParaRPr lang="en-US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pPr algn="just"/>
            <a:r>
              <a:rPr lang="en-US" sz="2800" dirty="0" smtClean="0"/>
              <a:t>Distributed </a:t>
            </a:r>
            <a:r>
              <a:rPr lang="en-US" sz="2800" smtClean="0"/>
              <a:t>system is </a:t>
            </a:r>
            <a:r>
              <a:rPr lang="en-US" sz="2800" dirty="0" smtClean="0"/>
              <a:t>one in which </a:t>
            </a:r>
            <a:r>
              <a:rPr lang="en-US" sz="2800" dirty="0" smtClean="0">
                <a:solidFill>
                  <a:srgbClr val="0070C0"/>
                </a:solidFill>
              </a:rPr>
              <a:t>hardware or software components </a:t>
            </a:r>
            <a:r>
              <a:rPr lang="en-US" sz="2800" dirty="0" smtClean="0"/>
              <a:t>located at </a:t>
            </a:r>
            <a:r>
              <a:rPr lang="en-US" sz="2800" dirty="0" smtClean="0">
                <a:solidFill>
                  <a:srgbClr val="0070C0"/>
                </a:solidFill>
              </a:rPr>
              <a:t>networked computers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communicate and coordinate </a:t>
            </a:r>
            <a:r>
              <a:rPr lang="en-US" sz="2800" dirty="0" smtClean="0"/>
              <a:t>their actions only by </a:t>
            </a:r>
            <a:r>
              <a:rPr lang="en-US" sz="2800" dirty="0" smtClean="0">
                <a:solidFill>
                  <a:srgbClr val="0070C0"/>
                </a:solidFill>
              </a:rPr>
              <a:t>passing messages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>
                <a:solidFill>
                  <a:srgbClr val="FF3399"/>
                </a:solidFill>
              </a:rPr>
              <a:t>Issues in DS</a:t>
            </a:r>
          </a:p>
          <a:p>
            <a:pPr lvl="1" algn="just"/>
            <a:r>
              <a:rPr lang="en-US" sz="2400" dirty="0" smtClean="0"/>
              <a:t>Concurrency</a:t>
            </a:r>
          </a:p>
          <a:p>
            <a:pPr lvl="1" algn="just"/>
            <a:r>
              <a:rPr lang="en-US" sz="2400" dirty="0" smtClean="0"/>
              <a:t>No Global Clock</a:t>
            </a:r>
          </a:p>
          <a:p>
            <a:pPr lvl="1" algn="just"/>
            <a:r>
              <a:rPr lang="en-US" sz="2400" dirty="0" smtClean="0"/>
              <a:t>Independent Failures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66"/>
            <a:ext cx="8229600" cy="1060472"/>
          </a:xfrm>
        </p:spPr>
        <p:txBody>
          <a:bodyPr/>
          <a:lstStyle/>
          <a:p>
            <a:r>
              <a:rPr lang="en-US" dirty="0" smtClean="0"/>
              <a:t>Distributed Systems Issues</a:t>
            </a:r>
            <a:endParaRPr lang="en-US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 algn="just"/>
            <a:r>
              <a:rPr lang="en-US" sz="2800" b="1" dirty="0" smtClean="0">
                <a:solidFill>
                  <a:srgbClr val="0070C0"/>
                </a:solidFill>
              </a:rPr>
              <a:t>Concurrency</a:t>
            </a:r>
          </a:p>
          <a:p>
            <a:pPr lvl="1" algn="just"/>
            <a:r>
              <a:rPr lang="en-US" sz="2000" dirty="0" smtClean="0"/>
              <a:t>Concurrent program execution is the norm</a:t>
            </a:r>
          </a:p>
          <a:p>
            <a:pPr lvl="1" algn="just"/>
            <a:r>
              <a:rPr lang="en-US" sz="2000" dirty="0" smtClean="0"/>
              <a:t>Coordination of concurrently executing programs that share resources is must.</a:t>
            </a:r>
          </a:p>
          <a:p>
            <a:pPr algn="just"/>
            <a:r>
              <a:rPr lang="en-US" sz="2800" b="1" dirty="0" smtClean="0">
                <a:solidFill>
                  <a:srgbClr val="0070C0"/>
                </a:solidFill>
              </a:rPr>
              <a:t>No global clock</a:t>
            </a:r>
          </a:p>
          <a:p>
            <a:pPr lvl="1" algn="just"/>
            <a:r>
              <a:rPr lang="en-US" sz="2000" dirty="0" smtClean="0"/>
              <a:t>Co-ordination depends on time at which programs’ action occur.</a:t>
            </a:r>
          </a:p>
          <a:p>
            <a:pPr lvl="1" algn="just"/>
            <a:r>
              <a:rPr lang="en-US" sz="2000" dirty="0" smtClean="0"/>
              <a:t>Limits to the accuracy with which the computers in a network can synchronize their clocks.</a:t>
            </a:r>
          </a:p>
          <a:p>
            <a:pPr lvl="1" algn="just"/>
            <a:r>
              <a:rPr lang="en-US" sz="2000" dirty="0" smtClean="0"/>
              <a:t>There is no single global notion of correct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Systems Issues</a:t>
            </a:r>
            <a:endParaRPr lang="en-US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3050"/>
            <a:ext cx="8229600" cy="4483113"/>
          </a:xfrm>
        </p:spPr>
        <p:txBody>
          <a:bodyPr/>
          <a:lstStyle/>
          <a:p>
            <a:pPr algn="just"/>
            <a:r>
              <a:rPr lang="en-US" sz="2800" b="1" dirty="0" smtClean="0">
                <a:solidFill>
                  <a:srgbClr val="0070C0"/>
                </a:solidFill>
              </a:rPr>
              <a:t>Independent Failures</a:t>
            </a:r>
          </a:p>
          <a:p>
            <a:pPr lvl="1" algn="just"/>
            <a:r>
              <a:rPr lang="en-US" sz="2000" dirty="0" smtClean="0"/>
              <a:t>Faults in the network result in the isolation of the computers (will not stop running)</a:t>
            </a:r>
          </a:p>
          <a:p>
            <a:pPr lvl="1" algn="just"/>
            <a:r>
              <a:rPr lang="en-US" sz="2000" dirty="0" smtClean="0"/>
              <a:t>failure of a computer, or the unexpected termination of a program somewhere in the system (a crash), is not immediately made known to the other components with which it communicates.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10" y="209534"/>
            <a:ext cx="8229600" cy="1011222"/>
          </a:xfrm>
        </p:spPr>
        <p:txBody>
          <a:bodyPr/>
          <a:lstStyle/>
          <a:p>
            <a:r>
              <a:rPr lang="en-US" dirty="0" smtClean="0"/>
              <a:t>Applications of DS</a:t>
            </a:r>
            <a:endParaRPr lang="en-US" dirty="0"/>
          </a:p>
        </p:txBody>
      </p:sp>
      <p:graphicFrame>
        <p:nvGraphicFramePr>
          <p:cNvPr id="4" name="Group 68"/>
          <p:cNvGraphicFramePr>
            <a:graphicFrameLocks noGrp="1"/>
          </p:cNvGraphicFramePr>
          <p:nvPr/>
        </p:nvGraphicFramePr>
        <p:xfrm>
          <a:off x="357158" y="1000111"/>
          <a:ext cx="8294718" cy="5415280"/>
        </p:xfrm>
        <a:graphic>
          <a:graphicData uri="http://schemas.openxmlformats.org/drawingml/2006/table">
            <a:tbl>
              <a:tblPr/>
              <a:tblGrid>
                <a:gridCol w="3000396"/>
                <a:gridCol w="5294322"/>
              </a:tblGrid>
              <a:tr h="602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ヒラギノ角ゴ ProN W3" pitchFamily="60" charset="-128"/>
                          <a:sym typeface="Arial" charset="0"/>
                        </a:rPr>
                        <a:t>Finance and commerce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ヒラギノ角ゴ ProN W3" pitchFamily="60" charset="-128"/>
                          <a:sym typeface="Arial" charset="0"/>
                        </a:rPr>
                        <a:t>eCommerce e.g. Amazon and eBay, PayPal,  online banking and trading 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ヒラギノ角ゴ ProN W3" pitchFamily="60" charset="-128"/>
                          <a:sym typeface="Arial" charset="0"/>
                        </a:rPr>
                        <a:t>The information society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ヒラギノ角ゴ ProN W3" pitchFamily="60" charset="-128"/>
                        </a:rPr>
                        <a:t>Web information and  search engines,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ヒラギノ角ゴ ProN W3" pitchFamily="60" charset="-128"/>
                        </a:rPr>
                        <a:t>ebooks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ヒラギノ角ゴ ProN W3" pitchFamily="60" charset="-128"/>
                        </a:rPr>
                        <a:t>, Wikipedia; social networking: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ヒラギノ角ゴ ProN W3" pitchFamily="60" charset="-128"/>
                        </a:rPr>
                        <a:t>Facebook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ヒラギノ角ゴ ProN W3" pitchFamily="60" charset="-128"/>
                        </a:rPr>
                        <a:t> and MySpace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ヒラギノ角ゴ ProN W3" pitchFamily="60" charset="-128"/>
                          <a:sym typeface="Arial" charset="0"/>
                        </a:rPr>
                        <a:t>.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2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ヒラギノ角ゴ ProN W3" pitchFamily="60" charset="-128"/>
                          <a:sym typeface="Arial" charset="0"/>
                        </a:rPr>
                        <a:t>Creative industries and entertainment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ヒラギノ角ゴ ProN W3" pitchFamily="60" charset="-128"/>
                          <a:sym typeface="Arial" charset="0"/>
                        </a:rPr>
                        <a:t>online gaming,  music and film in the home, user-generated content, e.g. YouTube,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ヒラギノ角ゴ ProN W3" pitchFamily="60" charset="-128"/>
                          <a:sym typeface="Arial" charset="0"/>
                        </a:rPr>
                        <a:t>Flickr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ヒラギノ角ゴ ProN W3" pitchFamily="60" charset="-128"/>
                        <a:sym typeface="Arial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2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ヒラギノ角ゴ ProN W3" pitchFamily="60" charset="-128"/>
                          <a:sym typeface="Arial" charset="0"/>
                        </a:rPr>
                        <a:t>Healthcare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ヒラギノ角ゴ ProN W3" pitchFamily="60" charset="-128"/>
                          <a:sym typeface="Arial" charset="0"/>
                        </a:rPr>
                        <a:t>health informatics, on online patient records, remote monitoring of patients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2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ヒラギノ角ゴ ProN W3" pitchFamily="60" charset="-128"/>
                          <a:sym typeface="Arial" charset="0"/>
                        </a:rPr>
                        <a:t>Education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ヒラギノ角ゴ ProN W3" pitchFamily="60" charset="-128"/>
                          <a:sym typeface="Arial" charset="0"/>
                        </a:rPr>
                        <a:t>e-learning,  virtual learning environments; distance learning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2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ヒラギノ角ゴ ProN W3" pitchFamily="60" charset="-128"/>
                          <a:sym typeface="Arial" charset="0"/>
                        </a:rPr>
                        <a:t>Transport and logistics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ヒラギノ角ゴ ProN W3" pitchFamily="60" charset="-128"/>
                          <a:sym typeface="Arial" charset="0"/>
                        </a:rPr>
                        <a:t>GPS in route finding systems, map services: Google Maps, Google Earth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2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ヒラギノ角ゴ ProN W3" pitchFamily="60" charset="-128"/>
                          <a:sym typeface="Arial" charset="0"/>
                        </a:rPr>
                        <a:t>Science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ヒラギノ角ゴ ProN W3" pitchFamily="60" charset="-128"/>
                          <a:sym typeface="Arial" charset="0"/>
                        </a:rPr>
                        <a:t>The Grid as an enabling technology for collaboration between scientists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2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ヒラギノ角ゴ ProN W3" pitchFamily="60" charset="-128"/>
                          <a:sym typeface="Arial" charset="0"/>
                        </a:rPr>
                        <a:t>Environmental management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ヒラギノ角ゴ ProN W3" pitchFamily="60" charset="-128"/>
                          <a:sym typeface="Arial" charset="0"/>
                        </a:rPr>
                        <a:t>sensor technology to monitor  earthquakes, floods or tsunamis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66"/>
            <a:ext cx="8229600" cy="1060472"/>
          </a:xfrm>
        </p:spPr>
        <p:txBody>
          <a:bodyPr/>
          <a:lstStyle/>
          <a:p>
            <a:r>
              <a:rPr lang="en-US" sz="3600" b="1" dirty="0" smtClean="0"/>
              <a:t>Examples of Distributed Systems</a:t>
            </a:r>
            <a:endParaRPr lang="en-US" sz="3600" b="1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 algn="just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Web Search</a:t>
            </a:r>
          </a:p>
          <a:p>
            <a:pPr algn="just"/>
            <a:r>
              <a:rPr lang="en-US" sz="2400" dirty="0" smtClean="0"/>
              <a:t>Task of a web search engine is to index the entire contents of the World Wide Web.</a:t>
            </a:r>
          </a:p>
          <a:p>
            <a:pPr algn="just"/>
            <a:r>
              <a:rPr lang="en-US" sz="2400" dirty="0" smtClean="0"/>
              <a:t>Web consists of over 63 billion pages and one trillion unique web addresses.</a:t>
            </a:r>
          </a:p>
          <a:p>
            <a:pPr algn="just"/>
            <a:r>
              <a:rPr lang="en-US" sz="2400" dirty="0" smtClean="0"/>
              <a:t>Google web search engine consists of the following.</a:t>
            </a:r>
          </a:p>
          <a:p>
            <a:pPr lvl="1" algn="just"/>
            <a:r>
              <a:rPr lang="en-US" sz="2000" dirty="0" smtClean="0"/>
              <a:t>physical infrastructure</a:t>
            </a:r>
          </a:p>
          <a:p>
            <a:pPr lvl="1" algn="just"/>
            <a:r>
              <a:rPr lang="en-US" sz="2000" dirty="0" smtClean="0"/>
              <a:t>distributed file system</a:t>
            </a:r>
          </a:p>
          <a:p>
            <a:pPr lvl="1" algn="just"/>
            <a:r>
              <a:rPr lang="en-US" sz="2000" dirty="0" smtClean="0"/>
              <a:t>distributed storage system</a:t>
            </a:r>
          </a:p>
          <a:p>
            <a:pPr lvl="1"/>
            <a:r>
              <a:rPr lang="en-US" sz="2000" dirty="0" smtClean="0"/>
              <a:t>distributed locking and agreement;</a:t>
            </a:r>
          </a:p>
          <a:p>
            <a:pPr lvl="1"/>
            <a:r>
              <a:rPr lang="en-US" sz="2000" dirty="0" smtClean="0"/>
              <a:t>programming model (parallel and Distributed </a:t>
            </a:r>
          </a:p>
          <a:p>
            <a:pPr lvl="1">
              <a:buNone/>
            </a:pPr>
            <a:r>
              <a:rPr lang="en-US" sz="2000" dirty="0" smtClean="0"/>
              <a:t>     computing)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66"/>
            <a:ext cx="8229600" cy="1060472"/>
          </a:xfrm>
        </p:spPr>
        <p:txBody>
          <a:bodyPr/>
          <a:lstStyle/>
          <a:p>
            <a:r>
              <a:rPr lang="en-US" sz="3600" b="1" dirty="0" smtClean="0"/>
              <a:t>Examples of Distributed Systems</a:t>
            </a:r>
            <a:endParaRPr lang="en-US" sz="3600" b="1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 algn="just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Massively multiplayer online games (MMOGs)</a:t>
            </a:r>
          </a:p>
          <a:p>
            <a:pPr algn="just"/>
            <a:r>
              <a:rPr lang="en-US" sz="2400" dirty="0" smtClean="0"/>
              <a:t>Sony’s </a:t>
            </a:r>
            <a:r>
              <a:rPr lang="en-US" sz="2400" dirty="0" err="1" smtClean="0"/>
              <a:t>EverQuest</a:t>
            </a:r>
            <a:r>
              <a:rPr lang="en-US" sz="2400" dirty="0" smtClean="0"/>
              <a:t> II and EVE Online from the Finnish company CCP Games</a:t>
            </a:r>
          </a:p>
          <a:p>
            <a:pPr algn="just"/>
            <a:r>
              <a:rPr lang="en-US" sz="2000" dirty="0" smtClean="0"/>
              <a:t>fast response times</a:t>
            </a:r>
          </a:p>
          <a:p>
            <a:pPr algn="just"/>
            <a:r>
              <a:rPr lang="en-US" sz="2000" dirty="0" smtClean="0"/>
              <a:t>real-time propagation of events to many players and maintaining a consistent view of the shared world.</a:t>
            </a:r>
          </a:p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EVE</a:t>
            </a:r>
            <a:r>
              <a:rPr lang="en-US" sz="2000" dirty="0" smtClean="0"/>
              <a:t> Online, utilizes a </a:t>
            </a:r>
            <a:r>
              <a:rPr lang="en-US" sz="2000" dirty="0" smtClean="0">
                <a:solidFill>
                  <a:srgbClr val="0070C0"/>
                </a:solidFill>
              </a:rPr>
              <a:t>client-server </a:t>
            </a:r>
            <a:r>
              <a:rPr lang="en-US" sz="2000" dirty="0" smtClean="0"/>
              <a:t>Architecture</a:t>
            </a:r>
          </a:p>
          <a:p>
            <a:pPr algn="just"/>
            <a:r>
              <a:rPr lang="en-US" sz="2000" b="1" dirty="0" err="1" smtClean="0">
                <a:solidFill>
                  <a:srgbClr val="0070C0"/>
                </a:solidFill>
              </a:rPr>
              <a:t>EverQuest</a:t>
            </a:r>
            <a:r>
              <a:rPr lang="en-US" sz="2000" dirty="0" smtClean="0"/>
              <a:t> adopts </a:t>
            </a:r>
            <a:r>
              <a:rPr lang="en-US" sz="2000" dirty="0" smtClean="0">
                <a:solidFill>
                  <a:srgbClr val="0070C0"/>
                </a:solidFill>
              </a:rPr>
              <a:t>Distributed</a:t>
            </a:r>
            <a:r>
              <a:rPr lang="en-US" sz="2000" dirty="0" smtClean="0"/>
              <a:t> systems architecture</a:t>
            </a:r>
          </a:p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Researchers</a:t>
            </a:r>
            <a:r>
              <a:rPr lang="en-US" sz="2000" dirty="0" smtClean="0"/>
              <a:t> look for </a:t>
            </a:r>
            <a:r>
              <a:rPr lang="en-US" sz="2000" b="1" dirty="0" smtClean="0">
                <a:solidFill>
                  <a:srgbClr val="0070C0"/>
                </a:solidFill>
              </a:rPr>
              <a:t>peer-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to - peer</a:t>
            </a:r>
            <a:r>
              <a:rPr lang="en-US" sz="2000" dirty="0" smtClean="0"/>
              <a:t> technology.</a:t>
            </a:r>
          </a:p>
          <a:p>
            <a:pPr algn="just">
              <a:buNone/>
            </a:pPr>
            <a:r>
              <a:rPr lang="en-US" sz="2000" dirty="0" smtClean="0"/>
              <a:t>      every participant contributes resources </a:t>
            </a:r>
          </a:p>
          <a:p>
            <a:pPr algn="just">
              <a:buNone/>
            </a:pPr>
            <a:r>
              <a:rPr lang="en-US" sz="2000" dirty="0" smtClean="0"/>
              <a:t>      (storage and processing) to accommodate the game.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66"/>
            <a:ext cx="8229600" cy="1060472"/>
          </a:xfrm>
        </p:spPr>
        <p:txBody>
          <a:bodyPr/>
          <a:lstStyle/>
          <a:p>
            <a:r>
              <a:rPr lang="en-US" sz="3600" b="1" dirty="0" smtClean="0"/>
              <a:t>Examples of Distributed Systems</a:t>
            </a:r>
            <a:endParaRPr lang="en-US" sz="3600" b="1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 algn="just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Financial trading</a:t>
            </a:r>
          </a:p>
          <a:p>
            <a:pPr algn="just"/>
            <a:r>
              <a:rPr lang="en-US" sz="2400" dirty="0" smtClean="0"/>
              <a:t>communication and processing of items of interest, known as events in distributed systems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" y="2857496"/>
            <a:ext cx="8616980" cy="3429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5633</TotalTime>
  <Words>644</Words>
  <Application>Microsoft Office PowerPoint</Application>
  <PresentationFormat>On-screen Show (4:3)</PresentationFormat>
  <Paragraphs>88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Diseño predeterminado</vt:lpstr>
      <vt:lpstr>Distributed Systems</vt:lpstr>
      <vt:lpstr>Overview</vt:lpstr>
      <vt:lpstr>Distributed Systems</vt:lpstr>
      <vt:lpstr>Distributed Systems Issues</vt:lpstr>
      <vt:lpstr>Distributed Systems Issues</vt:lpstr>
      <vt:lpstr>Applications of DS</vt:lpstr>
      <vt:lpstr>Examples of Distributed Systems</vt:lpstr>
      <vt:lpstr>Examples of Distributed Systems</vt:lpstr>
      <vt:lpstr>Examples of Distributed Systems</vt:lpstr>
      <vt:lpstr>Focus on resource sharing</vt:lpstr>
      <vt:lpstr>Focus on resource sharing</vt:lpstr>
      <vt:lpstr>Summary</vt:lpstr>
      <vt:lpstr>Thank You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Lokeswari</cp:lastModifiedBy>
  <cp:revision>809</cp:revision>
  <dcterms:created xsi:type="dcterms:W3CDTF">2010-05-23T14:28:12Z</dcterms:created>
  <dcterms:modified xsi:type="dcterms:W3CDTF">2017-12-18T15:20:08Z</dcterms:modified>
</cp:coreProperties>
</file>