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60" r:id="rId3"/>
    <p:sldId id="259" r:id="rId4"/>
    <p:sldId id="264" r:id="rId5"/>
    <p:sldId id="261" r:id="rId6"/>
    <p:sldId id="262" r:id="rId7"/>
    <p:sldId id="263" r:id="rId8"/>
    <p:sldId id="265" r:id="rId9"/>
    <p:sldId id="266" r:id="rId10"/>
    <p:sldId id="272" r:id="rId11"/>
    <p:sldId id="267" r:id="rId12"/>
    <p:sldId id="273" r:id="rId13"/>
    <p:sldId id="271" r:id="rId14"/>
    <p:sldId id="268" r:id="rId15"/>
    <p:sldId id="270" r:id="rId16"/>
    <p:sldId id="275" r:id="rId17"/>
    <p:sldId id="274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10" y="-96"/>
      </p:cViewPr>
      <p:guideLst>
        <p:guide orient="horz" pos="2160"/>
        <p:guide pos="2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30E14CD-D6B6-4BAD-AB62-5BD0894C15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07749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504488-79F4-4B49-A184-A2197B4889EC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4790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4BE028-CF49-4D4D-A34B-BF8112313D5B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072876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birthday2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177641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914400"/>
          </a:xfrm>
        </p:spPr>
        <p:txBody>
          <a:bodyPr/>
          <a:lstStyle>
            <a:lvl1pPr marL="0" indent="0" algn="ctr">
              <a:buFont typeface="Webdings" panose="05030102010509060703" pitchFamily="18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A3EFB6-1949-4B0D-A769-A8BC17A3BC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1642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22694-B33B-4868-A734-EAB05DC059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0195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D5EDF-4536-4C63-BC3A-C610D0CDBB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30230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9D59B-F8BF-4DE3-AF16-2D33CA9705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42809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7A9FE-5CD9-4C09-8155-01340AB97D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8002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A395B-31A5-4F65-B776-FEFE723ACC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158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EADE2-1CC9-446C-9A98-4E37AE913D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976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0DB0D-92C2-44D7-A327-0FF49E7259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00758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BE26E-61F6-4F0B-B3E0-38EB82ACCD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5083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DE612-9F83-4BD7-8999-D6DDAE2CF7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4878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ADB48-4253-4D44-AA9D-631F5443F4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0023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CAFEC-A0ED-4257-BE62-0CDBFD33C2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1420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B9C80-65BE-461E-87D7-05C3C7BBD5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942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birthday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9554485-4C95-47B5-A381-5ACBF75F70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530225" indent="-5302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ebdings" panose="05030102010509060703" pitchFamily="18" charset="2"/>
        <a:buChar char="e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1076325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0825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125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42411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2">
                    <a:lumMod val="50000"/>
                  </a:schemeClr>
                </a:solidFill>
              </a:rPr>
              <a:t>Trends in Distributed Systems</a:t>
            </a:r>
            <a:endParaRPr lang="en-US" alt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Y</a:t>
            </a:r>
            <a:r>
              <a:rPr lang="en-US" sz="2000" b="1" dirty="0" smtClean="0">
                <a:solidFill>
                  <a:srgbClr val="002060"/>
                </a:solidFill>
              </a:rPr>
              <a:t>. V. </a:t>
            </a:r>
            <a:r>
              <a:rPr lang="en-US" sz="2000" b="1" dirty="0" err="1" smtClean="0">
                <a:solidFill>
                  <a:srgbClr val="002060"/>
                </a:solidFill>
              </a:rPr>
              <a:t>Lokeswari</a:t>
            </a:r>
            <a:r>
              <a:rPr lang="en-US" sz="2000" b="1" dirty="0" smtClean="0">
                <a:solidFill>
                  <a:srgbClr val="002060"/>
                </a:solidFill>
              </a:rPr>
              <a:t> AP / CSE</a:t>
            </a:r>
          </a:p>
          <a:p>
            <a:endParaRPr lang="en-US" sz="2000" b="1" dirty="0" smtClean="0">
              <a:solidFill>
                <a:srgbClr val="002060"/>
              </a:solidFill>
            </a:endParaRPr>
          </a:p>
          <a:p>
            <a:r>
              <a:rPr lang="en-US" sz="2000" b="1" dirty="0" smtClean="0">
                <a:solidFill>
                  <a:srgbClr val="002060"/>
                </a:solidFill>
              </a:rPr>
              <a:t>Reference: George </a:t>
            </a:r>
            <a:r>
              <a:rPr lang="en-US" sz="2000" b="1" dirty="0" err="1" smtClean="0">
                <a:solidFill>
                  <a:srgbClr val="002060"/>
                </a:solidFill>
              </a:rPr>
              <a:t>Coulouris</a:t>
            </a:r>
            <a:r>
              <a:rPr lang="en-US" sz="2000" b="1" dirty="0" smtClean="0">
                <a:solidFill>
                  <a:srgbClr val="002060"/>
                </a:solidFill>
              </a:rPr>
              <a:t>, Jean </a:t>
            </a:r>
            <a:r>
              <a:rPr lang="en-US" sz="2000" b="1" dirty="0" err="1" smtClean="0">
                <a:solidFill>
                  <a:srgbClr val="002060"/>
                </a:solidFill>
              </a:rPr>
              <a:t>Dollimore</a:t>
            </a:r>
            <a:r>
              <a:rPr lang="en-US" sz="2000" b="1" dirty="0" smtClean="0">
                <a:solidFill>
                  <a:srgbClr val="002060"/>
                </a:solidFill>
              </a:rPr>
              <a:t> and Tim </a:t>
            </a:r>
            <a:r>
              <a:rPr lang="en-US" sz="2000" b="1" dirty="0" err="1" smtClean="0">
                <a:solidFill>
                  <a:srgbClr val="002060"/>
                </a:solidFill>
              </a:rPr>
              <a:t>Kindberg</a:t>
            </a:r>
            <a:r>
              <a:rPr lang="en-US" sz="2000" b="1" dirty="0" smtClean="0">
                <a:solidFill>
                  <a:srgbClr val="002060"/>
                </a:solidFill>
              </a:rPr>
              <a:t>, “Distributed Systems Concepts and Design”, Fifth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Edition, Pearson Education, 2012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56492"/>
          </a:xfrm>
        </p:spPr>
        <p:txBody>
          <a:bodyPr/>
          <a:lstStyle/>
          <a:p>
            <a:pPr algn="ctr"/>
            <a:r>
              <a:rPr lang="en-GB" altLang="en-US" dirty="0" smtClean="0">
                <a:solidFill>
                  <a:schemeClr val="accent2">
                    <a:lumMod val="50000"/>
                  </a:schemeClr>
                </a:solidFill>
              </a:rPr>
              <a:t>Distributed Multimedia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22" y="1420837"/>
            <a:ext cx="8567224" cy="5120639"/>
          </a:xfrm>
        </p:spPr>
        <p:txBody>
          <a:bodyPr/>
          <a:lstStyle/>
          <a:p>
            <a:pPr algn="just"/>
            <a:r>
              <a:rPr lang="en-US" sz="2000" b="1" dirty="0" smtClean="0"/>
              <a:t>Jitter </a:t>
            </a:r>
            <a:r>
              <a:rPr lang="en-US" sz="2000" dirty="0" smtClean="0"/>
              <a:t>is defined as a variation in the delay of received packets. The sending side </a:t>
            </a:r>
            <a:r>
              <a:rPr lang="en-US" sz="2000" dirty="0" smtClean="0"/>
              <a:t>transmits </a:t>
            </a:r>
            <a:r>
              <a:rPr lang="en-US" sz="2000" dirty="0" smtClean="0"/>
              <a:t>packets in a continuous stream and spaces them evenly apart. Because of network congestion, </a:t>
            </a:r>
            <a:r>
              <a:rPr lang="en-US" sz="2000" dirty="0" smtClean="0"/>
              <a:t>improper </a:t>
            </a:r>
            <a:r>
              <a:rPr lang="en-US" sz="2000" dirty="0" smtClean="0"/>
              <a:t>queuing, or configuration errors, the delay between packets can vary instead of remaining constant, </a:t>
            </a:r>
            <a:r>
              <a:rPr lang="en-US" sz="2000" dirty="0" smtClean="0"/>
              <a:t>as </a:t>
            </a:r>
            <a:r>
              <a:rPr lang="en-US" sz="2000" dirty="0" smtClean="0"/>
              <a:t>shown in the figure</a:t>
            </a:r>
            <a:endParaRPr lang="en-US" sz="20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708" y="3207434"/>
            <a:ext cx="7793501" cy="323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003" y="201638"/>
            <a:ext cx="7772400" cy="586154"/>
          </a:xfrm>
        </p:spPr>
        <p:txBody>
          <a:bodyPr/>
          <a:lstStyle/>
          <a:p>
            <a:pPr algn="ctr"/>
            <a:r>
              <a:rPr lang="en-GB" altLang="en-US" dirty="0" smtClean="0">
                <a:solidFill>
                  <a:schemeClr val="accent2">
                    <a:lumMod val="50000"/>
                  </a:schemeClr>
                </a:solidFill>
              </a:rPr>
              <a:t>Distributed Multimedia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16" y="956602"/>
            <a:ext cx="8651630" cy="5627077"/>
          </a:xfrm>
        </p:spPr>
        <p:txBody>
          <a:bodyPr/>
          <a:lstStyle/>
          <a:p>
            <a:pPr algn="just"/>
            <a:r>
              <a:rPr lang="en-US" sz="2200" b="1" dirty="0" smtClean="0">
                <a:solidFill>
                  <a:srgbClr val="002060"/>
                </a:solidFill>
              </a:rPr>
              <a:t>Webcasting</a:t>
            </a:r>
            <a:r>
              <a:rPr lang="en-US" sz="2200" dirty="0" smtClean="0">
                <a:solidFill>
                  <a:srgbClr val="002060"/>
                </a:solidFill>
              </a:rPr>
              <a:t> is the </a:t>
            </a:r>
            <a:r>
              <a:rPr lang="en-US" sz="2200" dirty="0" smtClean="0">
                <a:solidFill>
                  <a:srgbClr val="002060"/>
                </a:solidFill>
              </a:rPr>
              <a:t>ability to broadcast continuous media, typically audio or video, over the </a:t>
            </a:r>
            <a:r>
              <a:rPr lang="en-US" sz="2200" dirty="0" smtClean="0">
                <a:solidFill>
                  <a:srgbClr val="002060"/>
                </a:solidFill>
              </a:rPr>
              <a:t>Internet. </a:t>
            </a:r>
            <a:r>
              <a:rPr lang="en-US" sz="2200" dirty="0" err="1" smtClean="0">
                <a:solidFill>
                  <a:srgbClr val="002060"/>
                </a:solidFill>
              </a:rPr>
              <a:t>Eg</a:t>
            </a:r>
            <a:r>
              <a:rPr lang="en-US" sz="2200" dirty="0" smtClean="0">
                <a:solidFill>
                  <a:srgbClr val="002060"/>
                </a:solidFill>
              </a:rPr>
              <a:t>: Skype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</a:rPr>
              <a:t>Distributed Systems should provide the following.</a:t>
            </a:r>
          </a:p>
          <a:p>
            <a:pPr lvl="1" algn="just"/>
            <a:r>
              <a:rPr lang="en-US" sz="2200" dirty="0" smtClean="0">
                <a:solidFill>
                  <a:srgbClr val="002060"/>
                </a:solidFill>
              </a:rPr>
              <a:t>Support </a:t>
            </a:r>
            <a:r>
              <a:rPr lang="en-US" sz="2200" dirty="0" smtClean="0">
                <a:solidFill>
                  <a:srgbClr val="002060"/>
                </a:solidFill>
              </a:rPr>
              <a:t>for an (extensible) range of encoding and encryption </a:t>
            </a:r>
            <a:r>
              <a:rPr lang="en-US" sz="2200" dirty="0" smtClean="0">
                <a:solidFill>
                  <a:srgbClr val="002060"/>
                </a:solidFill>
              </a:rPr>
              <a:t>formats, such </a:t>
            </a:r>
            <a:r>
              <a:rPr lang="en-US" sz="2200" dirty="0" smtClean="0">
                <a:solidFill>
                  <a:srgbClr val="002060"/>
                </a:solidFill>
              </a:rPr>
              <a:t>as the </a:t>
            </a:r>
            <a:r>
              <a:rPr lang="en-US" sz="2200" dirty="0" smtClean="0">
                <a:solidFill>
                  <a:srgbClr val="002060"/>
                </a:solidFill>
              </a:rPr>
              <a:t>MPEG, JPEG, PNG</a:t>
            </a:r>
          </a:p>
          <a:p>
            <a:pPr lvl="1" algn="just"/>
            <a:r>
              <a:rPr lang="en-US" sz="2200" dirty="0" smtClean="0">
                <a:solidFill>
                  <a:srgbClr val="002060"/>
                </a:solidFill>
              </a:rPr>
              <a:t>A </a:t>
            </a:r>
            <a:r>
              <a:rPr lang="en-US" sz="2200" dirty="0" smtClean="0">
                <a:solidFill>
                  <a:srgbClr val="002060"/>
                </a:solidFill>
              </a:rPr>
              <a:t>range of mechanisms to ensure that the desired quality of </a:t>
            </a:r>
            <a:r>
              <a:rPr lang="en-US" sz="2200" dirty="0" smtClean="0">
                <a:solidFill>
                  <a:srgbClr val="002060"/>
                </a:solidFill>
              </a:rPr>
              <a:t>service.</a:t>
            </a:r>
          </a:p>
          <a:p>
            <a:pPr lvl="1" algn="just"/>
            <a:r>
              <a:rPr lang="en-US" sz="2200" dirty="0" smtClean="0">
                <a:solidFill>
                  <a:srgbClr val="002060"/>
                </a:solidFill>
              </a:rPr>
              <a:t>Resource management and Scheduling policies.</a:t>
            </a:r>
          </a:p>
          <a:p>
            <a:pPr lvl="1" algn="just"/>
            <a:r>
              <a:rPr lang="en-US" sz="2200" dirty="0" smtClean="0">
                <a:solidFill>
                  <a:srgbClr val="002060"/>
                </a:solidFill>
              </a:rPr>
              <a:t>Adaptation strategies for changing demands</a:t>
            </a:r>
          </a:p>
          <a:p>
            <a:pPr lvl="1" algn="just"/>
            <a:endParaRPr lang="en-US" sz="2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7287"/>
            <a:ext cx="7772400" cy="64711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Peer to Peer Systems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5" y="1069145"/>
            <a:ext cx="8398413" cy="5500467"/>
          </a:xfrm>
        </p:spPr>
        <p:txBody>
          <a:bodyPr/>
          <a:lstStyle/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It is collection of networked computer which share resources from its peer nodes.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Every node is independent and provide service to other nodes and at the same time request a service from other nodes too.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No master/slave architecture.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Any node can join or leave the network at any time.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It is not reliable and not secure.</a:t>
            </a:r>
          </a:p>
          <a:p>
            <a:pPr algn="just"/>
            <a:r>
              <a:rPr lang="en-US" sz="2400" dirty="0" err="1" smtClean="0">
                <a:solidFill>
                  <a:srgbClr val="002060"/>
                </a:solidFill>
              </a:rPr>
              <a:t>Eg</a:t>
            </a:r>
            <a:r>
              <a:rPr lang="en-US" sz="2400" dirty="0" smtClean="0">
                <a:solidFill>
                  <a:srgbClr val="002060"/>
                </a:solidFill>
              </a:rPr>
              <a:t>: Napster, Gnutella.</a:t>
            </a:r>
          </a:p>
          <a:p>
            <a:pPr algn="just"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16" y="956602"/>
            <a:ext cx="8651630" cy="5627077"/>
          </a:xfrm>
        </p:spPr>
        <p:txBody>
          <a:bodyPr/>
          <a:lstStyle/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A </a:t>
            </a:r>
            <a:r>
              <a:rPr lang="en-US" sz="2400" b="1" i="1" dirty="0" smtClean="0">
                <a:solidFill>
                  <a:srgbClr val="002060"/>
                </a:solidFill>
              </a:rPr>
              <a:t>cluster computer </a:t>
            </a:r>
            <a:r>
              <a:rPr lang="en-US" sz="2400" i="1" dirty="0" smtClean="0">
                <a:solidFill>
                  <a:srgbClr val="002060"/>
                </a:solidFill>
              </a:rPr>
              <a:t>is a set </a:t>
            </a:r>
            <a:r>
              <a:rPr lang="en-US" sz="2400" i="1" dirty="0" smtClean="0">
                <a:solidFill>
                  <a:srgbClr val="002060"/>
                </a:solidFill>
              </a:rPr>
              <a:t>of </a:t>
            </a:r>
            <a:r>
              <a:rPr lang="en-US" sz="2400" dirty="0" smtClean="0">
                <a:solidFill>
                  <a:srgbClr val="002060"/>
                </a:solidFill>
              </a:rPr>
              <a:t>interconnected </a:t>
            </a:r>
            <a:r>
              <a:rPr lang="en-US" sz="2400" dirty="0" smtClean="0">
                <a:solidFill>
                  <a:srgbClr val="002060"/>
                </a:solidFill>
              </a:rPr>
              <a:t>computers that cooperate closely to provide a single, integrated </a:t>
            </a:r>
            <a:r>
              <a:rPr lang="en-US" sz="2400" dirty="0" smtClean="0">
                <a:solidFill>
                  <a:srgbClr val="002060"/>
                </a:solidFill>
              </a:rPr>
              <a:t>high performance computing </a:t>
            </a:r>
            <a:r>
              <a:rPr lang="en-US" sz="2400" dirty="0" smtClean="0">
                <a:solidFill>
                  <a:srgbClr val="002060"/>
                </a:solidFill>
              </a:rPr>
              <a:t>capability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pPr algn="just"/>
            <a:r>
              <a:rPr lang="en-US" sz="2400" b="1" i="1" dirty="0" smtClean="0">
                <a:solidFill>
                  <a:srgbClr val="002060"/>
                </a:solidFill>
              </a:rPr>
              <a:t>Blade servers </a:t>
            </a:r>
            <a:r>
              <a:rPr lang="en-US" sz="2400" i="1" dirty="0" smtClean="0">
                <a:solidFill>
                  <a:srgbClr val="002060"/>
                </a:solidFill>
              </a:rPr>
              <a:t>are </a:t>
            </a:r>
            <a:r>
              <a:rPr lang="en-US" sz="2400" i="1" dirty="0" smtClean="0">
                <a:solidFill>
                  <a:srgbClr val="002060"/>
                </a:solidFill>
              </a:rPr>
              <a:t>minimal </a:t>
            </a:r>
            <a:r>
              <a:rPr lang="en-US" sz="2400" dirty="0" smtClean="0">
                <a:solidFill>
                  <a:srgbClr val="002060"/>
                </a:solidFill>
              </a:rPr>
              <a:t>computational </a:t>
            </a:r>
            <a:r>
              <a:rPr lang="en-US" sz="2400" dirty="0" smtClean="0">
                <a:solidFill>
                  <a:srgbClr val="002060"/>
                </a:solidFill>
              </a:rPr>
              <a:t>elements containing for example processing and (main memory) </a:t>
            </a:r>
            <a:r>
              <a:rPr lang="en-US" sz="2400" dirty="0" smtClean="0">
                <a:solidFill>
                  <a:srgbClr val="002060"/>
                </a:solidFill>
              </a:rPr>
              <a:t>storage capabilities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A </a:t>
            </a:r>
            <a:r>
              <a:rPr lang="en-US" sz="2400" b="1" dirty="0" smtClean="0">
                <a:solidFill>
                  <a:srgbClr val="002060"/>
                </a:solidFill>
              </a:rPr>
              <a:t>blade system </a:t>
            </a:r>
            <a:r>
              <a:rPr lang="en-US" sz="2400" dirty="0" smtClean="0">
                <a:solidFill>
                  <a:srgbClr val="002060"/>
                </a:solidFill>
              </a:rPr>
              <a:t>consists of a potentially large number of blade </a:t>
            </a:r>
            <a:r>
              <a:rPr lang="en-US" sz="2400" dirty="0" smtClean="0">
                <a:solidFill>
                  <a:srgbClr val="002060"/>
                </a:solidFill>
              </a:rPr>
              <a:t>servers contained </a:t>
            </a:r>
            <a:r>
              <a:rPr lang="en-US" sz="2400" dirty="0" smtClean="0">
                <a:solidFill>
                  <a:srgbClr val="002060"/>
                </a:solidFill>
              </a:rPr>
              <a:t>within a blade </a:t>
            </a:r>
            <a:r>
              <a:rPr lang="en-US" sz="2400" dirty="0" smtClean="0">
                <a:solidFill>
                  <a:srgbClr val="002060"/>
                </a:solidFill>
              </a:rPr>
              <a:t>enclosure.</a:t>
            </a:r>
          </a:p>
          <a:p>
            <a:pPr algn="just"/>
            <a:r>
              <a:rPr lang="en-US" sz="2400" b="1" dirty="0" smtClean="0">
                <a:solidFill>
                  <a:srgbClr val="002060"/>
                </a:solidFill>
              </a:rPr>
              <a:t>Grid computing </a:t>
            </a:r>
            <a:r>
              <a:rPr lang="en-US" sz="2400" dirty="0" smtClean="0">
                <a:solidFill>
                  <a:srgbClr val="002060"/>
                </a:solidFill>
              </a:rPr>
              <a:t>: Collection of computer dispersed across many co-operative/ collaborating organizations across globe who share resources for executing resource intensive applications. Mainly used in scientific applications.</a:t>
            </a:r>
            <a:endParaRPr lang="en-US" sz="2200" dirty="0" smtClean="0">
              <a:solidFill>
                <a:srgbClr val="002060"/>
              </a:solidFill>
            </a:endParaRPr>
          </a:p>
          <a:p>
            <a:pPr lvl="1" algn="just"/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8003" y="201638"/>
            <a:ext cx="7772400" cy="58615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Distributed computing as a utility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003" y="201638"/>
            <a:ext cx="7772400" cy="58615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Distributed computing as a utility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16" y="956602"/>
            <a:ext cx="8651630" cy="5627077"/>
          </a:xfrm>
        </p:spPr>
        <p:txBody>
          <a:bodyPr/>
          <a:lstStyle/>
          <a:p>
            <a:r>
              <a:rPr lang="en-US" sz="2400" dirty="0" smtClean="0">
                <a:solidFill>
                  <a:srgbClr val="002060"/>
                </a:solidFill>
              </a:rPr>
              <a:t>Resources </a:t>
            </a:r>
            <a:r>
              <a:rPr lang="en-US" sz="2400" dirty="0" smtClean="0">
                <a:solidFill>
                  <a:srgbClr val="002060"/>
                </a:solidFill>
              </a:rPr>
              <a:t>are provided by appropriate service suppliers </a:t>
            </a:r>
            <a:r>
              <a:rPr lang="en-US" sz="2400" dirty="0" smtClean="0">
                <a:solidFill>
                  <a:srgbClr val="002060"/>
                </a:solidFill>
              </a:rPr>
              <a:t>and effectively </a:t>
            </a:r>
            <a:r>
              <a:rPr lang="en-US" sz="2400" dirty="0" smtClean="0">
                <a:solidFill>
                  <a:srgbClr val="002060"/>
                </a:solidFill>
              </a:rPr>
              <a:t>rented rather than owned by the end </a:t>
            </a:r>
            <a:r>
              <a:rPr lang="en-US" sz="2400" dirty="0" smtClean="0">
                <a:solidFill>
                  <a:srgbClr val="002060"/>
                </a:solidFill>
              </a:rPr>
              <a:t>users.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Computing as an analogy to water, taxi and electricity,</a:t>
            </a:r>
          </a:p>
          <a:p>
            <a:r>
              <a:rPr lang="en-US" sz="2400" b="1" dirty="0" err="1" smtClean="0">
                <a:solidFill>
                  <a:srgbClr val="002060"/>
                </a:solidFill>
              </a:rPr>
              <a:t>IaaS</a:t>
            </a:r>
            <a:r>
              <a:rPr lang="en-US" sz="2400" b="1" dirty="0" smtClean="0">
                <a:solidFill>
                  <a:srgbClr val="002060"/>
                </a:solidFill>
              </a:rPr>
              <a:t>: </a:t>
            </a:r>
            <a:r>
              <a:rPr lang="en-US" sz="2400" dirty="0" smtClean="0">
                <a:solidFill>
                  <a:srgbClr val="002060"/>
                </a:solidFill>
              </a:rPr>
              <a:t>Physical </a:t>
            </a:r>
            <a:r>
              <a:rPr lang="en-US" sz="2400" dirty="0" smtClean="0">
                <a:solidFill>
                  <a:srgbClr val="002060"/>
                </a:solidFill>
              </a:rPr>
              <a:t>resources such as storage and processing can be made available </a:t>
            </a:r>
            <a:r>
              <a:rPr lang="en-US" sz="2400" dirty="0" smtClean="0">
                <a:solidFill>
                  <a:srgbClr val="002060"/>
                </a:solidFill>
              </a:rPr>
              <a:t>to networked computers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Data centers can be rented.</a:t>
            </a:r>
          </a:p>
          <a:p>
            <a:r>
              <a:rPr lang="en-US" sz="2400" b="1" dirty="0" err="1" smtClean="0">
                <a:solidFill>
                  <a:srgbClr val="002060"/>
                </a:solidFill>
              </a:rPr>
              <a:t>PaaS</a:t>
            </a:r>
            <a:r>
              <a:rPr lang="en-US" sz="2400" b="1" dirty="0" smtClean="0">
                <a:solidFill>
                  <a:srgbClr val="002060"/>
                </a:solidFill>
              </a:rPr>
              <a:t>: </a:t>
            </a:r>
            <a:r>
              <a:rPr lang="en-US" sz="2400" dirty="0" smtClean="0">
                <a:solidFill>
                  <a:srgbClr val="002060"/>
                </a:solidFill>
              </a:rPr>
              <a:t>OS virtualization enable services to be provided using virtual node.</a:t>
            </a:r>
          </a:p>
          <a:p>
            <a:r>
              <a:rPr lang="en-US" sz="2400" b="1" dirty="0" err="1" smtClean="0">
                <a:solidFill>
                  <a:srgbClr val="002060"/>
                </a:solidFill>
              </a:rPr>
              <a:t>SaaS</a:t>
            </a:r>
            <a:r>
              <a:rPr lang="en-US" sz="2400" b="1" dirty="0" smtClean="0">
                <a:solidFill>
                  <a:srgbClr val="002060"/>
                </a:solidFill>
              </a:rPr>
              <a:t>: </a:t>
            </a:r>
            <a:r>
              <a:rPr lang="en-US" sz="2400" dirty="0" smtClean="0">
                <a:solidFill>
                  <a:srgbClr val="002060"/>
                </a:solidFill>
              </a:rPr>
              <a:t>Software </a:t>
            </a:r>
            <a:r>
              <a:rPr lang="en-US" sz="2400" dirty="0" smtClean="0">
                <a:solidFill>
                  <a:srgbClr val="002060"/>
                </a:solidFill>
              </a:rPr>
              <a:t>services such as </a:t>
            </a:r>
            <a:r>
              <a:rPr lang="en-US" sz="2400" dirty="0" err="1" smtClean="0">
                <a:solidFill>
                  <a:srgbClr val="002060"/>
                </a:solidFill>
              </a:rPr>
              <a:t>gmail</a:t>
            </a:r>
            <a:r>
              <a:rPr lang="en-US" sz="2400" dirty="0" smtClean="0">
                <a:solidFill>
                  <a:srgbClr val="002060"/>
                </a:solidFill>
              </a:rPr>
              <a:t>, distributed </a:t>
            </a:r>
            <a:r>
              <a:rPr lang="en-US" sz="2400" dirty="0" err="1" smtClean="0">
                <a:solidFill>
                  <a:srgbClr val="002060"/>
                </a:solidFill>
              </a:rPr>
              <a:t>calender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dirty="0" smtClean="0">
                <a:solidFill>
                  <a:srgbClr val="002060"/>
                </a:solidFill>
              </a:rPr>
              <a:t>Google </a:t>
            </a:r>
            <a:r>
              <a:rPr lang="en-US" sz="2400" dirty="0" smtClean="0">
                <a:solidFill>
                  <a:srgbClr val="002060"/>
                </a:solidFill>
              </a:rPr>
              <a:t>Apps are provides as services on demand.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66"/>
            <a:ext cx="8229600" cy="740114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Trends in Distributed Systems</a:t>
            </a:r>
            <a:endParaRPr 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algn="just"/>
            <a:r>
              <a:rPr lang="en-US" sz="2800" b="1" dirty="0" smtClean="0">
                <a:solidFill>
                  <a:srgbClr val="002060"/>
                </a:solidFill>
              </a:rPr>
              <a:t>Cloud Computing</a:t>
            </a:r>
            <a:endParaRPr lang="en-US" sz="4800" b="1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endParaRPr lang="en-US" sz="2800" b="1" dirty="0" smtClean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835824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003" y="201638"/>
            <a:ext cx="7772400" cy="58615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Parallel and Distributed Computing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16" y="956602"/>
            <a:ext cx="8651630" cy="5627077"/>
          </a:xfrm>
        </p:spPr>
        <p:txBody>
          <a:bodyPr/>
          <a:lstStyle/>
          <a:p>
            <a:r>
              <a:rPr lang="en-US" sz="2400" dirty="0" smtClean="0">
                <a:solidFill>
                  <a:srgbClr val="002060"/>
                </a:solidFill>
              </a:rPr>
              <a:t>Parallel Programming frameworks: 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Task parallelism and 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Data parallelism. 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Apache foundation introduced the </a:t>
            </a:r>
            <a:r>
              <a:rPr lang="en-US" sz="2400" smtClean="0">
                <a:solidFill>
                  <a:srgbClr val="002060"/>
                </a:solidFill>
              </a:rPr>
              <a:t>following open source frameworks</a:t>
            </a:r>
            <a:endParaRPr lang="en-US" sz="2400" dirty="0" smtClean="0">
              <a:solidFill>
                <a:srgbClr val="002060"/>
              </a:solidFill>
            </a:endParaRP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Hadoop Map Reduce (Parallel data processing)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Twister (Iterative Processing)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Mahout (Machine Learning)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Spark (Streaming, graphs, Machine learning and SQL)</a:t>
            </a:r>
            <a:endParaRPr lang="en-US" sz="2200" dirty="0" smtClean="0">
              <a:solidFill>
                <a:srgbClr val="002060"/>
              </a:solidFill>
            </a:endParaRP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Storm (real-time processing of data)</a:t>
            </a:r>
          </a:p>
          <a:p>
            <a:pPr lvl="1"/>
            <a:r>
              <a:rPr lang="en-US" sz="2200" dirty="0" err="1" smtClean="0">
                <a:solidFill>
                  <a:srgbClr val="002060"/>
                </a:solidFill>
              </a:rPr>
              <a:t>Flink</a:t>
            </a:r>
            <a:r>
              <a:rPr lang="en-US" sz="2200" dirty="0" smtClean="0">
                <a:solidFill>
                  <a:srgbClr val="002060"/>
                </a:solidFill>
              </a:rPr>
              <a:t> (Stream and batch data processing)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Flume (</a:t>
            </a:r>
            <a:r>
              <a:rPr lang="en-US" sz="2400" dirty="0" smtClean="0">
                <a:solidFill>
                  <a:srgbClr val="002060"/>
                </a:solidFill>
              </a:rPr>
              <a:t>collecting, aggregating, and moving large amounts of streaming event </a:t>
            </a:r>
            <a:r>
              <a:rPr lang="en-US" sz="2400" dirty="0" smtClean="0">
                <a:solidFill>
                  <a:srgbClr val="002060"/>
                </a:solidFill>
              </a:rPr>
              <a:t>data)</a:t>
            </a:r>
            <a:endParaRPr lang="en-US" sz="2200" dirty="0" smtClean="0">
              <a:solidFill>
                <a:srgbClr val="002060"/>
              </a:solidFill>
            </a:endParaRPr>
          </a:p>
          <a:p>
            <a:pPr lvl="1"/>
            <a:endParaRPr lang="en-US" sz="22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7625"/>
            <a:ext cx="7772400" cy="67524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Summary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489" y="1237957"/>
            <a:ext cx="8148711" cy="544419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Internet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Pervasive computing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Mobile and Ubiquitous computing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Distributed Multimedia systems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Peer to Peer Systems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Cluster computing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Blade System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Grid Computing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Cloud Computing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Parallel and Distributed Computing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66"/>
            <a:ext cx="8229600" cy="1060472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Trends in Distributed Systems</a:t>
            </a:r>
            <a:endParaRPr 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88123"/>
            <a:ext cx="8229600" cy="443804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002060"/>
                </a:solidFill>
              </a:rPr>
              <a:t>Pervasive networking technology.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Ubiquitous and mobile computing.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Distributed multimedia Systems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Peer to Peer Systems.</a:t>
            </a:r>
            <a:endParaRPr lang="en-US" dirty="0" smtClean="0">
              <a:solidFill>
                <a:srgbClr val="002060"/>
              </a:solidFill>
            </a:endParaRP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Distributed computing as a utility (Cloud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Cluster Computing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Grid Computing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Cloud Computing</a:t>
            </a:r>
            <a:endParaRPr lang="en-US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12763"/>
          </a:xfrm>
        </p:spPr>
        <p:txBody>
          <a:bodyPr/>
          <a:lstStyle/>
          <a:p>
            <a:pPr algn="ctr" eaLnBrk="1" hangingPunct="1"/>
            <a:r>
              <a:rPr lang="en-GB" altLang="en-US" dirty="0" smtClean="0">
                <a:solidFill>
                  <a:schemeClr val="accent2">
                    <a:lumMod val="50000"/>
                  </a:schemeClr>
                </a:solidFill>
              </a:rPr>
              <a:t>Pervasive networking and Internet</a:t>
            </a:r>
            <a:endParaRPr lang="en-US" alt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812" y="1491175"/>
            <a:ext cx="8637563" cy="5022167"/>
          </a:xfrm>
        </p:spPr>
        <p:txBody>
          <a:bodyPr/>
          <a:lstStyle/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Internet is a vast interconnected collection of computer </a:t>
            </a:r>
            <a:r>
              <a:rPr lang="en-US" sz="2400" dirty="0" smtClean="0">
                <a:solidFill>
                  <a:srgbClr val="002060"/>
                </a:solidFill>
              </a:rPr>
              <a:t>networks.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Networked computers have </a:t>
            </a:r>
            <a:r>
              <a:rPr lang="en-US" sz="2400" dirty="0" smtClean="0">
                <a:solidFill>
                  <a:srgbClr val="002060"/>
                </a:solidFill>
              </a:rPr>
              <a:t>become a pervasive resource and devices can be connected (</a:t>
            </a:r>
            <a:r>
              <a:rPr lang="en-US" sz="2400" dirty="0" smtClean="0">
                <a:solidFill>
                  <a:srgbClr val="002060"/>
                </a:solidFill>
              </a:rPr>
              <a:t>if desired</a:t>
            </a:r>
            <a:r>
              <a:rPr lang="en-US" sz="2400" dirty="0" smtClean="0">
                <a:solidFill>
                  <a:srgbClr val="002060"/>
                </a:solidFill>
              </a:rPr>
              <a:t>) at any time and in any place.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Internet </a:t>
            </a:r>
            <a:r>
              <a:rPr lang="en-US" sz="2400" dirty="0" smtClean="0">
                <a:solidFill>
                  <a:srgbClr val="002060"/>
                </a:solidFill>
              </a:rPr>
              <a:t>is </a:t>
            </a:r>
            <a:r>
              <a:rPr lang="en-US" sz="2400" dirty="0" smtClean="0">
                <a:solidFill>
                  <a:srgbClr val="002060"/>
                </a:solidFill>
              </a:rPr>
              <a:t>a </a:t>
            </a:r>
            <a:r>
              <a:rPr lang="en-US" sz="2400" dirty="0" smtClean="0">
                <a:solidFill>
                  <a:srgbClr val="002060"/>
                </a:solidFill>
              </a:rPr>
              <a:t>very large distributed system. 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It </a:t>
            </a:r>
            <a:r>
              <a:rPr lang="en-US" sz="2400" dirty="0" smtClean="0">
                <a:solidFill>
                  <a:srgbClr val="002060"/>
                </a:solidFill>
              </a:rPr>
              <a:t>enables users, wherever </a:t>
            </a:r>
            <a:r>
              <a:rPr lang="en-US" sz="2400" dirty="0" smtClean="0">
                <a:solidFill>
                  <a:srgbClr val="002060"/>
                </a:solidFill>
              </a:rPr>
              <a:t>they are</a:t>
            </a:r>
            <a:r>
              <a:rPr lang="en-US" sz="2400" dirty="0" smtClean="0">
                <a:solidFill>
                  <a:srgbClr val="002060"/>
                </a:solidFill>
              </a:rPr>
              <a:t>, to make use of services such as the World Wide Web, email and file </a:t>
            </a:r>
            <a:r>
              <a:rPr lang="en-US" sz="2400" dirty="0" smtClean="0">
                <a:solidFill>
                  <a:srgbClr val="002060"/>
                </a:solidFill>
              </a:rPr>
              <a:t>transfer.</a:t>
            </a:r>
            <a:endParaRPr lang="en-US" altLang="en-US" sz="24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66"/>
            <a:ext cx="8229600" cy="1060472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Trends in Distributed Systems</a:t>
            </a:r>
            <a:endParaRPr 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algn="just"/>
            <a:r>
              <a:rPr lang="en-US" sz="2800" dirty="0" smtClean="0">
                <a:solidFill>
                  <a:srgbClr val="002060"/>
                </a:solidFill>
              </a:rPr>
              <a:t>Pervasive networking technology</a:t>
            </a:r>
            <a:r>
              <a:rPr lang="en-US" sz="2800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857364"/>
            <a:ext cx="8629650" cy="47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003" y="201638"/>
            <a:ext cx="7772400" cy="586154"/>
          </a:xfrm>
        </p:spPr>
        <p:txBody>
          <a:bodyPr/>
          <a:lstStyle/>
          <a:p>
            <a:pPr algn="ctr"/>
            <a:r>
              <a:rPr lang="en-GB" altLang="en-US" dirty="0" smtClean="0">
                <a:solidFill>
                  <a:schemeClr val="accent2">
                    <a:lumMod val="50000"/>
                  </a:schemeClr>
                </a:solidFill>
              </a:rPr>
              <a:t>Pervasive networking and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041008"/>
            <a:ext cx="8764172" cy="5627077"/>
          </a:xfrm>
        </p:spPr>
        <p:txBody>
          <a:bodyPr/>
          <a:lstStyle/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Collection </a:t>
            </a:r>
            <a:r>
              <a:rPr lang="en-US" sz="2400" dirty="0" smtClean="0">
                <a:solidFill>
                  <a:srgbClr val="002060"/>
                </a:solidFill>
              </a:rPr>
              <a:t>of intranets – </a:t>
            </a:r>
            <a:r>
              <a:rPr lang="en-US" sz="2400" dirty="0" err="1" smtClean="0">
                <a:solidFill>
                  <a:srgbClr val="002060"/>
                </a:solidFill>
              </a:rPr>
              <a:t>subnetworks</a:t>
            </a:r>
            <a:r>
              <a:rPr lang="en-US" sz="2400" dirty="0" smtClean="0">
                <a:solidFill>
                  <a:srgbClr val="002060"/>
                </a:solidFill>
              </a:rPr>
              <a:t> operated by </a:t>
            </a:r>
            <a:r>
              <a:rPr lang="en-US" sz="2400" dirty="0" smtClean="0">
                <a:solidFill>
                  <a:srgbClr val="002060"/>
                </a:solidFill>
              </a:rPr>
              <a:t>companies and </a:t>
            </a:r>
            <a:r>
              <a:rPr lang="en-US" sz="2400" dirty="0" smtClean="0">
                <a:solidFill>
                  <a:srgbClr val="002060"/>
                </a:solidFill>
              </a:rPr>
              <a:t>other organizations and typically protected by firewalls. 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role of a </a:t>
            </a:r>
            <a:r>
              <a:rPr lang="en-US" sz="2400" b="1" i="1" dirty="0" smtClean="0">
                <a:solidFill>
                  <a:srgbClr val="002060"/>
                </a:solidFill>
              </a:rPr>
              <a:t>firewall </a:t>
            </a:r>
            <a:r>
              <a:rPr lang="en-US" sz="2400" i="1" dirty="0" smtClean="0">
                <a:solidFill>
                  <a:srgbClr val="002060"/>
                </a:solidFill>
              </a:rPr>
              <a:t>is </a:t>
            </a:r>
            <a:r>
              <a:rPr lang="en-US" sz="2400" i="1" dirty="0" smtClean="0">
                <a:solidFill>
                  <a:srgbClr val="002060"/>
                </a:solidFill>
              </a:rPr>
              <a:t>to </a:t>
            </a:r>
            <a:r>
              <a:rPr lang="en-US" sz="2400" dirty="0" smtClean="0">
                <a:solidFill>
                  <a:srgbClr val="002060"/>
                </a:solidFill>
              </a:rPr>
              <a:t>protect </a:t>
            </a:r>
            <a:r>
              <a:rPr lang="en-US" sz="2400" dirty="0" smtClean="0">
                <a:solidFill>
                  <a:srgbClr val="002060"/>
                </a:solidFill>
              </a:rPr>
              <a:t>an intranet by preventing unauthorized messages from leaving or </a:t>
            </a:r>
            <a:r>
              <a:rPr lang="en-US" sz="2400" dirty="0" smtClean="0">
                <a:solidFill>
                  <a:srgbClr val="002060"/>
                </a:solidFill>
              </a:rPr>
              <a:t>entering.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Firewall </a:t>
            </a:r>
            <a:r>
              <a:rPr lang="en-US" sz="2400" dirty="0" smtClean="0">
                <a:solidFill>
                  <a:srgbClr val="002060"/>
                </a:solidFill>
              </a:rPr>
              <a:t>is implemented by filtering incoming and outgoing messages. Filtering </a:t>
            </a:r>
            <a:r>
              <a:rPr lang="en-US" sz="2400" dirty="0" smtClean="0">
                <a:solidFill>
                  <a:srgbClr val="002060"/>
                </a:solidFill>
              </a:rPr>
              <a:t>might be </a:t>
            </a:r>
            <a:r>
              <a:rPr lang="en-US" sz="2400" dirty="0" smtClean="0">
                <a:solidFill>
                  <a:srgbClr val="002060"/>
                </a:solidFill>
              </a:rPr>
              <a:t>done by source or </a:t>
            </a:r>
            <a:r>
              <a:rPr lang="en-US" sz="2400" dirty="0" smtClean="0">
                <a:solidFill>
                  <a:srgbClr val="002060"/>
                </a:solidFill>
              </a:rPr>
              <a:t>destination</a:t>
            </a:r>
          </a:p>
          <a:p>
            <a:pPr algn="just"/>
            <a:r>
              <a:rPr lang="en-US" sz="2400" b="1" dirty="0" smtClean="0">
                <a:solidFill>
                  <a:srgbClr val="002060"/>
                </a:solidFill>
              </a:rPr>
              <a:t>Internet </a:t>
            </a:r>
            <a:r>
              <a:rPr lang="en-US" sz="2400" b="1" dirty="0" smtClean="0">
                <a:solidFill>
                  <a:srgbClr val="002060"/>
                </a:solidFill>
              </a:rPr>
              <a:t>Service Providers </a:t>
            </a:r>
            <a:r>
              <a:rPr lang="en-US" sz="2400" b="1" dirty="0" smtClean="0">
                <a:solidFill>
                  <a:srgbClr val="002060"/>
                </a:solidFill>
              </a:rPr>
              <a:t>(ISPs) </a:t>
            </a:r>
            <a:r>
              <a:rPr lang="en-US" sz="2400" dirty="0" smtClean="0">
                <a:solidFill>
                  <a:srgbClr val="002060"/>
                </a:solidFill>
              </a:rPr>
              <a:t>are companies that provide broadband links and other types </a:t>
            </a:r>
            <a:r>
              <a:rPr lang="en-US" sz="2400" dirty="0" smtClean="0">
                <a:solidFill>
                  <a:srgbClr val="002060"/>
                </a:solidFill>
              </a:rPr>
              <a:t>of connection </a:t>
            </a:r>
            <a:r>
              <a:rPr lang="en-US" sz="2400" dirty="0" smtClean="0">
                <a:solidFill>
                  <a:srgbClr val="002060"/>
                </a:solidFill>
              </a:rPr>
              <a:t>to individual users and small organizations, enabling them to access </a:t>
            </a:r>
            <a:r>
              <a:rPr lang="en-US" sz="2400" dirty="0" smtClean="0">
                <a:solidFill>
                  <a:srgbClr val="002060"/>
                </a:solidFill>
              </a:rPr>
              <a:t>services anywhere </a:t>
            </a:r>
            <a:r>
              <a:rPr lang="en-US" sz="2400" dirty="0" smtClean="0">
                <a:solidFill>
                  <a:srgbClr val="002060"/>
                </a:solidFill>
              </a:rPr>
              <a:t>in the </a:t>
            </a:r>
            <a:r>
              <a:rPr lang="en-US" sz="2400" dirty="0" smtClean="0">
                <a:solidFill>
                  <a:srgbClr val="002060"/>
                </a:solidFill>
              </a:rPr>
              <a:t>Internet.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Some </a:t>
            </a:r>
            <a:r>
              <a:rPr lang="en-US" sz="2400" dirty="0" smtClean="0">
                <a:solidFill>
                  <a:srgbClr val="002060"/>
                </a:solidFill>
              </a:rPr>
              <a:t>organizations may not wish to connect their internal networks </a:t>
            </a:r>
            <a:r>
              <a:rPr lang="en-US" sz="2400" dirty="0" smtClean="0">
                <a:solidFill>
                  <a:srgbClr val="002060"/>
                </a:solidFill>
              </a:rPr>
              <a:t>to the Internet due to security reasons.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003" y="201638"/>
            <a:ext cx="7772400" cy="586154"/>
          </a:xfrm>
        </p:spPr>
        <p:txBody>
          <a:bodyPr/>
          <a:lstStyle/>
          <a:p>
            <a:pPr algn="ctr"/>
            <a:r>
              <a:rPr lang="en-GB" altLang="en-US" dirty="0" smtClean="0">
                <a:solidFill>
                  <a:schemeClr val="accent2">
                    <a:lumMod val="50000"/>
                  </a:schemeClr>
                </a:solidFill>
              </a:rPr>
              <a:t>Mobile and Ubiquitous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041008"/>
            <a:ext cx="8764172" cy="5627077"/>
          </a:xfrm>
        </p:spPr>
        <p:txBody>
          <a:bodyPr/>
          <a:lstStyle/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Technological advances in device miniaturization and wireless networking have </a:t>
            </a:r>
            <a:r>
              <a:rPr lang="en-US" sz="2400" dirty="0" smtClean="0">
                <a:solidFill>
                  <a:srgbClr val="002060"/>
                </a:solidFill>
              </a:rPr>
              <a:t>led increasingly </a:t>
            </a:r>
            <a:r>
              <a:rPr lang="en-US" sz="2400" dirty="0" smtClean="0">
                <a:solidFill>
                  <a:srgbClr val="002060"/>
                </a:solidFill>
              </a:rPr>
              <a:t>to the integration of small and portable computing devices into </a:t>
            </a:r>
            <a:r>
              <a:rPr lang="en-US" sz="2400" dirty="0" smtClean="0">
                <a:solidFill>
                  <a:srgbClr val="002060"/>
                </a:solidFill>
              </a:rPr>
              <a:t>distributed systems.</a:t>
            </a:r>
          </a:p>
          <a:p>
            <a:pPr lvl="1" algn="just"/>
            <a:r>
              <a:rPr lang="en-US" sz="2200" b="1" dirty="0" smtClean="0">
                <a:solidFill>
                  <a:srgbClr val="002060"/>
                </a:solidFill>
              </a:rPr>
              <a:t>Laptop computers.</a:t>
            </a:r>
          </a:p>
          <a:p>
            <a:pPr lvl="1" algn="just"/>
            <a:r>
              <a:rPr lang="en-US" sz="2200" b="1" dirty="0" smtClean="0">
                <a:solidFill>
                  <a:srgbClr val="002060"/>
                </a:solidFill>
              </a:rPr>
              <a:t>Handheld </a:t>
            </a:r>
            <a:r>
              <a:rPr lang="en-US" sz="2200" b="1" dirty="0" smtClean="0">
                <a:solidFill>
                  <a:srgbClr val="002060"/>
                </a:solidFill>
              </a:rPr>
              <a:t>devices, including mobile phones, smart phones, GPS-enabled </a:t>
            </a:r>
            <a:r>
              <a:rPr lang="en-US" sz="2200" b="1" dirty="0" smtClean="0">
                <a:solidFill>
                  <a:srgbClr val="002060"/>
                </a:solidFill>
              </a:rPr>
              <a:t>devices, pagers</a:t>
            </a:r>
            <a:r>
              <a:rPr lang="en-US" sz="2200" b="1" dirty="0" smtClean="0">
                <a:solidFill>
                  <a:srgbClr val="002060"/>
                </a:solidFill>
              </a:rPr>
              <a:t>, personal digital assistants (PDAs), video cameras and digital cameras.</a:t>
            </a:r>
          </a:p>
          <a:p>
            <a:pPr lvl="1" algn="just"/>
            <a:r>
              <a:rPr lang="en-US" sz="2200" b="1" dirty="0" smtClean="0">
                <a:solidFill>
                  <a:srgbClr val="002060"/>
                </a:solidFill>
              </a:rPr>
              <a:t>Wearable </a:t>
            </a:r>
            <a:r>
              <a:rPr lang="en-US" sz="2200" b="1" dirty="0" smtClean="0">
                <a:solidFill>
                  <a:srgbClr val="002060"/>
                </a:solidFill>
              </a:rPr>
              <a:t>devices, such as smart watches with functionality similar to a PDA.</a:t>
            </a:r>
          </a:p>
          <a:p>
            <a:pPr lvl="1" algn="just"/>
            <a:r>
              <a:rPr lang="en-US" sz="2200" b="1" dirty="0" smtClean="0">
                <a:solidFill>
                  <a:srgbClr val="002060"/>
                </a:solidFill>
              </a:rPr>
              <a:t>Devices </a:t>
            </a:r>
            <a:r>
              <a:rPr lang="en-US" sz="2200" b="1" dirty="0" smtClean="0">
                <a:solidFill>
                  <a:srgbClr val="002060"/>
                </a:solidFill>
              </a:rPr>
              <a:t>embedded in appliances such as washing machines, hi-fi systems, </a:t>
            </a:r>
            <a:r>
              <a:rPr lang="en-US" sz="2200" b="1" dirty="0" smtClean="0">
                <a:solidFill>
                  <a:srgbClr val="002060"/>
                </a:solidFill>
              </a:rPr>
              <a:t>cars and </a:t>
            </a:r>
            <a:r>
              <a:rPr lang="en-US" sz="2200" b="1" dirty="0" smtClean="0">
                <a:solidFill>
                  <a:srgbClr val="002060"/>
                </a:solidFill>
              </a:rPr>
              <a:t>refrigerators.</a:t>
            </a:r>
            <a:endParaRPr lang="en-US" sz="2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003" y="201638"/>
            <a:ext cx="7772400" cy="586154"/>
          </a:xfrm>
        </p:spPr>
        <p:txBody>
          <a:bodyPr/>
          <a:lstStyle/>
          <a:p>
            <a:pPr algn="ctr"/>
            <a:r>
              <a:rPr lang="en-GB" altLang="en-US" dirty="0" smtClean="0">
                <a:solidFill>
                  <a:schemeClr val="accent2">
                    <a:lumMod val="50000"/>
                  </a:schemeClr>
                </a:solidFill>
              </a:rPr>
              <a:t>Mobile and Ubiquitous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041008"/>
            <a:ext cx="8764172" cy="5627077"/>
          </a:xfrm>
        </p:spPr>
        <p:txBody>
          <a:bodyPr/>
          <a:lstStyle/>
          <a:p>
            <a:pPr algn="just"/>
            <a:r>
              <a:rPr lang="en-US" sz="2200" b="1" dirty="0" smtClean="0">
                <a:solidFill>
                  <a:srgbClr val="002060"/>
                </a:solidFill>
              </a:rPr>
              <a:t>Mobile computing </a:t>
            </a:r>
            <a:r>
              <a:rPr lang="en-US" sz="2200" dirty="0" smtClean="0">
                <a:solidFill>
                  <a:srgbClr val="002060"/>
                </a:solidFill>
              </a:rPr>
              <a:t>is the performance of computing tasks while the user is on the move, </a:t>
            </a:r>
            <a:r>
              <a:rPr lang="en-US" sz="2200" dirty="0" smtClean="0">
                <a:solidFill>
                  <a:srgbClr val="002060"/>
                </a:solidFill>
              </a:rPr>
              <a:t>or visiting </a:t>
            </a:r>
            <a:r>
              <a:rPr lang="en-US" sz="2200" dirty="0" smtClean="0">
                <a:solidFill>
                  <a:srgbClr val="002060"/>
                </a:solidFill>
              </a:rPr>
              <a:t>places other than their usual environment. </a:t>
            </a:r>
            <a:endParaRPr lang="en-US" sz="2200" dirty="0" smtClean="0">
              <a:solidFill>
                <a:srgbClr val="002060"/>
              </a:solidFill>
            </a:endParaRPr>
          </a:p>
          <a:p>
            <a:pPr algn="just"/>
            <a:r>
              <a:rPr lang="en-US" sz="2200" dirty="0" smtClean="0">
                <a:solidFill>
                  <a:srgbClr val="002060"/>
                </a:solidFill>
              </a:rPr>
              <a:t>In </a:t>
            </a:r>
            <a:r>
              <a:rPr lang="en-US" sz="2200" dirty="0" smtClean="0">
                <a:solidFill>
                  <a:srgbClr val="002060"/>
                </a:solidFill>
              </a:rPr>
              <a:t>mobile computing, users who </a:t>
            </a:r>
            <a:r>
              <a:rPr lang="en-US" sz="2200" dirty="0" smtClean="0">
                <a:solidFill>
                  <a:srgbClr val="002060"/>
                </a:solidFill>
              </a:rPr>
              <a:t>are away </a:t>
            </a:r>
            <a:r>
              <a:rPr lang="en-US" sz="2200" dirty="0" smtClean="0">
                <a:solidFill>
                  <a:srgbClr val="002060"/>
                </a:solidFill>
              </a:rPr>
              <a:t>from their ‘home’ intranet (the intranet at work, or their residence) are </a:t>
            </a:r>
            <a:r>
              <a:rPr lang="en-US" sz="2200" dirty="0" smtClean="0">
                <a:solidFill>
                  <a:srgbClr val="002060"/>
                </a:solidFill>
              </a:rPr>
              <a:t>still provided </a:t>
            </a:r>
            <a:r>
              <a:rPr lang="en-US" sz="2200" dirty="0" smtClean="0">
                <a:solidFill>
                  <a:srgbClr val="002060"/>
                </a:solidFill>
              </a:rPr>
              <a:t>with access to resources via the devices they carry with </a:t>
            </a:r>
            <a:r>
              <a:rPr lang="en-US" sz="2200" dirty="0" smtClean="0">
                <a:solidFill>
                  <a:srgbClr val="002060"/>
                </a:solidFill>
              </a:rPr>
              <a:t>them.</a:t>
            </a:r>
          </a:p>
          <a:p>
            <a:pPr algn="just"/>
            <a:r>
              <a:rPr lang="en-US" sz="2200" b="1" i="1" dirty="0" smtClean="0">
                <a:solidFill>
                  <a:srgbClr val="002060"/>
                </a:solidFill>
              </a:rPr>
              <a:t>Ubiquitous computing </a:t>
            </a:r>
            <a:r>
              <a:rPr lang="en-US" sz="2200" i="1" dirty="0" smtClean="0">
                <a:solidFill>
                  <a:srgbClr val="002060"/>
                </a:solidFill>
              </a:rPr>
              <a:t>is the harnessing of many small, cheap </a:t>
            </a:r>
            <a:r>
              <a:rPr lang="en-US" sz="2200" i="1" dirty="0" smtClean="0">
                <a:solidFill>
                  <a:srgbClr val="002060"/>
                </a:solidFill>
              </a:rPr>
              <a:t>computational </a:t>
            </a:r>
            <a:r>
              <a:rPr lang="en-US" sz="2200" dirty="0" smtClean="0">
                <a:solidFill>
                  <a:srgbClr val="002060"/>
                </a:solidFill>
              </a:rPr>
              <a:t>devices that will eventually </a:t>
            </a:r>
            <a:r>
              <a:rPr lang="en-US" sz="2200" dirty="0" smtClean="0">
                <a:solidFill>
                  <a:srgbClr val="002060"/>
                </a:solidFill>
              </a:rPr>
              <a:t>become so pervasive in everyday </a:t>
            </a:r>
            <a:r>
              <a:rPr lang="en-US" sz="2200" dirty="0" smtClean="0">
                <a:solidFill>
                  <a:srgbClr val="002060"/>
                </a:solidFill>
              </a:rPr>
              <a:t>objects.</a:t>
            </a:r>
          </a:p>
          <a:p>
            <a:pPr algn="just"/>
            <a:r>
              <a:rPr lang="en-US" sz="2200" dirty="0" smtClean="0">
                <a:solidFill>
                  <a:srgbClr val="002060"/>
                </a:solidFill>
              </a:rPr>
              <a:t>The presence of computers everywhere only becomes useful when they </a:t>
            </a:r>
            <a:r>
              <a:rPr lang="en-US" sz="2200" dirty="0" smtClean="0">
                <a:solidFill>
                  <a:srgbClr val="002060"/>
                </a:solidFill>
              </a:rPr>
              <a:t>can communicate </a:t>
            </a:r>
            <a:r>
              <a:rPr lang="en-US" sz="2200" dirty="0" smtClean="0">
                <a:solidFill>
                  <a:srgbClr val="002060"/>
                </a:solidFill>
              </a:rPr>
              <a:t>with one another. </a:t>
            </a:r>
            <a:endParaRPr lang="en-US" sz="2200" dirty="0" smtClean="0">
              <a:solidFill>
                <a:srgbClr val="002060"/>
              </a:solidFill>
            </a:endParaRPr>
          </a:p>
          <a:p>
            <a:pPr algn="just"/>
            <a:r>
              <a:rPr lang="en-US" sz="2200" dirty="0" smtClean="0">
                <a:solidFill>
                  <a:srgbClr val="002060"/>
                </a:solidFill>
              </a:rPr>
              <a:t>For </a:t>
            </a:r>
            <a:r>
              <a:rPr lang="en-US" sz="2200" dirty="0" smtClean="0">
                <a:solidFill>
                  <a:srgbClr val="002060"/>
                </a:solidFill>
              </a:rPr>
              <a:t>example, it may be convenient for users to </a:t>
            </a:r>
            <a:r>
              <a:rPr lang="en-US" sz="2200" dirty="0" smtClean="0">
                <a:solidFill>
                  <a:srgbClr val="002060"/>
                </a:solidFill>
              </a:rPr>
              <a:t>control their </a:t>
            </a:r>
            <a:r>
              <a:rPr lang="en-US" sz="2200" dirty="0" smtClean="0">
                <a:solidFill>
                  <a:srgbClr val="002060"/>
                </a:solidFill>
              </a:rPr>
              <a:t>washing machine or their entertainment system from their phone or a ‘</a:t>
            </a:r>
            <a:r>
              <a:rPr lang="en-US" sz="2200" dirty="0" smtClean="0">
                <a:solidFill>
                  <a:srgbClr val="002060"/>
                </a:solidFill>
              </a:rPr>
              <a:t>universal remote </a:t>
            </a:r>
            <a:r>
              <a:rPr lang="en-US" sz="2200" dirty="0" smtClean="0">
                <a:solidFill>
                  <a:srgbClr val="002060"/>
                </a:solidFill>
              </a:rPr>
              <a:t>control’ device in the </a:t>
            </a:r>
            <a:r>
              <a:rPr lang="en-US" sz="2200" dirty="0" smtClean="0">
                <a:solidFill>
                  <a:srgbClr val="002060"/>
                </a:solidFill>
              </a:rPr>
              <a:t>home.</a:t>
            </a:r>
            <a:endParaRPr lang="en-US" sz="2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66"/>
            <a:ext cx="8229600" cy="866723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Trends in Distributed Systems</a:t>
            </a:r>
            <a:endParaRPr 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algn="just"/>
            <a:r>
              <a:rPr lang="en-US" sz="2800" dirty="0" smtClean="0">
                <a:solidFill>
                  <a:srgbClr val="002060"/>
                </a:solidFill>
              </a:rPr>
              <a:t>Mobile and Ubiquitous Computing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850112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003" y="201638"/>
            <a:ext cx="7772400" cy="586154"/>
          </a:xfrm>
        </p:spPr>
        <p:txBody>
          <a:bodyPr/>
          <a:lstStyle/>
          <a:p>
            <a:pPr algn="ctr"/>
            <a:r>
              <a:rPr lang="en-GB" altLang="en-US" dirty="0" smtClean="0">
                <a:solidFill>
                  <a:schemeClr val="accent2">
                    <a:lumMod val="50000"/>
                  </a:schemeClr>
                </a:solidFill>
              </a:rPr>
              <a:t>Distributed Multimedia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041008"/>
            <a:ext cx="8764172" cy="5627077"/>
          </a:xfrm>
        </p:spPr>
        <p:txBody>
          <a:bodyPr/>
          <a:lstStyle/>
          <a:p>
            <a:r>
              <a:rPr lang="en-US" sz="2400" dirty="0" smtClean="0">
                <a:solidFill>
                  <a:srgbClr val="002060"/>
                </a:solidFill>
              </a:rPr>
              <a:t>Storing and rendering Images</a:t>
            </a:r>
            <a:r>
              <a:rPr lang="en-US" sz="2400" dirty="0" smtClean="0">
                <a:solidFill>
                  <a:srgbClr val="002060"/>
                </a:solidFill>
              </a:rPr>
              <a:t>, Test messages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Should be able to store and </a:t>
            </a:r>
            <a:r>
              <a:rPr lang="en-US" sz="2400" b="1" dirty="0" smtClean="0">
                <a:solidFill>
                  <a:srgbClr val="002060"/>
                </a:solidFill>
              </a:rPr>
              <a:t>locate audio or video files</a:t>
            </a:r>
            <a:r>
              <a:rPr lang="en-US" sz="2400" dirty="0" smtClean="0">
                <a:solidFill>
                  <a:srgbClr val="002060"/>
                </a:solidFill>
              </a:rPr>
              <a:t>, to </a:t>
            </a:r>
            <a:r>
              <a:rPr lang="en-US" sz="2400" b="1" dirty="0" smtClean="0">
                <a:solidFill>
                  <a:srgbClr val="002060"/>
                </a:solidFill>
              </a:rPr>
              <a:t>transmit </a:t>
            </a:r>
            <a:r>
              <a:rPr lang="en-US" sz="2400" dirty="0" smtClean="0">
                <a:solidFill>
                  <a:srgbClr val="002060"/>
                </a:solidFill>
              </a:rPr>
              <a:t>them across the network.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live or pre-recorded television broadcasts, access to film libraries offering video-on-demand services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Access to </a:t>
            </a:r>
            <a:r>
              <a:rPr lang="en-US" sz="2400" b="1" dirty="0" smtClean="0">
                <a:solidFill>
                  <a:srgbClr val="002060"/>
                </a:solidFill>
              </a:rPr>
              <a:t>music libraries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b="1" dirty="0" smtClean="0">
                <a:solidFill>
                  <a:srgbClr val="002060"/>
                </a:solidFill>
              </a:rPr>
              <a:t>Audio</a:t>
            </a:r>
            <a:r>
              <a:rPr lang="en-US" sz="2400" dirty="0" smtClean="0">
                <a:solidFill>
                  <a:srgbClr val="002060"/>
                </a:solidFill>
              </a:rPr>
              <a:t> &amp; </a:t>
            </a:r>
            <a:r>
              <a:rPr lang="en-US" sz="2400" b="1" dirty="0" smtClean="0">
                <a:solidFill>
                  <a:srgbClr val="002060"/>
                </a:solidFill>
              </a:rPr>
              <a:t>Video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conferencing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IP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telephony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b="1" dirty="0" smtClean="0">
                <a:solidFill>
                  <a:srgbClr val="002060"/>
                </a:solidFill>
              </a:rPr>
              <a:t>Skype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In </a:t>
            </a:r>
            <a:r>
              <a:rPr lang="en-US" sz="2400" dirty="0" smtClean="0">
                <a:solidFill>
                  <a:srgbClr val="002060"/>
                </a:solidFill>
              </a:rPr>
              <a:t>a video presentation it is necessary to preserve a given throughput in terms of frames per second and, for real-time streams, a given maximum delay or latency for the delivery of frames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Jitter</a:t>
            </a:r>
            <a:r>
              <a:rPr lang="en-US" sz="2400" dirty="0" smtClean="0">
                <a:solidFill>
                  <a:srgbClr val="002060"/>
                </a:solidFill>
              </a:rPr>
              <a:t>: </a:t>
            </a:r>
            <a:endParaRPr lang="en-US" sz="2400" dirty="0" smtClean="0">
              <a:solidFill>
                <a:srgbClr val="002060"/>
              </a:solidFill>
            </a:endParaRPr>
          </a:p>
          <a:p>
            <a:endParaRPr lang="en-US" sz="2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rthday1">
  <a:themeElements>
    <a:clrScheme name="birthday1 12">
      <a:dk1>
        <a:srgbClr val="006699"/>
      </a:dk1>
      <a:lt1>
        <a:srgbClr val="FFFFFF"/>
      </a:lt1>
      <a:dk2>
        <a:srgbClr val="003399"/>
      </a:dk2>
      <a:lt2>
        <a:srgbClr val="808080"/>
      </a:lt2>
      <a:accent1>
        <a:srgbClr val="C7E6FA"/>
      </a:accent1>
      <a:accent2>
        <a:srgbClr val="FCE0E7"/>
      </a:accent2>
      <a:accent3>
        <a:srgbClr val="FFFFFF"/>
      </a:accent3>
      <a:accent4>
        <a:srgbClr val="005682"/>
      </a:accent4>
      <a:accent5>
        <a:srgbClr val="E0F0FC"/>
      </a:accent5>
      <a:accent6>
        <a:srgbClr val="E4CBD1"/>
      </a:accent6>
      <a:hlink>
        <a:srgbClr val="ED3B65"/>
      </a:hlink>
      <a:folHlink>
        <a:srgbClr val="F16989"/>
      </a:folHlink>
    </a:clrScheme>
    <a:fontScheme name="birthday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irthday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rthday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rthday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rthday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rthday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rthday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rthday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rthday1 8">
        <a:dk1>
          <a:srgbClr val="808080"/>
        </a:dk1>
        <a:lt1>
          <a:srgbClr val="FFCCFF"/>
        </a:lt1>
        <a:dk2>
          <a:srgbClr val="FFCCCC"/>
        </a:dk2>
        <a:lt2>
          <a:srgbClr val="FFFFFF"/>
        </a:lt2>
        <a:accent1>
          <a:srgbClr val="990066"/>
        </a:accent1>
        <a:accent2>
          <a:srgbClr val="9C001A"/>
        </a:accent2>
        <a:accent3>
          <a:srgbClr val="FFE2E2"/>
        </a:accent3>
        <a:accent4>
          <a:srgbClr val="DAAEDA"/>
        </a:accent4>
        <a:accent5>
          <a:srgbClr val="CAAAB8"/>
        </a:accent5>
        <a:accent6>
          <a:srgbClr val="8D0016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rthday1 9">
        <a:dk1>
          <a:srgbClr val="006699"/>
        </a:dk1>
        <a:lt1>
          <a:srgbClr val="FFFFFF"/>
        </a:lt1>
        <a:dk2>
          <a:srgbClr val="003399"/>
        </a:dk2>
        <a:lt2>
          <a:srgbClr val="808080"/>
        </a:lt2>
        <a:accent1>
          <a:srgbClr val="C7E6FA"/>
        </a:accent1>
        <a:accent2>
          <a:srgbClr val="CC3300"/>
        </a:accent2>
        <a:accent3>
          <a:srgbClr val="FFFFFF"/>
        </a:accent3>
        <a:accent4>
          <a:srgbClr val="005682"/>
        </a:accent4>
        <a:accent5>
          <a:srgbClr val="E0F0FC"/>
        </a:accent5>
        <a:accent6>
          <a:srgbClr val="B92D00"/>
        </a:accent6>
        <a:hlink>
          <a:srgbClr val="CC9900"/>
        </a:hlink>
        <a:folHlink>
          <a:srgbClr val="33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rthday1 10">
        <a:dk1>
          <a:srgbClr val="006699"/>
        </a:dk1>
        <a:lt1>
          <a:srgbClr val="FFFFFF"/>
        </a:lt1>
        <a:dk2>
          <a:srgbClr val="003399"/>
        </a:dk2>
        <a:lt2>
          <a:srgbClr val="808080"/>
        </a:lt2>
        <a:accent1>
          <a:srgbClr val="C7E6FA"/>
        </a:accent1>
        <a:accent2>
          <a:srgbClr val="CC3300"/>
        </a:accent2>
        <a:accent3>
          <a:srgbClr val="FFFFFF"/>
        </a:accent3>
        <a:accent4>
          <a:srgbClr val="005682"/>
        </a:accent4>
        <a:accent5>
          <a:srgbClr val="E0F0FC"/>
        </a:accent5>
        <a:accent6>
          <a:srgbClr val="B92D00"/>
        </a:accent6>
        <a:hlink>
          <a:srgbClr val="F16989"/>
        </a:hlink>
        <a:folHlink>
          <a:srgbClr val="33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rthday1 11">
        <a:dk1>
          <a:srgbClr val="006699"/>
        </a:dk1>
        <a:lt1>
          <a:srgbClr val="FFFFFF"/>
        </a:lt1>
        <a:dk2>
          <a:srgbClr val="003399"/>
        </a:dk2>
        <a:lt2>
          <a:srgbClr val="808080"/>
        </a:lt2>
        <a:accent1>
          <a:srgbClr val="C7E6FA"/>
        </a:accent1>
        <a:accent2>
          <a:srgbClr val="CC3300"/>
        </a:accent2>
        <a:accent3>
          <a:srgbClr val="FFFFFF"/>
        </a:accent3>
        <a:accent4>
          <a:srgbClr val="005682"/>
        </a:accent4>
        <a:accent5>
          <a:srgbClr val="E0F0FC"/>
        </a:accent5>
        <a:accent6>
          <a:srgbClr val="B92D00"/>
        </a:accent6>
        <a:hlink>
          <a:srgbClr val="ED3B65"/>
        </a:hlink>
        <a:folHlink>
          <a:srgbClr val="F1698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rthday1 12">
        <a:dk1>
          <a:srgbClr val="006699"/>
        </a:dk1>
        <a:lt1>
          <a:srgbClr val="FFFFFF"/>
        </a:lt1>
        <a:dk2>
          <a:srgbClr val="003399"/>
        </a:dk2>
        <a:lt2>
          <a:srgbClr val="808080"/>
        </a:lt2>
        <a:accent1>
          <a:srgbClr val="C7E6FA"/>
        </a:accent1>
        <a:accent2>
          <a:srgbClr val="FCE0E7"/>
        </a:accent2>
        <a:accent3>
          <a:srgbClr val="FFFFFF"/>
        </a:accent3>
        <a:accent4>
          <a:srgbClr val="005682"/>
        </a:accent4>
        <a:accent5>
          <a:srgbClr val="E0F0FC"/>
        </a:accent5>
        <a:accent6>
          <a:srgbClr val="E4CBD1"/>
        </a:accent6>
        <a:hlink>
          <a:srgbClr val="ED3B65"/>
        </a:hlink>
        <a:folHlink>
          <a:srgbClr val="F1698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birthday1</Template>
  <TotalTime>148</TotalTime>
  <Words>1096</Words>
  <Application>Microsoft Office PowerPoint</Application>
  <PresentationFormat>On-screen Show (4:3)</PresentationFormat>
  <Paragraphs>104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birthday1</vt:lpstr>
      <vt:lpstr>Trends in Distributed Systems</vt:lpstr>
      <vt:lpstr>Trends in Distributed Systems</vt:lpstr>
      <vt:lpstr>Pervasive networking and Internet</vt:lpstr>
      <vt:lpstr>Trends in Distributed Systems</vt:lpstr>
      <vt:lpstr>Pervasive networking and Internet</vt:lpstr>
      <vt:lpstr>Mobile and Ubiquitous Computing</vt:lpstr>
      <vt:lpstr>Mobile and Ubiquitous Computing</vt:lpstr>
      <vt:lpstr>Trends in Distributed Systems</vt:lpstr>
      <vt:lpstr>Distributed Multimedia Systems</vt:lpstr>
      <vt:lpstr>Distributed Multimedia Systems</vt:lpstr>
      <vt:lpstr>Distributed Multimedia Systems</vt:lpstr>
      <vt:lpstr>Peer to Peer Systems</vt:lpstr>
      <vt:lpstr>Distributed computing as a utility</vt:lpstr>
      <vt:lpstr>Distributed computing as a utility</vt:lpstr>
      <vt:lpstr>Trends in Distributed Systems</vt:lpstr>
      <vt:lpstr>Parallel and Distributed Computing</vt:lpstr>
      <vt:lpstr>Summary</vt:lpstr>
    </vt:vector>
  </TitlesOfParts>
  <Company>Presentation Magazine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Birthday 1 Template</dc:title>
  <dc:creator>Presentation Magazine</dc:creator>
  <cp:lastModifiedBy>Lokeswari</cp:lastModifiedBy>
  <cp:revision>27</cp:revision>
  <dcterms:created xsi:type="dcterms:W3CDTF">2005-01-17T10:28:50Z</dcterms:created>
  <dcterms:modified xsi:type="dcterms:W3CDTF">2017-12-18T15:18:11Z</dcterms:modified>
</cp:coreProperties>
</file>