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9" r:id="rId7"/>
    <p:sldId id="258" r:id="rId8"/>
    <p:sldId id="280" r:id="rId9"/>
    <p:sldId id="269" r:id="rId10"/>
    <p:sldId id="270" r:id="rId11"/>
    <p:sldId id="266" r:id="rId12"/>
    <p:sldId id="271" r:id="rId13"/>
    <p:sldId id="272" r:id="rId14"/>
    <p:sldId id="264" r:id="rId15"/>
    <p:sldId id="267" r:id="rId16"/>
    <p:sldId id="286" r:id="rId17"/>
    <p:sldId id="274" r:id="rId18"/>
    <p:sldId id="260" r:id="rId19"/>
    <p:sldId id="278" r:id="rId20"/>
    <p:sldId id="281" r:id="rId21"/>
    <p:sldId id="285" r:id="rId22"/>
    <p:sldId id="282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12" d="100"/>
          <a:sy n="112" d="100"/>
        </p:scale>
        <p:origin x="-4208" y="-2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3535D3A-6D45-45E3-A976-B17E69128BA5}" type="datetimeFigureOut">
              <a:rPr lang="en-US" smtClean="0"/>
              <a:pPr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8FA9F87-1633-4213-8015-EFADCFC5FD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3535D3A-6D45-45E3-A976-B17E69128BA5}" type="datetimeFigureOut">
              <a:rPr lang="en-US" smtClean="0"/>
              <a:pPr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8FA9F87-1633-4213-8015-EFADCFC5FD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i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3535D3A-6D45-45E3-A976-B17E69128BA5}" type="datetimeFigureOut">
              <a:rPr lang="en-US" smtClean="0"/>
              <a:pPr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8FA9F87-1633-4213-8015-EFADCFC5FD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7-13 at 9.27.0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/>
          <a:stretch/>
        </p:blipFill>
        <p:spPr>
          <a:xfrm flipH="1">
            <a:off x="-1475154" y="5161235"/>
            <a:ext cx="5327103" cy="2688056"/>
          </a:xfrm>
          <a:prstGeom prst="rect">
            <a:avLst/>
          </a:prstGeom>
        </p:spPr>
      </p:pic>
      <p:pic>
        <p:nvPicPr>
          <p:cNvPr id="5" name="Picture 4" descr="Screen Shot 2015-07-13 at 9.27.0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12863"/>
          <a:stretch/>
        </p:blipFill>
        <p:spPr>
          <a:xfrm>
            <a:off x="3707274" y="5161709"/>
            <a:ext cx="5176886" cy="2688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220" y="2235200"/>
            <a:ext cx="8393560" cy="2387600"/>
          </a:xfrm>
        </p:spPr>
        <p:txBody>
          <a:bodyPr anchor="ctr"/>
          <a:lstStyle/>
          <a:p>
            <a:r>
              <a:rPr lang="en-US" sz="4800" b="0" dirty="0" smtClean="0"/>
              <a:t>information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7334"/>
            <a:ext cx="9144000" cy="3760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Cathryn</a:t>
            </a:r>
            <a:r>
              <a:rPr lang="en-US" dirty="0" smtClean="0"/>
              <a:t> </a:t>
            </a:r>
            <a:r>
              <a:rPr lang="en-US" dirty="0" err="1" smtClean="0"/>
              <a:t>Ploehn</a:t>
            </a:r>
            <a:endParaRPr lang="en-US" dirty="0"/>
          </a:p>
        </p:txBody>
      </p:sp>
      <p:pic>
        <p:nvPicPr>
          <p:cNvPr id="7" name="Picture 6" descr="Screen Shot 2015-07-13 at 9.27.0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 r="6089"/>
          <a:stretch/>
        </p:blipFill>
        <p:spPr>
          <a:xfrm flipH="1">
            <a:off x="8538632" y="5160761"/>
            <a:ext cx="5002707" cy="2688056"/>
          </a:xfrm>
          <a:prstGeom prst="rect">
            <a:avLst/>
          </a:prstGeom>
        </p:spPr>
      </p:pic>
      <p:pic>
        <p:nvPicPr>
          <p:cNvPr id="8" name="Picture 7" descr="Screen Shot 2015-07-13 at 9.27.0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/>
          <a:stretch/>
        </p:blipFill>
        <p:spPr>
          <a:xfrm flipH="1" flipV="1">
            <a:off x="-1470157" y="-730704"/>
            <a:ext cx="5327103" cy="2688056"/>
          </a:xfrm>
          <a:prstGeom prst="rect">
            <a:avLst/>
          </a:prstGeom>
        </p:spPr>
      </p:pic>
      <p:pic>
        <p:nvPicPr>
          <p:cNvPr id="9" name="Picture 8" descr="Screen Shot 2015-07-13 at 9.27.0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12863"/>
          <a:stretch/>
        </p:blipFill>
        <p:spPr>
          <a:xfrm flipV="1">
            <a:off x="3712271" y="-730230"/>
            <a:ext cx="5176886" cy="2688056"/>
          </a:xfrm>
          <a:prstGeom prst="rect">
            <a:avLst/>
          </a:prstGeom>
        </p:spPr>
      </p:pic>
      <p:pic>
        <p:nvPicPr>
          <p:cNvPr id="10" name="Picture 9" descr="Screen Shot 2015-07-13 at 9.27.0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 r="6089"/>
          <a:stretch/>
        </p:blipFill>
        <p:spPr>
          <a:xfrm flipH="1" flipV="1">
            <a:off x="8543629" y="-731178"/>
            <a:ext cx="5002707" cy="26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tovisualization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30300"/>
            <a:ext cx="89916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529937"/>
            <a:ext cx="11315700" cy="2569197"/>
          </a:xfrm>
        </p:spPr>
        <p:txBody>
          <a:bodyPr anchor="t">
            <a:noAutofit/>
          </a:bodyPr>
          <a:lstStyle/>
          <a:p>
            <a:r>
              <a:rPr lang="en-US" i="1" dirty="0" smtClean="0"/>
              <a:t>Visualization</a:t>
            </a:r>
            <a:r>
              <a:rPr lang="en-US" sz="4800" b="0" i="1" dirty="0" smtClean="0"/>
              <a:t> is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/>
              <a:t/>
            </a:r>
            <a:br>
              <a:rPr lang="en-US" sz="1200" b="0" i="1" dirty="0"/>
            </a:br>
            <a:r>
              <a:rPr lang="en-US" sz="4800" b="0" i="1" dirty="0" smtClean="0"/>
              <a:t>a study of transformation </a:t>
            </a:r>
            <a:br>
              <a:rPr lang="en-US" sz="4800" b="0" i="1" dirty="0" smtClean="0"/>
            </a:br>
            <a:r>
              <a:rPr lang="en-US" sz="4800" b="0" i="1" dirty="0" smtClean="0"/>
              <a:t>from </a:t>
            </a:r>
            <a:r>
              <a:rPr lang="en-US" sz="4800" i="1" dirty="0" smtClean="0"/>
              <a:t>data</a:t>
            </a:r>
            <a:r>
              <a:rPr lang="en-US" sz="4800" b="0" i="1" dirty="0" smtClean="0"/>
              <a:t> to </a:t>
            </a:r>
            <a:r>
              <a:rPr lang="en-US" sz="4800" i="1" dirty="0" smtClean="0"/>
              <a:t>visual representations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endParaRPr lang="en-US" sz="4800" b="0" i="1" dirty="0">
              <a:latin typeface="Engravers MT" panose="0209070708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6273" y="6276109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Chen et al. 2014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4" y="334879"/>
            <a:ext cx="889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1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“ </a:t>
            </a:r>
            <a:endParaRPr lang="en-US" sz="6000" dirty="0"/>
          </a:p>
        </p:txBody>
      </p:sp>
      <p:pic>
        <p:nvPicPr>
          <p:cNvPr id="6" name="Picture 5" descr="datatovisualization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37" y="3182979"/>
            <a:ext cx="3932433" cy="8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529937"/>
            <a:ext cx="11315700" cy="4551217"/>
          </a:xfrm>
        </p:spPr>
        <p:txBody>
          <a:bodyPr anchor="t">
            <a:noAutofit/>
          </a:bodyPr>
          <a:lstStyle/>
          <a:p>
            <a:r>
              <a:rPr lang="en-US" i="1" dirty="0" smtClean="0"/>
              <a:t>Visualization</a:t>
            </a:r>
            <a:r>
              <a:rPr lang="en-US" sz="4800" b="0" i="1" dirty="0" smtClean="0"/>
              <a:t> is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/>
              <a:t/>
            </a:r>
            <a:br>
              <a:rPr lang="en-US" sz="1200" b="0" i="1" dirty="0"/>
            </a:br>
            <a:r>
              <a:rPr lang="en-US" sz="4800" b="0" i="1" dirty="0" smtClean="0"/>
              <a:t>a study of transformation </a:t>
            </a:r>
            <a:br>
              <a:rPr lang="en-US" sz="4800" b="0" i="1" dirty="0" smtClean="0"/>
            </a:br>
            <a:r>
              <a:rPr lang="en-US" sz="4800" b="0" i="1" dirty="0" smtClean="0"/>
              <a:t>from </a:t>
            </a:r>
            <a:r>
              <a:rPr lang="en-US" sz="4800" i="1" dirty="0" smtClean="0"/>
              <a:t>data</a:t>
            </a:r>
            <a:r>
              <a:rPr lang="en-US" sz="4800" b="0" i="1" dirty="0" smtClean="0"/>
              <a:t> to </a:t>
            </a:r>
            <a:r>
              <a:rPr lang="en-US" sz="4800" i="1" dirty="0" smtClean="0"/>
              <a:t>visual representations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2400" b="0" i="1" dirty="0" smtClean="0"/>
              <a:t>in </a:t>
            </a:r>
            <a:r>
              <a:rPr lang="en-US" sz="2400" b="0" i="1" dirty="0" smtClean="0"/>
              <a:t>order to facilitate </a:t>
            </a:r>
            <a:r>
              <a:rPr lang="en-US" sz="2400" dirty="0" smtClean="0"/>
              <a:t>↴</a:t>
            </a:r>
            <a:r>
              <a:rPr lang="en-US" sz="2400" b="0" i="1" dirty="0" smtClean="0"/>
              <a:t> </a:t>
            </a:r>
            <a:r>
              <a:rPr lang="en-US" sz="4000" b="0" i="1" dirty="0" smtClean="0"/>
              <a:t/>
            </a:r>
            <a:br>
              <a:rPr lang="en-US" sz="4000" b="0" i="1" dirty="0" smtClean="0"/>
            </a:br>
            <a:r>
              <a:rPr lang="en-US" sz="2000" b="0" i="1" dirty="0" smtClean="0"/>
              <a:t> </a:t>
            </a:r>
            <a:r>
              <a:rPr lang="en-US" sz="1400" b="0" i="1" dirty="0" smtClean="0"/>
              <a:t> </a:t>
            </a:r>
            <a:r>
              <a:rPr lang="en-US" sz="4800" b="0" i="1" dirty="0" smtClean="0"/>
              <a:t/>
            </a:r>
            <a:br>
              <a:rPr lang="en-US" sz="4800" b="0" i="1" dirty="0" smtClean="0"/>
            </a:br>
            <a:endParaRPr lang="en-US" sz="4800" b="0" i="1" dirty="0">
              <a:latin typeface="Engravers MT" panose="0209070708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6273" y="6276109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Chen et al. 2014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4" y="334879"/>
            <a:ext cx="889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1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“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728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529937"/>
            <a:ext cx="11315700" cy="4551217"/>
          </a:xfrm>
        </p:spPr>
        <p:txBody>
          <a:bodyPr anchor="t">
            <a:noAutofit/>
          </a:bodyPr>
          <a:lstStyle/>
          <a:p>
            <a:r>
              <a:rPr lang="en-US" i="1" dirty="0" smtClean="0"/>
              <a:t>Visualization</a:t>
            </a:r>
            <a:r>
              <a:rPr lang="en-US" sz="4800" b="0" i="1" dirty="0" smtClean="0"/>
              <a:t> is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/>
              <a:t/>
            </a:r>
            <a:br>
              <a:rPr lang="en-US" sz="1200" b="0" i="1" dirty="0"/>
            </a:br>
            <a:r>
              <a:rPr lang="en-US" sz="4800" b="0" i="1" dirty="0" smtClean="0"/>
              <a:t>a study of transformation </a:t>
            </a:r>
            <a:br>
              <a:rPr lang="en-US" sz="4800" b="0" i="1" dirty="0" smtClean="0"/>
            </a:br>
            <a:r>
              <a:rPr lang="en-US" sz="4800" b="0" i="1" dirty="0" smtClean="0"/>
              <a:t>from </a:t>
            </a:r>
            <a:r>
              <a:rPr lang="en-US" sz="4800" i="1" dirty="0" smtClean="0"/>
              <a:t>data</a:t>
            </a:r>
            <a:r>
              <a:rPr lang="en-US" sz="4800" b="0" i="1" dirty="0" smtClean="0"/>
              <a:t> to </a:t>
            </a:r>
            <a:r>
              <a:rPr lang="en-US" sz="4800" i="1" dirty="0" smtClean="0"/>
              <a:t>visual representations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2400" b="0" i="1" dirty="0" smtClean="0"/>
              <a:t>in </a:t>
            </a:r>
            <a:r>
              <a:rPr lang="en-US" sz="2400" b="0" i="1" dirty="0" smtClean="0"/>
              <a:t>order to facilitate </a:t>
            </a:r>
            <a:r>
              <a:rPr lang="en-US" sz="2400" dirty="0" smtClean="0"/>
              <a:t>↴</a:t>
            </a:r>
            <a:r>
              <a:rPr lang="en-US" sz="2400" b="0" i="1" dirty="0" smtClean="0"/>
              <a:t> </a:t>
            </a:r>
            <a:r>
              <a:rPr lang="en-US" sz="4000" b="0" i="1" dirty="0" smtClean="0"/>
              <a:t/>
            </a:r>
            <a:br>
              <a:rPr lang="en-US" sz="4000" b="0" i="1" dirty="0" smtClean="0"/>
            </a:br>
            <a:r>
              <a:rPr lang="en-US" sz="2000" b="0" i="1" dirty="0" smtClean="0"/>
              <a:t> </a:t>
            </a:r>
            <a:r>
              <a:rPr lang="en-US" sz="1400" b="0" i="1" dirty="0" smtClean="0"/>
              <a:t> </a:t>
            </a:r>
            <a:r>
              <a:rPr lang="en-US" sz="4800" b="0" i="1" dirty="0" smtClean="0"/>
              <a:t/>
            </a:r>
            <a:br>
              <a:rPr lang="en-US" sz="4800" b="0" i="1" dirty="0" smtClean="0"/>
            </a:br>
            <a:r>
              <a:rPr lang="en-US" sz="4800" i="1" dirty="0" smtClean="0"/>
              <a:t>effective</a:t>
            </a:r>
            <a:r>
              <a:rPr lang="en-US" sz="4800" b="0" i="1" dirty="0" smtClean="0"/>
              <a:t> and </a:t>
            </a:r>
            <a:r>
              <a:rPr lang="en-US" sz="4800" i="1" dirty="0" smtClean="0"/>
              <a:t>efficient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4800" b="0" i="1" dirty="0" smtClean="0"/>
              <a:t>cognitive processes </a:t>
            </a:r>
            <a:br>
              <a:rPr lang="en-US" sz="4800" b="0" i="1" dirty="0" smtClean="0"/>
            </a:br>
            <a:r>
              <a:rPr lang="en-US" sz="4800" b="0" i="1" dirty="0" smtClean="0"/>
              <a:t>in </a:t>
            </a:r>
            <a:r>
              <a:rPr lang="en-US" sz="4800" i="1" dirty="0" smtClean="0"/>
              <a:t>performing tasks involving data</a:t>
            </a:r>
            <a:r>
              <a:rPr lang="en-US" sz="4800" b="0" i="1" dirty="0" smtClean="0"/>
              <a:t>.</a:t>
            </a:r>
            <a:r>
              <a:rPr lang="en-US" sz="4800" b="0" i="1" dirty="0" smtClean="0">
                <a:latin typeface="Engravers MT" panose="02090707080505020304" pitchFamily="18" charset="0"/>
              </a:rPr>
              <a:t>"</a:t>
            </a:r>
            <a:endParaRPr lang="en-US" sz="4800" b="0" i="1" dirty="0">
              <a:latin typeface="Engravers MT" panose="0209070708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6273" y="6276109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Chen et al. 2014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4" y="334879"/>
            <a:ext cx="889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1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“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728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26028"/>
            <a:ext cx="10515600" cy="4136448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Visualizations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b="0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facilitate</a:t>
            </a:r>
            <a:r>
              <a:rPr lang="en-US" sz="4400" dirty="0" smtClean="0"/>
              <a:t> effective</a:t>
            </a:r>
            <a:r>
              <a:rPr lang="en-US" sz="4400" b="0" dirty="0" smtClean="0"/>
              <a:t> and </a:t>
            </a:r>
            <a:r>
              <a:rPr lang="en-US" sz="4400" dirty="0" smtClean="0"/>
              <a:t>efficient</a:t>
            </a:r>
            <a:r>
              <a:rPr lang="en-US" sz="4400" b="0" dirty="0" smtClean="0"/>
              <a:t> </a:t>
            </a:r>
            <a:br>
              <a:rPr lang="en-US" sz="4400" b="0" dirty="0" smtClean="0"/>
            </a:br>
            <a:r>
              <a:rPr lang="en-US" sz="4400" b="0" dirty="0" smtClean="0"/>
              <a:t>cognitive processes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26028"/>
            <a:ext cx="10515600" cy="4136448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Visualizations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b="0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facilitate</a:t>
            </a:r>
            <a:r>
              <a:rPr lang="en-US" sz="4400" dirty="0" smtClean="0"/>
              <a:t> performing tasks</a:t>
            </a:r>
            <a:r>
              <a:rPr lang="en-US" sz="4400" b="0" dirty="0" smtClean="0"/>
              <a:t/>
            </a:r>
            <a:br>
              <a:rPr lang="en-US" sz="4400" b="0" dirty="0" smtClean="0"/>
            </a:br>
            <a:r>
              <a:rPr lang="en-US" sz="4400" b="0" dirty="0" smtClean="0"/>
              <a:t>involving data </a:t>
            </a:r>
            <a:endParaRPr lang="en-US" sz="4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75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What is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information</a:t>
            </a:r>
            <a:r>
              <a:rPr lang="en-US" b="0" dirty="0" smtClean="0"/>
              <a:t> </a:t>
            </a:r>
            <a:r>
              <a:rPr lang="en-US" b="0" dirty="0" smtClean="0"/>
              <a:t>visualization</a:t>
            </a:r>
            <a:r>
              <a:rPr lang="en-US" dirty="0" smtClean="0"/>
              <a:t>? 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◕ </a:t>
            </a:r>
            <a:r>
              <a:rPr lang="en-US" sz="1200" i="0" dirty="0">
                <a:latin typeface="Helvetica"/>
                <a:cs typeface="Helvetica"/>
              </a:rPr>
              <a:t>o</a:t>
            </a:r>
            <a:r>
              <a:rPr lang="en-US" i="0" dirty="0" smtClean="0"/>
              <a:t> </a:t>
            </a:r>
            <a:r>
              <a:rPr lang="en-US" i="0" dirty="0" smtClean="0"/>
              <a:t>◕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6638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908"/>
            <a:ext cx="10515600" cy="207302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400" b="0" dirty="0" smtClean="0"/>
              <a:t>What is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6000" dirty="0" smtClean="0"/>
              <a:t>information</a:t>
            </a:r>
            <a:r>
              <a:rPr lang="en-US" b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5400" b="0" dirty="0" smtClean="0"/>
              <a:t>visualization</a:t>
            </a:r>
            <a:r>
              <a:rPr lang="en-US" sz="5400" dirty="0" smtClean="0"/>
              <a:t>?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01035"/>
            <a:ext cx="10515600" cy="3375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visual analytic tools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for </a:t>
            </a:r>
            <a:r>
              <a:rPr lang="en-US" sz="3600" b="1" dirty="0"/>
              <a:t>exploring</a:t>
            </a:r>
            <a:r>
              <a:rPr lang="en-US" sz="3600" dirty="0"/>
              <a:t> and </a:t>
            </a:r>
            <a:r>
              <a:rPr lang="en-US" sz="3600" b="1" dirty="0"/>
              <a:t>extracting patterns</a:t>
            </a:r>
            <a:r>
              <a:rPr lang="en-US" sz="3600" dirty="0"/>
              <a:t> from abstract data. </a:t>
            </a:r>
          </a:p>
        </p:txBody>
      </p:sp>
    </p:spTree>
    <p:extLst>
      <p:ext uri="{BB962C8B-B14F-4D97-AF65-F5344CB8AC3E}">
        <p14:creationId xmlns:p14="http://schemas.microsoft.com/office/powerpoint/2010/main" val="268581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knowwhereyourcatli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0"/>
            <a:ext cx="6805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9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What is </a:t>
            </a:r>
            <a:r>
              <a:rPr lang="en-US" dirty="0" smtClean="0"/>
              <a:t>visualization? 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◕ ◡ ◕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04904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rmanyPop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10228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0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8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do you </a:t>
            </a:r>
            <a:r>
              <a:rPr lang="en-US" dirty="0" smtClean="0"/>
              <a:t>assess</a:t>
            </a:r>
            <a:br>
              <a:rPr lang="en-US" dirty="0" smtClean="0"/>
            </a:br>
            <a:r>
              <a:rPr lang="en-US" b="0" dirty="0" smtClean="0"/>
              <a:t>information visualization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carefully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9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do you </a:t>
            </a:r>
            <a:r>
              <a:rPr lang="en-US" dirty="0" smtClean="0"/>
              <a:t>assess</a:t>
            </a:r>
            <a:br>
              <a:rPr lang="en-US" dirty="0" smtClean="0"/>
            </a:br>
            <a:r>
              <a:rPr lang="en-US" b="0" dirty="0" smtClean="0"/>
              <a:t>information visualization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7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irds_and_dinosaur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33670"/>
          <a:stretch/>
        </p:blipFill>
        <p:spPr>
          <a:xfrm>
            <a:off x="4274773" y="1485486"/>
            <a:ext cx="3642455" cy="38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2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t_proxim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646650"/>
            <a:ext cx="5715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5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tsvspove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3" y="1681285"/>
            <a:ext cx="8273154" cy="34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38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tovisualization-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51"/>
          <a:stretch/>
        </p:blipFill>
        <p:spPr>
          <a:xfrm>
            <a:off x="838200" y="1498600"/>
            <a:ext cx="3874894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5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tovisualization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600"/>
            <a:ext cx="10515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8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tovisualization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30400"/>
            <a:ext cx="8991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56</Words>
  <Application>Microsoft Macintosh PowerPoint</Application>
  <PresentationFormat>Custom</PresentationFormat>
  <Paragraphs>22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information VISUALIZATION</vt:lpstr>
      <vt:lpstr>What is visualization?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is    a study of transformation  from data to visual representations  </vt:lpstr>
      <vt:lpstr>Visualization is    a study of transformation  from data to visual representations    in order to facilitate ↴     </vt:lpstr>
      <vt:lpstr>Visualization is    a study of transformation  from data to visual representations    in order to facilitate ↴     effective and efficient  cognitive processes  in performing tasks involving data."</vt:lpstr>
      <vt:lpstr>Visualizations   facilitate effective and efficient  cognitive processes</vt:lpstr>
      <vt:lpstr>Visualizations   facilitate performing tasks involving data </vt:lpstr>
      <vt:lpstr>PowerPoint Presentation</vt:lpstr>
      <vt:lpstr>What is  information visualization?  </vt:lpstr>
      <vt:lpstr>What is information visualization?</vt:lpstr>
      <vt:lpstr>PowerPoint Presentation</vt:lpstr>
      <vt:lpstr>PowerPoint Presentation</vt:lpstr>
      <vt:lpstr>PowerPoint Presentation</vt:lpstr>
      <vt:lpstr>How do you assess information visualization?</vt:lpstr>
      <vt:lpstr>How do you assess information visualization?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Ploehn, Cathryn A.</dc:creator>
  <cp:lastModifiedBy>Cathryn</cp:lastModifiedBy>
  <cp:revision>17</cp:revision>
  <dcterms:created xsi:type="dcterms:W3CDTF">2015-07-12T12:50:36Z</dcterms:created>
  <dcterms:modified xsi:type="dcterms:W3CDTF">2015-07-13T13:58:12Z</dcterms:modified>
</cp:coreProperties>
</file>