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66" r:id="rId7"/>
    <p:sldId id="264" r:id="rId8"/>
    <p:sldId id="267" r:id="rId9"/>
    <p:sldId id="26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33535D3A-6D45-45E3-A976-B17E69128BA5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08FA9F87-1633-4213-8015-EFADCFC5FD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2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5D3A-6D45-45E3-A976-B17E69128BA5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9F87-1633-4213-8015-EFADCFC5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5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5D3A-6D45-45E3-A976-B17E69128BA5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9F87-1633-4213-8015-EFADCFC5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6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33535D3A-6D45-45E3-A976-B17E69128BA5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08FA9F87-1633-4213-8015-EFADCFC5FD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5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i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5D3A-6D45-45E3-A976-B17E69128BA5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9F87-1633-4213-8015-EFADCFC5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5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5D3A-6D45-45E3-A976-B17E69128BA5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9F87-1633-4213-8015-EFADCFC5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3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5D3A-6D45-45E3-A976-B17E69128BA5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9F87-1633-4213-8015-EFADCFC5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9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5D3A-6D45-45E3-A976-B17E69128BA5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9F87-1633-4213-8015-EFADCFC5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1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5D3A-6D45-45E3-A976-B17E69128BA5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9F87-1633-4213-8015-EFADCFC5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7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5D3A-6D45-45E3-A976-B17E69128BA5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9F87-1633-4213-8015-EFADCFC5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1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5D3A-6D45-45E3-A976-B17E69128BA5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9F87-1633-4213-8015-EFADCFC5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1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33535D3A-6D45-45E3-A976-B17E69128BA5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08FA9F87-1633-4213-8015-EFADCFC5FD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5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>
              <a:lumMod val="25000"/>
            </a:schemeClr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Information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Cathryn</a:t>
            </a:r>
            <a:r>
              <a:rPr lang="en-US" dirty="0" smtClean="0"/>
              <a:t> </a:t>
            </a:r>
            <a:r>
              <a:rPr lang="en-US" dirty="0" err="1" smtClean="0"/>
              <a:t>Ploehn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1709738"/>
            <a:ext cx="11461173" cy="2852737"/>
          </a:xfrm>
        </p:spPr>
        <p:txBody>
          <a:bodyPr/>
          <a:lstStyle/>
          <a:p>
            <a:r>
              <a:rPr lang="en-US" sz="3200" b="0" dirty="0" smtClean="0"/>
              <a:t>Why are </a:t>
            </a:r>
            <a:r>
              <a:rPr lang="en-US" dirty="0" smtClean="0"/>
              <a:t>information visualizations </a:t>
            </a:r>
            <a:br>
              <a:rPr lang="en-US" dirty="0" smtClean="0"/>
            </a:br>
            <a:r>
              <a:rPr lang="en-US" dirty="0" smtClean="0"/>
              <a:t>powerful?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What is </a:t>
            </a:r>
            <a:r>
              <a:rPr lang="en-US" dirty="0" smtClean="0"/>
              <a:t>visualization? 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◕ ◡ ◕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404904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[turning abstract data into visualizations]	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different purposes: communication, scientific modeling, solving analytic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5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065" y="529937"/>
            <a:ext cx="11315700" cy="4551217"/>
          </a:xfrm>
        </p:spPr>
        <p:txBody>
          <a:bodyPr anchor="t">
            <a:noAutofit/>
          </a:bodyPr>
          <a:lstStyle/>
          <a:p>
            <a:r>
              <a:rPr lang="en-US" i="1" dirty="0" smtClean="0"/>
              <a:t>Visualization</a:t>
            </a:r>
            <a:r>
              <a:rPr lang="en-US" sz="4800" b="0" i="1" dirty="0" smtClean="0"/>
              <a:t> is </a:t>
            </a:r>
            <a:br>
              <a:rPr lang="en-US" sz="4800" b="0" i="1" dirty="0" smtClean="0"/>
            </a:br>
            <a:r>
              <a:rPr lang="en-US" sz="1800" b="0" i="1" dirty="0" smtClean="0"/>
              <a:t> </a:t>
            </a:r>
            <a:r>
              <a:rPr lang="en-US" sz="4800" b="0" i="1" dirty="0"/>
              <a:t/>
            </a:r>
            <a:br>
              <a:rPr lang="en-US" sz="4800" b="0" i="1" dirty="0"/>
            </a:br>
            <a:r>
              <a:rPr lang="en-US" sz="4800" b="0" i="1" dirty="0" smtClean="0"/>
              <a:t>a study of transformation </a:t>
            </a:r>
            <a:br>
              <a:rPr lang="en-US" sz="4800" b="0" i="1" dirty="0" smtClean="0"/>
            </a:br>
            <a:r>
              <a:rPr lang="en-US" sz="4800" b="0" i="1" dirty="0" smtClean="0"/>
              <a:t>from </a:t>
            </a:r>
            <a:r>
              <a:rPr lang="en-US" sz="4800" i="1" dirty="0" smtClean="0"/>
              <a:t>data</a:t>
            </a:r>
            <a:r>
              <a:rPr lang="en-US" sz="4800" b="0" i="1" dirty="0" smtClean="0"/>
              <a:t> to </a:t>
            </a:r>
            <a:r>
              <a:rPr lang="en-US" sz="4800" i="1" dirty="0" smtClean="0"/>
              <a:t>visual representations</a:t>
            </a:r>
            <a:r>
              <a:rPr lang="en-US" sz="4800" b="0" i="1" dirty="0" smtClean="0"/>
              <a:t> </a:t>
            </a:r>
            <a:br>
              <a:rPr lang="en-US" sz="4800" b="0" i="1" dirty="0" smtClean="0"/>
            </a:br>
            <a:r>
              <a:rPr lang="en-US" sz="1800" b="0" i="1" dirty="0" smtClean="0"/>
              <a:t> </a:t>
            </a:r>
            <a:endParaRPr lang="en-US" sz="4800" b="0" i="1" dirty="0">
              <a:latin typeface="Engravers MT" panose="020907070805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26273" y="6276109"/>
            <a:ext cx="170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 panose="02020603050405020304" pitchFamily="18" charset="0"/>
                <a:cs typeface="Times" panose="02020603050405020304" pitchFamily="18" charset="0"/>
              </a:rPr>
              <a:t>Chen et al. 2014</a:t>
            </a:r>
            <a:endParaRPr lang="en-US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504" y="334879"/>
            <a:ext cx="8899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0" i="1" dirty="0" smtClean="0">
                <a:latin typeface="Engravers MT" panose="02090707080505020304" pitchFamily="18" charset="0"/>
                <a:cs typeface="Times New Roman" panose="02020603050405020304" pitchFamily="18" charset="0"/>
              </a:rPr>
              <a:t>“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7749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065" y="529937"/>
            <a:ext cx="11315700" cy="4551217"/>
          </a:xfrm>
        </p:spPr>
        <p:txBody>
          <a:bodyPr anchor="t">
            <a:noAutofit/>
          </a:bodyPr>
          <a:lstStyle/>
          <a:p>
            <a:r>
              <a:rPr lang="en-US" i="1" dirty="0" smtClean="0"/>
              <a:t>Visualization</a:t>
            </a:r>
            <a:r>
              <a:rPr lang="en-US" sz="4800" b="0" i="1" dirty="0" smtClean="0"/>
              <a:t> is </a:t>
            </a:r>
            <a:br>
              <a:rPr lang="en-US" sz="4800" b="0" i="1" dirty="0" smtClean="0"/>
            </a:br>
            <a:r>
              <a:rPr lang="en-US" sz="1800" b="0" i="1" dirty="0" smtClean="0"/>
              <a:t> </a:t>
            </a:r>
            <a:r>
              <a:rPr lang="en-US" sz="4800" b="0" i="1" dirty="0"/>
              <a:t/>
            </a:r>
            <a:br>
              <a:rPr lang="en-US" sz="4800" b="0" i="1" dirty="0"/>
            </a:br>
            <a:r>
              <a:rPr lang="en-US" sz="4800" b="0" i="1" dirty="0" smtClean="0"/>
              <a:t>a study of transformation </a:t>
            </a:r>
            <a:br>
              <a:rPr lang="en-US" sz="4800" b="0" i="1" dirty="0" smtClean="0"/>
            </a:br>
            <a:r>
              <a:rPr lang="en-US" sz="4800" b="0" i="1" dirty="0" smtClean="0"/>
              <a:t>from </a:t>
            </a:r>
            <a:r>
              <a:rPr lang="en-US" sz="4800" i="1" dirty="0" smtClean="0"/>
              <a:t>data</a:t>
            </a:r>
            <a:r>
              <a:rPr lang="en-US" sz="4800" b="0" i="1" dirty="0" smtClean="0"/>
              <a:t> to </a:t>
            </a:r>
            <a:r>
              <a:rPr lang="en-US" sz="4800" i="1" dirty="0" smtClean="0"/>
              <a:t>visual representations</a:t>
            </a:r>
            <a:r>
              <a:rPr lang="en-US" sz="4800" b="0" i="1" dirty="0" smtClean="0"/>
              <a:t> </a:t>
            </a:r>
            <a:br>
              <a:rPr lang="en-US" sz="4800" b="0" i="1" dirty="0" smtClean="0"/>
            </a:br>
            <a:r>
              <a:rPr lang="en-US" sz="1800" b="0" i="1" dirty="0" smtClean="0"/>
              <a:t> </a:t>
            </a:r>
            <a:r>
              <a:rPr lang="en-US" sz="4800" b="0" i="1" dirty="0" smtClean="0"/>
              <a:t/>
            </a:r>
            <a:br>
              <a:rPr lang="en-US" sz="4800" b="0" i="1" dirty="0" smtClean="0"/>
            </a:br>
            <a:r>
              <a:rPr lang="en-US" sz="4800" b="0" i="1" dirty="0" smtClean="0"/>
              <a:t>in order to facilitate </a:t>
            </a:r>
            <a:r>
              <a:rPr lang="en-US" sz="4800" dirty="0" smtClean="0"/>
              <a:t>↴</a:t>
            </a:r>
            <a:r>
              <a:rPr lang="en-US" sz="4800" b="0" i="1" dirty="0" smtClean="0"/>
              <a:t> </a:t>
            </a:r>
            <a:r>
              <a:rPr lang="en-US" sz="4000" b="0" i="1" dirty="0" smtClean="0"/>
              <a:t/>
            </a:r>
            <a:br>
              <a:rPr lang="en-US" sz="4000" b="0" i="1" dirty="0" smtClean="0"/>
            </a:br>
            <a:r>
              <a:rPr lang="en-US" sz="2000" b="0" i="1" dirty="0" smtClean="0"/>
              <a:t> </a:t>
            </a:r>
            <a:r>
              <a:rPr lang="en-US" sz="1400" b="0" i="1" dirty="0" smtClean="0"/>
              <a:t> </a:t>
            </a:r>
            <a:r>
              <a:rPr lang="en-US" sz="4800" b="0" i="1" dirty="0" smtClean="0"/>
              <a:t/>
            </a:r>
            <a:br>
              <a:rPr lang="en-US" sz="4800" b="0" i="1" dirty="0" smtClean="0"/>
            </a:br>
            <a:endParaRPr lang="en-US" sz="4800" b="0" i="1" dirty="0">
              <a:latin typeface="Engravers MT" panose="020907070805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26273" y="6276109"/>
            <a:ext cx="170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 panose="02020603050405020304" pitchFamily="18" charset="0"/>
                <a:cs typeface="Times" panose="02020603050405020304" pitchFamily="18" charset="0"/>
              </a:rPr>
              <a:t>Chen et al. 2014</a:t>
            </a:r>
            <a:endParaRPr lang="en-US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504" y="334879"/>
            <a:ext cx="8899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0" i="1" dirty="0" smtClean="0">
                <a:latin typeface="Engravers MT" panose="02090707080505020304" pitchFamily="18" charset="0"/>
                <a:cs typeface="Times New Roman" panose="02020603050405020304" pitchFamily="18" charset="0"/>
              </a:rPr>
              <a:t>“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2871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065" y="529937"/>
            <a:ext cx="11315700" cy="4551217"/>
          </a:xfrm>
        </p:spPr>
        <p:txBody>
          <a:bodyPr anchor="t">
            <a:noAutofit/>
          </a:bodyPr>
          <a:lstStyle/>
          <a:p>
            <a:r>
              <a:rPr lang="en-US" i="1" dirty="0" smtClean="0"/>
              <a:t>Visualization</a:t>
            </a:r>
            <a:r>
              <a:rPr lang="en-US" sz="4800" b="0" i="1" dirty="0" smtClean="0"/>
              <a:t> is </a:t>
            </a:r>
            <a:br>
              <a:rPr lang="en-US" sz="4800" b="0" i="1" dirty="0" smtClean="0"/>
            </a:br>
            <a:r>
              <a:rPr lang="en-US" sz="1800" b="0" i="1" dirty="0" smtClean="0"/>
              <a:t> </a:t>
            </a:r>
            <a:r>
              <a:rPr lang="en-US" sz="4800" b="0" i="1" dirty="0"/>
              <a:t/>
            </a:r>
            <a:br>
              <a:rPr lang="en-US" sz="4800" b="0" i="1" dirty="0"/>
            </a:br>
            <a:r>
              <a:rPr lang="en-US" sz="4800" b="0" i="1" dirty="0" smtClean="0"/>
              <a:t>a study of transformation </a:t>
            </a:r>
            <a:br>
              <a:rPr lang="en-US" sz="4800" b="0" i="1" dirty="0" smtClean="0"/>
            </a:br>
            <a:r>
              <a:rPr lang="en-US" sz="4800" b="0" i="1" dirty="0" smtClean="0"/>
              <a:t>from </a:t>
            </a:r>
            <a:r>
              <a:rPr lang="en-US" sz="4800" i="1" dirty="0" smtClean="0"/>
              <a:t>data</a:t>
            </a:r>
            <a:r>
              <a:rPr lang="en-US" sz="4800" b="0" i="1" dirty="0" smtClean="0"/>
              <a:t> to </a:t>
            </a:r>
            <a:r>
              <a:rPr lang="en-US" sz="4800" i="1" dirty="0" smtClean="0"/>
              <a:t>visual representations</a:t>
            </a:r>
            <a:r>
              <a:rPr lang="en-US" sz="4800" b="0" i="1" dirty="0" smtClean="0"/>
              <a:t> </a:t>
            </a:r>
            <a:br>
              <a:rPr lang="en-US" sz="4800" b="0" i="1" dirty="0" smtClean="0"/>
            </a:br>
            <a:r>
              <a:rPr lang="en-US" sz="1800" b="0" i="1" dirty="0" smtClean="0"/>
              <a:t> </a:t>
            </a:r>
            <a:r>
              <a:rPr lang="en-US" sz="4800" b="0" i="1" dirty="0" smtClean="0"/>
              <a:t/>
            </a:r>
            <a:br>
              <a:rPr lang="en-US" sz="4800" b="0" i="1" dirty="0" smtClean="0"/>
            </a:br>
            <a:r>
              <a:rPr lang="en-US" sz="4800" b="0" i="1" dirty="0" smtClean="0"/>
              <a:t>in order to facilitate </a:t>
            </a:r>
            <a:r>
              <a:rPr lang="en-US" sz="4800" dirty="0" smtClean="0"/>
              <a:t>↴</a:t>
            </a:r>
            <a:r>
              <a:rPr lang="en-US" sz="4800" b="0" i="1" dirty="0" smtClean="0"/>
              <a:t> </a:t>
            </a:r>
            <a:r>
              <a:rPr lang="en-US" sz="4000" b="0" i="1" dirty="0" smtClean="0"/>
              <a:t/>
            </a:r>
            <a:br>
              <a:rPr lang="en-US" sz="4000" b="0" i="1" dirty="0" smtClean="0"/>
            </a:br>
            <a:r>
              <a:rPr lang="en-US" sz="2000" b="0" i="1" dirty="0" smtClean="0"/>
              <a:t> </a:t>
            </a:r>
            <a:r>
              <a:rPr lang="en-US" sz="1400" b="0" i="1" dirty="0" smtClean="0"/>
              <a:t> </a:t>
            </a:r>
            <a:r>
              <a:rPr lang="en-US" sz="4800" b="0" i="1" dirty="0" smtClean="0"/>
              <a:t/>
            </a:r>
            <a:br>
              <a:rPr lang="en-US" sz="4800" b="0" i="1" dirty="0" smtClean="0"/>
            </a:br>
            <a:r>
              <a:rPr lang="en-US" sz="4800" i="1" dirty="0" smtClean="0"/>
              <a:t>effective</a:t>
            </a:r>
            <a:r>
              <a:rPr lang="en-US" sz="4800" b="0" i="1" dirty="0" smtClean="0"/>
              <a:t> and </a:t>
            </a:r>
            <a:r>
              <a:rPr lang="en-US" sz="4800" i="1" dirty="0" smtClean="0"/>
              <a:t>efficient</a:t>
            </a:r>
            <a:r>
              <a:rPr lang="en-US" sz="4800" b="0" i="1" dirty="0" smtClean="0"/>
              <a:t> </a:t>
            </a:r>
            <a:br>
              <a:rPr lang="en-US" sz="4800" b="0" i="1" dirty="0" smtClean="0"/>
            </a:br>
            <a:r>
              <a:rPr lang="en-US" sz="4800" b="0" i="1" dirty="0" smtClean="0"/>
              <a:t>cognitive processes </a:t>
            </a:r>
            <a:br>
              <a:rPr lang="en-US" sz="4800" b="0" i="1" dirty="0" smtClean="0"/>
            </a:br>
            <a:r>
              <a:rPr lang="en-US" sz="4800" b="0" i="1" dirty="0" smtClean="0"/>
              <a:t>in </a:t>
            </a:r>
            <a:r>
              <a:rPr lang="en-US" sz="4800" i="1" dirty="0" smtClean="0"/>
              <a:t>performing tasks involving data</a:t>
            </a:r>
            <a:r>
              <a:rPr lang="en-US" sz="4800" b="0" i="1" dirty="0" smtClean="0"/>
              <a:t>.</a:t>
            </a:r>
            <a:r>
              <a:rPr lang="en-US" sz="4800" b="0" i="1" dirty="0" smtClean="0">
                <a:latin typeface="Engravers MT" panose="02090707080505020304" pitchFamily="18" charset="0"/>
              </a:rPr>
              <a:t>"</a:t>
            </a:r>
            <a:endParaRPr lang="en-US" sz="4800" b="0" i="1" dirty="0">
              <a:latin typeface="Engravers MT" panose="020907070805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26273" y="6276109"/>
            <a:ext cx="170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 panose="02020603050405020304" pitchFamily="18" charset="0"/>
                <a:cs typeface="Times" panose="02020603050405020304" pitchFamily="18" charset="0"/>
              </a:rPr>
              <a:t>Chen et al. 2014</a:t>
            </a:r>
            <a:endParaRPr lang="en-US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504" y="334879"/>
            <a:ext cx="8899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0" i="1" dirty="0" smtClean="0">
                <a:latin typeface="Engravers MT" panose="02090707080505020304" pitchFamily="18" charset="0"/>
                <a:cs typeface="Times New Roman" panose="02020603050405020304" pitchFamily="18" charset="0"/>
              </a:rPr>
              <a:t>“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561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26028"/>
            <a:ext cx="10515600" cy="4136448"/>
          </a:xfrm>
        </p:spPr>
        <p:txBody>
          <a:bodyPr anchor="ctr"/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Visualizations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400" b="0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4400" dirty="0" smtClean="0">
                <a:solidFill>
                  <a:srgbClr val="C00000"/>
                </a:solidFill>
              </a:rPr>
              <a:t>facilitate</a:t>
            </a:r>
            <a:r>
              <a:rPr lang="en-US" sz="4400" dirty="0" smtClean="0"/>
              <a:t> effective</a:t>
            </a:r>
            <a:r>
              <a:rPr lang="en-US" sz="4400" b="0" dirty="0" smtClean="0"/>
              <a:t> and </a:t>
            </a:r>
            <a:r>
              <a:rPr lang="en-US" sz="4400" dirty="0" smtClean="0"/>
              <a:t>efficient</a:t>
            </a:r>
            <a:r>
              <a:rPr lang="en-US" sz="4400" b="0" dirty="0" smtClean="0"/>
              <a:t> </a:t>
            </a:r>
            <a:br>
              <a:rPr lang="en-US" sz="4400" b="0" dirty="0" smtClean="0"/>
            </a:br>
            <a:r>
              <a:rPr lang="en-US" sz="4400" b="0" dirty="0" smtClean="0"/>
              <a:t>cognitive processes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26028"/>
            <a:ext cx="10515600" cy="4136448"/>
          </a:xfrm>
        </p:spPr>
        <p:txBody>
          <a:bodyPr anchor="ctr"/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Visualizations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400" b="0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4400" dirty="0" smtClean="0">
                <a:solidFill>
                  <a:srgbClr val="C00000"/>
                </a:solidFill>
              </a:rPr>
              <a:t>facilitate</a:t>
            </a:r>
            <a:r>
              <a:rPr lang="en-US" sz="4400" dirty="0" smtClean="0"/>
              <a:t> </a:t>
            </a:r>
            <a:r>
              <a:rPr lang="en-US" sz="4400" b="0" dirty="0" smtClean="0"/>
              <a:t>performing tasks</a:t>
            </a:r>
            <a:br>
              <a:rPr lang="en-US" sz="4400" b="0" dirty="0" smtClean="0"/>
            </a:br>
            <a:r>
              <a:rPr lang="en-US" sz="4400" b="0" dirty="0" smtClean="0"/>
              <a:t>involving data </a:t>
            </a:r>
            <a:endParaRPr lang="en-US" sz="48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26028"/>
            <a:ext cx="10515600" cy="4136448"/>
          </a:xfrm>
        </p:spPr>
        <p:txBody>
          <a:bodyPr anchor="ctr"/>
          <a:lstStyle/>
          <a:p>
            <a:pPr>
              <a:spcAft>
                <a:spcPts val="600"/>
              </a:spcAft>
            </a:pPr>
            <a:r>
              <a:rPr lang="en-US" dirty="0" err="1" smtClean="0"/>
              <a:t>Information</a:t>
            </a:r>
            <a:r>
              <a:rPr lang="en-US" sz="3600" dirty="0" err="1" smtClean="0">
                <a:solidFill>
                  <a:schemeClr val="bg1">
                    <a:lumMod val="85000"/>
                  </a:schemeClr>
                </a:solidFill>
              </a:rPr>
              <a:t>+</a:t>
            </a:r>
            <a:r>
              <a:rPr lang="en-US" dirty="0" err="1" smtClean="0"/>
              <a:t>visualizations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b="0" dirty="0" smtClean="0"/>
              <a:t>are </a:t>
            </a:r>
            <a:r>
              <a:rPr lang="en-US" sz="4400" dirty="0" smtClean="0"/>
              <a:t>visual analytic tools </a:t>
            </a:r>
            <a:br>
              <a:rPr lang="en-US" sz="4400" dirty="0" smtClean="0"/>
            </a:br>
            <a:r>
              <a:rPr lang="en-US" sz="2000" dirty="0" smtClean="0"/>
              <a:t>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b="0" dirty="0" smtClean="0"/>
              <a:t>for </a:t>
            </a:r>
            <a:r>
              <a:rPr lang="en-US" sz="4400" dirty="0" smtClean="0"/>
              <a:t>exploring </a:t>
            </a:r>
            <a:r>
              <a:rPr lang="en-US" sz="4400" b="0" dirty="0" smtClean="0"/>
              <a:t>and </a:t>
            </a:r>
            <a:r>
              <a:rPr lang="en-US" sz="4400" dirty="0" smtClean="0"/>
              <a:t>extracting patterns </a:t>
            </a:r>
            <a:r>
              <a:rPr lang="en-US" sz="4400" b="0" dirty="0" smtClean="0"/>
              <a:t>from abstract data.</a:t>
            </a:r>
            <a:r>
              <a:rPr lang="en-US" sz="4400" dirty="0" smtClean="0"/>
              <a:t> 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81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61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Engravers MT</vt:lpstr>
      <vt:lpstr>Helvetica</vt:lpstr>
      <vt:lpstr>Times</vt:lpstr>
      <vt:lpstr>Times New Roman</vt:lpstr>
      <vt:lpstr>Office Theme</vt:lpstr>
      <vt:lpstr>Information Visualization</vt:lpstr>
      <vt:lpstr>What is visualization?  </vt:lpstr>
      <vt:lpstr>[turning abstract data into visualizations] </vt:lpstr>
      <vt:lpstr>Visualization is    a study of transformation  from data to visual representations   </vt:lpstr>
      <vt:lpstr>Visualization is    a study of transformation  from data to visual representations    in order to facilitate ↴     </vt:lpstr>
      <vt:lpstr>Visualization is    a study of transformation  from data to visual representations    in order to facilitate ↴     effective and efficient  cognitive processes  in performing tasks involving data."</vt:lpstr>
      <vt:lpstr>Visualizations   facilitate effective and efficient  cognitive processes</vt:lpstr>
      <vt:lpstr>Visualizations   facilitate performing tasks involving data </vt:lpstr>
      <vt:lpstr>Information+visualizations are visual analytic tools    for exploring and extracting patterns from abstract data. </vt:lpstr>
      <vt:lpstr>Why are information visualizations  powerful?</vt:lpstr>
    </vt:vector>
  </TitlesOfParts>
  <Company>NIST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Visualization</dc:title>
  <dc:creator>Ploehn, Cathryn A.</dc:creator>
  <cp:lastModifiedBy>Ploehn, Cathryn A.</cp:lastModifiedBy>
  <cp:revision>9</cp:revision>
  <dcterms:created xsi:type="dcterms:W3CDTF">2015-07-12T12:50:36Z</dcterms:created>
  <dcterms:modified xsi:type="dcterms:W3CDTF">2015-07-13T12:21:34Z</dcterms:modified>
</cp:coreProperties>
</file>