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9" r:id="rId7"/>
    <p:sldId id="258" r:id="rId8"/>
    <p:sldId id="280" r:id="rId9"/>
    <p:sldId id="269" r:id="rId10"/>
    <p:sldId id="270" r:id="rId11"/>
    <p:sldId id="266" r:id="rId12"/>
    <p:sldId id="271" r:id="rId13"/>
    <p:sldId id="272" r:id="rId14"/>
    <p:sldId id="264" r:id="rId15"/>
    <p:sldId id="267" r:id="rId16"/>
    <p:sldId id="286" r:id="rId17"/>
    <p:sldId id="274" r:id="rId18"/>
    <p:sldId id="260" r:id="rId19"/>
    <p:sldId id="278" r:id="rId20"/>
    <p:sldId id="281" r:id="rId21"/>
    <p:sldId id="285" r:id="rId22"/>
    <p:sldId id="287" r:id="rId23"/>
    <p:sldId id="291" r:id="rId24"/>
    <p:sldId id="289" r:id="rId25"/>
    <p:sldId id="292" r:id="rId26"/>
    <p:sldId id="282" r:id="rId27"/>
    <p:sldId id="293" r:id="rId28"/>
    <p:sldId id="294" r:id="rId29"/>
    <p:sldId id="295" r:id="rId30"/>
    <p:sldId id="290" r:id="rId31"/>
    <p:sldId id="284" r:id="rId32"/>
    <p:sldId id="283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D3A-6D45-45E3-A976-B17E69128BA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9F87-1633-4213-8015-EFADCFC5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3535D3A-6D45-45E3-A976-B17E69128BA5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08FA9F87-1633-4213-8015-EFADCFC5FD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>
          <a:xfrm flipH="1">
            <a:off x="-1475154" y="5161235"/>
            <a:ext cx="5327103" cy="2688056"/>
          </a:xfrm>
          <a:prstGeom prst="rect">
            <a:avLst/>
          </a:prstGeom>
        </p:spPr>
      </p:pic>
      <p:pic>
        <p:nvPicPr>
          <p:cNvPr id="5" name="Picture 4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2863"/>
          <a:stretch/>
        </p:blipFill>
        <p:spPr>
          <a:xfrm>
            <a:off x="3707274" y="5161709"/>
            <a:ext cx="5176886" cy="2688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220" y="2235200"/>
            <a:ext cx="8393560" cy="2387600"/>
          </a:xfrm>
        </p:spPr>
        <p:txBody>
          <a:bodyPr anchor="ctr"/>
          <a:lstStyle/>
          <a:p>
            <a:r>
              <a:rPr lang="en-US" sz="4800" b="0" dirty="0" smtClean="0"/>
              <a:t>information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7334"/>
            <a:ext cx="9144000" cy="3760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Cathryn</a:t>
            </a:r>
            <a:r>
              <a:rPr lang="en-US" dirty="0" smtClean="0"/>
              <a:t> </a:t>
            </a:r>
            <a:r>
              <a:rPr lang="en-US" dirty="0" err="1" smtClean="0"/>
              <a:t>Ploehn</a:t>
            </a:r>
            <a:endParaRPr lang="en-US" dirty="0"/>
          </a:p>
        </p:txBody>
      </p:sp>
      <p:pic>
        <p:nvPicPr>
          <p:cNvPr id="7" name="Picture 6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6089"/>
          <a:stretch/>
        </p:blipFill>
        <p:spPr>
          <a:xfrm flipH="1">
            <a:off x="8538632" y="5160761"/>
            <a:ext cx="5002707" cy="2688056"/>
          </a:xfrm>
          <a:prstGeom prst="rect">
            <a:avLst/>
          </a:prstGeom>
        </p:spPr>
      </p:pic>
      <p:pic>
        <p:nvPicPr>
          <p:cNvPr id="8" name="Picture 7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>
          <a:xfrm flipH="1" flipV="1">
            <a:off x="-1470157" y="-730704"/>
            <a:ext cx="5327103" cy="2688056"/>
          </a:xfrm>
          <a:prstGeom prst="rect">
            <a:avLst/>
          </a:prstGeom>
        </p:spPr>
      </p:pic>
      <p:pic>
        <p:nvPicPr>
          <p:cNvPr id="9" name="Picture 8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2863"/>
          <a:stretch/>
        </p:blipFill>
        <p:spPr>
          <a:xfrm flipV="1">
            <a:off x="3712271" y="-730230"/>
            <a:ext cx="5176886" cy="2688056"/>
          </a:xfrm>
          <a:prstGeom prst="rect">
            <a:avLst/>
          </a:prstGeom>
        </p:spPr>
      </p:pic>
      <p:pic>
        <p:nvPicPr>
          <p:cNvPr id="10" name="Picture 9" descr="Screen Shot 2015-07-13 at 9.27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6089"/>
          <a:stretch/>
        </p:blipFill>
        <p:spPr>
          <a:xfrm flipH="1" flipV="1">
            <a:off x="8543629" y="-731178"/>
            <a:ext cx="5002707" cy="26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tovisualization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0300"/>
            <a:ext cx="8991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256919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  <p:pic>
        <p:nvPicPr>
          <p:cNvPr id="6" name="Picture 5" descr="datatovisualization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37" y="3182979"/>
            <a:ext cx="3932433" cy="8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2400" b="0" i="1" dirty="0" smtClean="0"/>
              <a:t>in order to facilitate </a:t>
            </a:r>
            <a:r>
              <a:rPr lang="en-US" sz="2400" dirty="0" smtClean="0"/>
              <a:t>↴</a:t>
            </a:r>
            <a:r>
              <a:rPr lang="en-US" sz="24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72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529937"/>
            <a:ext cx="11315700" cy="4551217"/>
          </a:xfrm>
        </p:spPr>
        <p:txBody>
          <a:bodyPr anchor="t">
            <a:noAutofit/>
          </a:bodyPr>
          <a:lstStyle/>
          <a:p>
            <a:r>
              <a:rPr lang="en-US" i="1" dirty="0" smtClean="0"/>
              <a:t>Visualization</a:t>
            </a:r>
            <a:r>
              <a:rPr lang="en-US" sz="4800" b="0" i="1" dirty="0" smtClean="0"/>
              <a:t> is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/>
              <a:t/>
            </a:r>
            <a:br>
              <a:rPr lang="en-US" sz="1200" b="0" i="1" dirty="0"/>
            </a:br>
            <a:r>
              <a:rPr lang="en-US" sz="4800" b="0" i="1" dirty="0" smtClean="0"/>
              <a:t>a study of transformation </a:t>
            </a:r>
            <a:br>
              <a:rPr lang="en-US" sz="4800" b="0" i="1" dirty="0" smtClean="0"/>
            </a:br>
            <a:r>
              <a:rPr lang="en-US" sz="4800" b="0" i="1" dirty="0" smtClean="0"/>
              <a:t>from </a:t>
            </a:r>
            <a:r>
              <a:rPr lang="en-US" sz="4800" i="1" dirty="0" smtClean="0"/>
              <a:t>data</a:t>
            </a:r>
            <a:r>
              <a:rPr lang="en-US" sz="4800" b="0" i="1" dirty="0" smtClean="0"/>
              <a:t> to </a:t>
            </a:r>
            <a:r>
              <a:rPr lang="en-US" sz="4800" i="1" dirty="0" smtClean="0"/>
              <a:t>visual representations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1800" b="0" i="1" dirty="0" smtClean="0"/>
              <a:t> 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2400" b="0" i="1" dirty="0" smtClean="0"/>
              <a:t>in order to facilitate </a:t>
            </a:r>
            <a:r>
              <a:rPr lang="en-US" sz="2400" dirty="0" smtClean="0"/>
              <a:t>↴</a:t>
            </a:r>
            <a:r>
              <a:rPr lang="en-US" sz="2400" b="0" i="1" dirty="0" smtClean="0"/>
              <a:t> </a:t>
            </a:r>
            <a:r>
              <a:rPr lang="en-US" sz="4000" b="0" i="1" dirty="0" smtClean="0"/>
              <a:t/>
            </a:r>
            <a:br>
              <a:rPr lang="en-US" sz="4000" b="0" i="1" dirty="0" smtClean="0"/>
            </a:br>
            <a:r>
              <a:rPr lang="en-US" sz="2000" b="0" i="1" dirty="0" smtClean="0"/>
              <a:t> </a:t>
            </a:r>
            <a:r>
              <a:rPr lang="en-US" sz="1400" b="0" i="1" dirty="0" smtClean="0"/>
              <a:t> </a:t>
            </a:r>
            <a:r>
              <a:rPr lang="en-US" sz="4800" b="0" i="1" dirty="0" smtClean="0"/>
              <a:t/>
            </a:r>
            <a:br>
              <a:rPr lang="en-US" sz="4800" b="0" i="1" dirty="0" smtClean="0"/>
            </a:br>
            <a:r>
              <a:rPr lang="en-US" sz="4800" i="1" dirty="0" smtClean="0"/>
              <a:t>effective</a:t>
            </a:r>
            <a:r>
              <a:rPr lang="en-US" sz="4800" b="0" i="1" dirty="0" smtClean="0"/>
              <a:t> and </a:t>
            </a:r>
            <a:r>
              <a:rPr lang="en-US" sz="4800" i="1" dirty="0" smtClean="0"/>
              <a:t>efficient</a:t>
            </a:r>
            <a:r>
              <a:rPr lang="en-US" sz="4800" b="0" i="1" dirty="0" smtClean="0"/>
              <a:t> </a:t>
            </a:r>
            <a:br>
              <a:rPr lang="en-US" sz="4800" b="0" i="1" dirty="0" smtClean="0"/>
            </a:br>
            <a:r>
              <a:rPr lang="en-US" sz="4800" b="0" i="1" dirty="0" smtClean="0"/>
              <a:t>cognitive processes </a:t>
            </a:r>
            <a:br>
              <a:rPr lang="en-US" sz="4800" b="0" i="1" dirty="0" smtClean="0"/>
            </a:br>
            <a:r>
              <a:rPr lang="en-US" sz="4800" b="0" i="1" dirty="0" smtClean="0"/>
              <a:t>in </a:t>
            </a:r>
            <a:r>
              <a:rPr lang="en-US" sz="4800" i="1" dirty="0" smtClean="0"/>
              <a:t>performing tasks involving data</a:t>
            </a:r>
            <a:r>
              <a:rPr lang="en-US" sz="4800" b="0" i="1" dirty="0" smtClean="0"/>
              <a:t>.</a:t>
            </a:r>
            <a:r>
              <a:rPr lang="en-US" sz="4800" b="0" i="1" dirty="0" smtClean="0">
                <a:latin typeface="Engravers MT" panose="02090707080505020304" pitchFamily="18" charset="0"/>
              </a:rPr>
              <a:t>"</a:t>
            </a:r>
            <a:endParaRPr lang="en-US" sz="4800" b="0" i="1" dirty="0">
              <a:latin typeface="Engravers MT" panose="0209070708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6273" y="6276109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Chen et al. 2014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4" y="334879"/>
            <a:ext cx="889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1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“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72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effective</a:t>
            </a:r>
            <a:r>
              <a:rPr lang="en-US" sz="4400" b="0" dirty="0" smtClean="0"/>
              <a:t> and </a:t>
            </a:r>
            <a:r>
              <a:rPr lang="en-US" sz="4400" dirty="0" smtClean="0"/>
              <a:t>efficient</a:t>
            </a:r>
            <a:r>
              <a:rPr lang="en-US" sz="4400" b="0" dirty="0" smtClean="0"/>
              <a:t> </a:t>
            </a:r>
            <a:br>
              <a:rPr lang="en-US" sz="4400" b="0" dirty="0" smtClean="0"/>
            </a:br>
            <a:r>
              <a:rPr lang="en-US" sz="4400" b="0" dirty="0" smtClean="0"/>
              <a:t>cognitive processes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26028"/>
            <a:ext cx="10515600" cy="4136448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Visualizations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b="0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facilitate</a:t>
            </a:r>
            <a:r>
              <a:rPr lang="en-US" sz="4400" dirty="0" smtClean="0"/>
              <a:t> performing tasks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r>
              <a:rPr lang="en-US" sz="4400" b="0" dirty="0" smtClean="0"/>
              <a:t>involving data </a:t>
            </a:r>
            <a:endParaRPr lang="en-US" sz="4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7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is </a:t>
            </a:r>
            <a:br>
              <a:rPr lang="en-US" b="0" dirty="0" smtClean="0"/>
            </a:br>
            <a:r>
              <a:rPr lang="en-US" dirty="0" smtClean="0"/>
              <a:t>information</a:t>
            </a:r>
            <a:r>
              <a:rPr lang="en-US" b="0" dirty="0" smtClean="0"/>
              <a:t> visualization</a:t>
            </a:r>
            <a:r>
              <a:rPr lang="en-US" dirty="0" smtClean="0"/>
              <a:t>?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◕ </a:t>
            </a:r>
            <a:r>
              <a:rPr lang="en-US" sz="1200" i="0" dirty="0">
                <a:latin typeface="Helvetica"/>
                <a:cs typeface="Helvetica"/>
              </a:rPr>
              <a:t>o</a:t>
            </a:r>
            <a:r>
              <a:rPr lang="en-US" i="0" dirty="0" smtClean="0"/>
              <a:t> ◕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663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908"/>
            <a:ext cx="10515600" cy="207302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b="0" dirty="0" smtClean="0"/>
              <a:t>What is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6000" dirty="0" smtClean="0"/>
              <a:t>information</a:t>
            </a:r>
            <a:r>
              <a:rPr lang="en-US" b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5400" b="0" dirty="0" smtClean="0"/>
              <a:t>visualization</a:t>
            </a:r>
            <a:r>
              <a:rPr lang="en-US" sz="5400" dirty="0" smtClean="0"/>
              <a:t>?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01035"/>
            <a:ext cx="10515600" cy="337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visual analytic tools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for </a:t>
            </a:r>
            <a:r>
              <a:rPr lang="en-US" sz="3600" b="1" dirty="0"/>
              <a:t>exploring</a:t>
            </a:r>
            <a:r>
              <a:rPr lang="en-US" sz="3600" dirty="0"/>
              <a:t> and </a:t>
            </a:r>
            <a:r>
              <a:rPr lang="en-US" sz="3600" b="1" dirty="0"/>
              <a:t>extracting patterns</a:t>
            </a:r>
            <a:r>
              <a:rPr lang="en-US" sz="3600" dirty="0"/>
              <a:t> from abstract data. </a:t>
            </a:r>
          </a:p>
        </p:txBody>
      </p:sp>
    </p:spTree>
    <p:extLst>
      <p:ext uri="{BB962C8B-B14F-4D97-AF65-F5344CB8AC3E}">
        <p14:creationId xmlns:p14="http://schemas.microsoft.com/office/powerpoint/2010/main" val="26858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knowwhereyourcatli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0"/>
            <a:ext cx="6805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is </a:t>
            </a:r>
            <a:r>
              <a:rPr lang="en-US" dirty="0" smtClean="0"/>
              <a:t>visualization?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◕ ◡ ◕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0490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rmanyPop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2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b="0" dirty="0" smtClean="0"/>
              <a:t>create visualizations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0" i="1" dirty="0">
                <a:latin typeface="Times" panose="02020603050405020304" pitchFamily="18" charset="0"/>
                <a:cs typeface="Times" panose="02020603050405020304" pitchFamily="18" charset="0"/>
              </a:rPr>
              <a:t>"The graph retains the 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information</a:t>
            </a:r>
            <a:r>
              <a:rPr lang="en-US" b="0" i="1" dirty="0">
                <a:latin typeface="Times" panose="02020603050405020304" pitchFamily="18" charset="0"/>
                <a:cs typeface="Times" panose="02020603050405020304" pitchFamily="18" charset="0"/>
              </a:rPr>
              <a:t> in the data"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Cleveland 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b="0" dirty="0" smtClean="0"/>
              <a:t>create visualizations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Explore </a:t>
            </a:r>
            <a:r>
              <a:rPr lang="en-US" dirty="0" smtClean="0"/>
              <a:t>data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“Convey </a:t>
            </a:r>
            <a:r>
              <a:rPr lang="en-US" dirty="0"/>
              <a:t>the wealth of information that exists in </a:t>
            </a:r>
            <a:r>
              <a:rPr lang="en-US" dirty="0" smtClean="0"/>
              <a:t>data”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Encounter surprises</a:t>
            </a:r>
            <a:r>
              <a:rPr lang="en-US" dirty="0" smtClean="0"/>
              <a:t> in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"strengthen our mental </a:t>
            </a:r>
            <a:r>
              <a:rPr lang="en-US" dirty="0" smtClean="0"/>
              <a:t>abilities"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_9jk8sA8xxkw/TPk92hd5_3I/AAAAAAAAATY/zDTAGg9pPtw/s1600/Jeff-Goldblum-jeff-goldblum-13452924-1280-960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3202"/>
            <a:ext cx="12192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327" y="899247"/>
            <a:ext cx="6172199" cy="2851871"/>
          </a:xfrm>
        </p:spPr>
        <p:txBody>
          <a:bodyPr/>
          <a:lstStyle/>
          <a:p>
            <a:pPr algn="r"/>
            <a:r>
              <a:rPr lang="en-US" b="0" i="1" dirty="0"/>
              <a:t>Visualization saves </a:t>
            </a:r>
            <a:r>
              <a:rPr lang="en-US" i="1" dirty="0"/>
              <a:t>time.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778973"/>
            <a:ext cx="5789937" cy="1499732"/>
          </a:xfrm>
        </p:spPr>
        <p:txBody>
          <a:bodyPr/>
          <a:lstStyle/>
          <a:p>
            <a:pPr algn="r"/>
            <a:r>
              <a:rPr lang="en-US" dirty="0" smtClean="0"/>
              <a:t>Chen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do you </a:t>
            </a:r>
            <a:r>
              <a:rPr lang="en-US" dirty="0" smtClean="0"/>
              <a:t>assess</a:t>
            </a:r>
            <a:br>
              <a:rPr lang="en-US" dirty="0" smtClean="0"/>
            </a:br>
            <a:r>
              <a:rPr lang="en-US" b="0" dirty="0" smtClean="0"/>
              <a:t>information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carefully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9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what are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 </a:t>
            </a:r>
            <a:r>
              <a:rPr lang="en-US" b="0" dirty="0" smtClean="0"/>
              <a:t>of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irds_and_dinosaur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33670"/>
          <a:stretch/>
        </p:blipFill>
        <p:spPr>
          <a:xfrm>
            <a:off x="4274773" y="1485486"/>
            <a:ext cx="3642455" cy="38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[important pieces of </a:t>
            </a:r>
            <a:r>
              <a:rPr lang="en-US" dirty="0" err="1" smtClean="0"/>
              <a:t>viz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Tasks, context, 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9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do you </a:t>
            </a:r>
            <a:r>
              <a:rPr lang="en-US" dirty="0" smtClean="0"/>
              <a:t>assess</a:t>
            </a:r>
            <a:br>
              <a:rPr lang="en-US" dirty="0" smtClean="0"/>
            </a:br>
            <a:r>
              <a:rPr lang="en-US" b="0" dirty="0" smtClean="0"/>
              <a:t>information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b="0" dirty="0" smtClean="0"/>
              <a:t>a </a:t>
            </a:r>
            <a:br>
              <a:rPr lang="en-US" b="0" dirty="0" smtClean="0"/>
            </a:br>
            <a:r>
              <a:rPr lang="en-US" b="0" dirty="0" smtClean="0"/>
              <a:t>visualization evaluation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components</a:t>
            </a:r>
            <a:br>
              <a:rPr lang="en-US" dirty="0" smtClean="0"/>
            </a:br>
            <a:r>
              <a:rPr lang="en-US" b="0" dirty="0" smtClean="0"/>
              <a:t>of</a:t>
            </a:r>
            <a:r>
              <a:rPr lang="en-US" b="0" dirty="0"/>
              <a:t> </a:t>
            </a:r>
            <a:r>
              <a:rPr lang="en-US" b="0" dirty="0" smtClean="0"/>
              <a:t>information visualization 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b="1" dirty="0" smtClean="0"/>
              <a:t>Cognition</a:t>
            </a:r>
          </a:p>
          <a:p>
            <a:pPr marL="0" indent="0">
              <a:buNone/>
            </a:pPr>
            <a:r>
              <a:rPr lang="en-US" dirty="0" smtClean="0"/>
              <a:t>usability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Context</a:t>
            </a:r>
          </a:p>
          <a:p>
            <a:pPr marL="0" indent="0">
              <a:buNone/>
            </a:pPr>
            <a:r>
              <a:rPr lang="en-US" dirty="0" smtClean="0"/>
              <a:t>Problems</a:t>
            </a:r>
          </a:p>
          <a:p>
            <a:pPr marL="0" indent="0">
              <a:buNone/>
            </a:pPr>
            <a:r>
              <a:rPr lang="en-US" dirty="0" smtClean="0"/>
              <a:t>Goals </a:t>
            </a:r>
          </a:p>
          <a:p>
            <a:pPr marL="0" indent="0">
              <a:buNone/>
            </a:pPr>
            <a:r>
              <a:rPr lang="en-US" dirty="0" smtClean="0"/>
              <a:t>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_proxim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646650"/>
            <a:ext cx="5715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svspov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3" y="1681285"/>
            <a:ext cx="8273154" cy="34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tovisualization-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51"/>
          <a:stretch/>
        </p:blipFill>
        <p:spPr>
          <a:xfrm>
            <a:off x="838200" y="1498600"/>
            <a:ext cx="387489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tovisualization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600"/>
            <a:ext cx="1051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tovisualiza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30400"/>
            <a:ext cx="8991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134</Words>
  <Application>Microsoft Office PowerPoint</Application>
  <PresentationFormat>Widescreen</PresentationFormat>
  <Paragraphs>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Engravers MT</vt:lpstr>
      <vt:lpstr>Helvetica</vt:lpstr>
      <vt:lpstr>Times</vt:lpstr>
      <vt:lpstr>Times New Roman</vt:lpstr>
      <vt:lpstr>Office Theme</vt:lpstr>
      <vt:lpstr>information VISUALIZATION</vt:lpstr>
      <vt:lpstr>What is visualization?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is    a study of transformation  from data to visual representations  </vt:lpstr>
      <vt:lpstr>Visualization is    a study of transformation  from data to visual representations    in order to facilitate ↴     </vt:lpstr>
      <vt:lpstr>Visualization is    a study of transformation  from data to visual representations    in order to facilitate ↴     effective and efficient  cognitive processes  in performing tasks involving data."</vt:lpstr>
      <vt:lpstr>Visualizations   facilitate effective and efficient  cognitive processes</vt:lpstr>
      <vt:lpstr>Visualizations   facilitate performing tasks involving data </vt:lpstr>
      <vt:lpstr>PowerPoint Presentation</vt:lpstr>
      <vt:lpstr>What is  information visualization?  </vt:lpstr>
      <vt:lpstr>What is information visualization?</vt:lpstr>
      <vt:lpstr>PowerPoint Presentation</vt:lpstr>
      <vt:lpstr>PowerPoint Presentation</vt:lpstr>
      <vt:lpstr>PowerPoint Presentation</vt:lpstr>
      <vt:lpstr>Why create visualizations?</vt:lpstr>
      <vt:lpstr>"The graph retains the information in the data" </vt:lpstr>
      <vt:lpstr>Why create visualizations?</vt:lpstr>
      <vt:lpstr>Visualization saves time.</vt:lpstr>
      <vt:lpstr>How do you assess information visualization?</vt:lpstr>
      <vt:lpstr>PowerPoint Presentation</vt:lpstr>
      <vt:lpstr>what are the components of visualization?</vt:lpstr>
      <vt:lpstr>PowerPoint Presentation</vt:lpstr>
      <vt:lpstr>[important pieces of viz]</vt:lpstr>
      <vt:lpstr>How do you assess information visualization?</vt:lpstr>
      <vt:lpstr>Designing a  visualization evaluation</vt:lpstr>
      <vt:lpstr>Important components of information visualization 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Ploehn, Cathryn A.</dc:creator>
  <cp:lastModifiedBy>Ploehn, Cathryn A.</cp:lastModifiedBy>
  <cp:revision>22</cp:revision>
  <dcterms:created xsi:type="dcterms:W3CDTF">2015-07-12T12:50:36Z</dcterms:created>
  <dcterms:modified xsi:type="dcterms:W3CDTF">2015-07-13T18:01:48Z</dcterms:modified>
</cp:coreProperties>
</file>