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6" r:id="rId9"/>
    <p:sldId id="265" r:id="rId10"/>
    <p:sldId id="270" r:id="rId11"/>
    <p:sldId id="267" r:id="rId12"/>
    <p:sldId id="268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A2A"/>
    <a:srgbClr val="32C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416E7-1283-4D1F-A0C9-DABDD2F27FC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E464311-0A12-482A-9F17-E14388DF3C78}">
      <dgm:prSet phldrT="[Text]"/>
      <dgm:spPr/>
      <dgm:t>
        <a:bodyPr/>
        <a:lstStyle/>
        <a:p>
          <a:r>
            <a:rPr lang="es-ES" dirty="0" err="1"/>
            <a:t>Baseline</a:t>
          </a:r>
          <a:r>
            <a:rPr lang="es-ES" dirty="0"/>
            <a:t> </a:t>
          </a:r>
          <a:r>
            <a:rPr lang="es-ES" dirty="0" err="1"/>
            <a:t>model</a:t>
          </a:r>
          <a:endParaRPr lang="en-US" dirty="0"/>
        </a:p>
      </dgm:t>
    </dgm:pt>
    <dgm:pt modelId="{F0DBD90B-3903-4C90-82D0-7290FE49D387}" type="parTrans" cxnId="{782F3FF5-28A4-46CE-8887-EA02D7772417}">
      <dgm:prSet/>
      <dgm:spPr/>
      <dgm:t>
        <a:bodyPr/>
        <a:lstStyle/>
        <a:p>
          <a:endParaRPr lang="en-US"/>
        </a:p>
      </dgm:t>
    </dgm:pt>
    <dgm:pt modelId="{5548BE58-DCE4-4A08-92C6-20153C2868E4}" type="sibTrans" cxnId="{782F3FF5-28A4-46CE-8887-EA02D7772417}">
      <dgm:prSet/>
      <dgm:spPr/>
      <dgm:t>
        <a:bodyPr/>
        <a:lstStyle/>
        <a:p>
          <a:endParaRPr lang="en-US"/>
        </a:p>
      </dgm:t>
    </dgm:pt>
    <dgm:pt modelId="{C14BC89A-F795-4693-887E-85C90EF4DF63}">
      <dgm:prSet phldrT="[Text]"/>
      <dgm:spPr/>
      <dgm:t>
        <a:bodyPr/>
        <a:lstStyle/>
        <a:p>
          <a:r>
            <a:rPr lang="es-ES" dirty="0"/>
            <a:t>4 </a:t>
          </a:r>
          <a:r>
            <a:rPr lang="es-ES" dirty="0" err="1"/>
            <a:t>model</a:t>
          </a:r>
          <a:r>
            <a:rPr lang="es-ES" dirty="0"/>
            <a:t> </a:t>
          </a:r>
          <a:r>
            <a:rPr lang="es-ES" dirty="0" err="1"/>
            <a:t>iterations</a:t>
          </a:r>
          <a:endParaRPr lang="en-US" dirty="0"/>
        </a:p>
      </dgm:t>
    </dgm:pt>
    <dgm:pt modelId="{F6351207-E3CA-45C4-8353-B55D557FB9F9}" type="parTrans" cxnId="{D89BC4B2-5A63-403A-BFED-13F4636DAA4D}">
      <dgm:prSet/>
      <dgm:spPr/>
      <dgm:t>
        <a:bodyPr/>
        <a:lstStyle/>
        <a:p>
          <a:endParaRPr lang="en-US"/>
        </a:p>
      </dgm:t>
    </dgm:pt>
    <dgm:pt modelId="{FF10A927-E604-4E6B-A678-49EBFFFF6EA3}" type="sibTrans" cxnId="{D89BC4B2-5A63-403A-BFED-13F4636DAA4D}">
      <dgm:prSet/>
      <dgm:spPr/>
      <dgm:t>
        <a:bodyPr/>
        <a:lstStyle/>
        <a:p>
          <a:endParaRPr lang="en-US"/>
        </a:p>
      </dgm:t>
    </dgm:pt>
    <dgm:pt modelId="{857A1F93-9117-487D-8F9A-598A4578A918}">
      <dgm:prSet phldrT="[Text]"/>
      <dgm:spPr/>
      <dgm:t>
        <a:bodyPr/>
        <a:lstStyle/>
        <a:p>
          <a:r>
            <a:rPr lang="es-ES" dirty="0"/>
            <a:t>Final </a:t>
          </a:r>
          <a:r>
            <a:rPr lang="es-ES" dirty="0" err="1"/>
            <a:t>model</a:t>
          </a:r>
          <a:endParaRPr lang="en-US" dirty="0"/>
        </a:p>
      </dgm:t>
    </dgm:pt>
    <dgm:pt modelId="{C3632D78-FEF9-494E-9BA3-58714403417A}" type="parTrans" cxnId="{0D9668C8-4231-431A-9CC6-E102C4A6144E}">
      <dgm:prSet/>
      <dgm:spPr/>
      <dgm:t>
        <a:bodyPr/>
        <a:lstStyle/>
        <a:p>
          <a:endParaRPr lang="en-US"/>
        </a:p>
      </dgm:t>
    </dgm:pt>
    <dgm:pt modelId="{539F6A92-001D-43E6-82C6-5BAC4A4CFB9C}" type="sibTrans" cxnId="{0D9668C8-4231-431A-9CC6-E102C4A6144E}">
      <dgm:prSet/>
      <dgm:spPr/>
      <dgm:t>
        <a:bodyPr/>
        <a:lstStyle/>
        <a:p>
          <a:endParaRPr lang="en-US"/>
        </a:p>
      </dgm:t>
    </dgm:pt>
    <dgm:pt modelId="{41D8570C-E671-4D33-88F0-A189EF6A5306}" type="pres">
      <dgm:prSet presAssocID="{438416E7-1283-4D1F-A0C9-DABDD2F27FCE}" presName="Name0" presStyleCnt="0">
        <dgm:presLayoutVars>
          <dgm:dir/>
          <dgm:resizeHandles val="exact"/>
        </dgm:presLayoutVars>
      </dgm:prSet>
      <dgm:spPr/>
    </dgm:pt>
    <dgm:pt modelId="{B456E1A3-0F3D-4CE2-A5D5-63D2FF7B06B6}" type="pres">
      <dgm:prSet presAssocID="{DE464311-0A12-482A-9F17-E14388DF3C78}" presName="node" presStyleLbl="node1" presStyleIdx="0" presStyleCnt="3">
        <dgm:presLayoutVars>
          <dgm:bulletEnabled val="1"/>
        </dgm:presLayoutVars>
      </dgm:prSet>
      <dgm:spPr/>
    </dgm:pt>
    <dgm:pt modelId="{D38B62ED-24D5-4FAF-8097-FE5A416477F2}" type="pres">
      <dgm:prSet presAssocID="{5548BE58-DCE4-4A08-92C6-20153C2868E4}" presName="sibTrans" presStyleLbl="sibTrans2D1" presStyleIdx="0" presStyleCnt="2"/>
      <dgm:spPr/>
    </dgm:pt>
    <dgm:pt modelId="{FD97B79D-A983-4463-92A2-6E180BC40204}" type="pres">
      <dgm:prSet presAssocID="{5548BE58-DCE4-4A08-92C6-20153C2868E4}" presName="connectorText" presStyleLbl="sibTrans2D1" presStyleIdx="0" presStyleCnt="2"/>
      <dgm:spPr/>
    </dgm:pt>
    <dgm:pt modelId="{80C28EC3-0F8C-4801-886A-2DC6310169A5}" type="pres">
      <dgm:prSet presAssocID="{C14BC89A-F795-4693-887E-85C90EF4DF63}" presName="node" presStyleLbl="node1" presStyleIdx="1" presStyleCnt="3" custScaleX="124339">
        <dgm:presLayoutVars>
          <dgm:bulletEnabled val="1"/>
        </dgm:presLayoutVars>
      </dgm:prSet>
      <dgm:spPr/>
    </dgm:pt>
    <dgm:pt modelId="{E6BE704A-7C9B-4723-8D29-3E62A826C8D3}" type="pres">
      <dgm:prSet presAssocID="{FF10A927-E604-4E6B-A678-49EBFFFF6EA3}" presName="sibTrans" presStyleLbl="sibTrans2D1" presStyleIdx="1" presStyleCnt="2"/>
      <dgm:spPr/>
    </dgm:pt>
    <dgm:pt modelId="{0B56EBB9-BB3E-4F23-828D-5F1FBE0EAB50}" type="pres">
      <dgm:prSet presAssocID="{FF10A927-E604-4E6B-A678-49EBFFFF6EA3}" presName="connectorText" presStyleLbl="sibTrans2D1" presStyleIdx="1" presStyleCnt="2"/>
      <dgm:spPr/>
    </dgm:pt>
    <dgm:pt modelId="{FF53784B-9CCC-45B9-BA23-EC4388FBB74F}" type="pres">
      <dgm:prSet presAssocID="{857A1F93-9117-487D-8F9A-598A4578A918}" presName="node" presStyleLbl="node1" presStyleIdx="2" presStyleCnt="3">
        <dgm:presLayoutVars>
          <dgm:bulletEnabled val="1"/>
        </dgm:presLayoutVars>
      </dgm:prSet>
      <dgm:spPr/>
    </dgm:pt>
  </dgm:ptLst>
  <dgm:cxnLst>
    <dgm:cxn modelId="{DBA4C72E-B9A9-4E78-9821-A83D9618B9E6}" type="presOf" srcId="{5548BE58-DCE4-4A08-92C6-20153C2868E4}" destId="{D38B62ED-24D5-4FAF-8097-FE5A416477F2}" srcOrd="0" destOrd="0" presId="urn:microsoft.com/office/officeart/2005/8/layout/process1"/>
    <dgm:cxn modelId="{AC55632F-1810-4541-9BF0-D8AC23C48A68}" type="presOf" srcId="{FF10A927-E604-4E6B-A678-49EBFFFF6EA3}" destId="{E6BE704A-7C9B-4723-8D29-3E62A826C8D3}" srcOrd="0" destOrd="0" presId="urn:microsoft.com/office/officeart/2005/8/layout/process1"/>
    <dgm:cxn modelId="{FBA0F95F-5D0E-4A79-9461-7672D9A130AB}" type="presOf" srcId="{FF10A927-E604-4E6B-A678-49EBFFFF6EA3}" destId="{0B56EBB9-BB3E-4F23-828D-5F1FBE0EAB50}" srcOrd="1" destOrd="0" presId="urn:microsoft.com/office/officeart/2005/8/layout/process1"/>
    <dgm:cxn modelId="{375F0A57-93F6-4BDC-AF41-D00F41D1A3C7}" type="presOf" srcId="{857A1F93-9117-487D-8F9A-598A4578A918}" destId="{FF53784B-9CCC-45B9-BA23-EC4388FBB74F}" srcOrd="0" destOrd="0" presId="urn:microsoft.com/office/officeart/2005/8/layout/process1"/>
    <dgm:cxn modelId="{3E2F50A3-1A86-4A1F-833D-BB4E36427823}" type="presOf" srcId="{438416E7-1283-4D1F-A0C9-DABDD2F27FCE}" destId="{41D8570C-E671-4D33-88F0-A189EF6A5306}" srcOrd="0" destOrd="0" presId="urn:microsoft.com/office/officeart/2005/8/layout/process1"/>
    <dgm:cxn modelId="{43EEF0A7-AA54-49E0-9960-A8DC40734E5B}" type="presOf" srcId="{5548BE58-DCE4-4A08-92C6-20153C2868E4}" destId="{FD97B79D-A983-4463-92A2-6E180BC40204}" srcOrd="1" destOrd="0" presId="urn:microsoft.com/office/officeart/2005/8/layout/process1"/>
    <dgm:cxn modelId="{D89BC4B2-5A63-403A-BFED-13F4636DAA4D}" srcId="{438416E7-1283-4D1F-A0C9-DABDD2F27FCE}" destId="{C14BC89A-F795-4693-887E-85C90EF4DF63}" srcOrd="1" destOrd="0" parTransId="{F6351207-E3CA-45C4-8353-B55D557FB9F9}" sibTransId="{FF10A927-E604-4E6B-A678-49EBFFFF6EA3}"/>
    <dgm:cxn modelId="{411C16BE-9E93-4D85-AAE3-CCF4583758D1}" type="presOf" srcId="{C14BC89A-F795-4693-887E-85C90EF4DF63}" destId="{80C28EC3-0F8C-4801-886A-2DC6310169A5}" srcOrd="0" destOrd="0" presId="urn:microsoft.com/office/officeart/2005/8/layout/process1"/>
    <dgm:cxn modelId="{0D9668C8-4231-431A-9CC6-E102C4A6144E}" srcId="{438416E7-1283-4D1F-A0C9-DABDD2F27FCE}" destId="{857A1F93-9117-487D-8F9A-598A4578A918}" srcOrd="2" destOrd="0" parTransId="{C3632D78-FEF9-494E-9BA3-58714403417A}" sibTransId="{539F6A92-001D-43E6-82C6-5BAC4A4CFB9C}"/>
    <dgm:cxn modelId="{44934EDE-DA8C-4E17-9901-14AC79ED7C0A}" type="presOf" srcId="{DE464311-0A12-482A-9F17-E14388DF3C78}" destId="{B456E1A3-0F3D-4CE2-A5D5-63D2FF7B06B6}" srcOrd="0" destOrd="0" presId="urn:microsoft.com/office/officeart/2005/8/layout/process1"/>
    <dgm:cxn modelId="{782F3FF5-28A4-46CE-8887-EA02D7772417}" srcId="{438416E7-1283-4D1F-A0C9-DABDD2F27FCE}" destId="{DE464311-0A12-482A-9F17-E14388DF3C78}" srcOrd="0" destOrd="0" parTransId="{F0DBD90B-3903-4C90-82D0-7290FE49D387}" sibTransId="{5548BE58-DCE4-4A08-92C6-20153C2868E4}"/>
    <dgm:cxn modelId="{BCADF835-0B39-403C-AF08-64587B4E313D}" type="presParOf" srcId="{41D8570C-E671-4D33-88F0-A189EF6A5306}" destId="{B456E1A3-0F3D-4CE2-A5D5-63D2FF7B06B6}" srcOrd="0" destOrd="0" presId="urn:microsoft.com/office/officeart/2005/8/layout/process1"/>
    <dgm:cxn modelId="{090876BD-C377-4F92-B39A-9B22E740967F}" type="presParOf" srcId="{41D8570C-E671-4D33-88F0-A189EF6A5306}" destId="{D38B62ED-24D5-4FAF-8097-FE5A416477F2}" srcOrd="1" destOrd="0" presId="urn:microsoft.com/office/officeart/2005/8/layout/process1"/>
    <dgm:cxn modelId="{FD95520D-F214-4460-B7AC-A2C29C908288}" type="presParOf" srcId="{D38B62ED-24D5-4FAF-8097-FE5A416477F2}" destId="{FD97B79D-A983-4463-92A2-6E180BC40204}" srcOrd="0" destOrd="0" presId="urn:microsoft.com/office/officeart/2005/8/layout/process1"/>
    <dgm:cxn modelId="{098767C7-BF21-416F-9FCA-48FE309B25AD}" type="presParOf" srcId="{41D8570C-E671-4D33-88F0-A189EF6A5306}" destId="{80C28EC3-0F8C-4801-886A-2DC6310169A5}" srcOrd="2" destOrd="0" presId="urn:microsoft.com/office/officeart/2005/8/layout/process1"/>
    <dgm:cxn modelId="{3D313776-5359-4D1B-BDB0-4A8819805D26}" type="presParOf" srcId="{41D8570C-E671-4D33-88F0-A189EF6A5306}" destId="{E6BE704A-7C9B-4723-8D29-3E62A826C8D3}" srcOrd="3" destOrd="0" presId="urn:microsoft.com/office/officeart/2005/8/layout/process1"/>
    <dgm:cxn modelId="{8A2BDD71-1DB2-46D9-9290-83B612E15796}" type="presParOf" srcId="{E6BE704A-7C9B-4723-8D29-3E62A826C8D3}" destId="{0B56EBB9-BB3E-4F23-828D-5F1FBE0EAB50}" srcOrd="0" destOrd="0" presId="urn:microsoft.com/office/officeart/2005/8/layout/process1"/>
    <dgm:cxn modelId="{D25156AB-3FE8-414A-B8B1-B03C95F686C9}" type="presParOf" srcId="{41D8570C-E671-4D33-88F0-A189EF6A5306}" destId="{FF53784B-9CCC-45B9-BA23-EC4388FBB74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8416E7-1283-4D1F-A0C9-DABDD2F27FC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E464311-0A12-482A-9F17-E14388DF3C78}">
      <dgm:prSet phldrT="[Text]" custT="1"/>
      <dgm:spPr/>
      <dgm:t>
        <a:bodyPr/>
        <a:lstStyle/>
        <a:p>
          <a:r>
            <a:rPr lang="es-ES" sz="1800" dirty="0" err="1"/>
            <a:t>Baseline</a:t>
          </a:r>
          <a:r>
            <a:rPr lang="es-ES" sz="1800" dirty="0"/>
            <a:t> </a:t>
          </a:r>
          <a:r>
            <a:rPr lang="es-ES" sz="1800" dirty="0" err="1"/>
            <a:t>model</a:t>
          </a:r>
          <a:endParaRPr lang="en-US" sz="1800" dirty="0"/>
        </a:p>
      </dgm:t>
    </dgm:pt>
    <dgm:pt modelId="{F0DBD90B-3903-4C90-82D0-7290FE49D387}" type="parTrans" cxnId="{782F3FF5-28A4-46CE-8887-EA02D7772417}">
      <dgm:prSet/>
      <dgm:spPr/>
      <dgm:t>
        <a:bodyPr/>
        <a:lstStyle/>
        <a:p>
          <a:endParaRPr lang="en-US" sz="1800"/>
        </a:p>
      </dgm:t>
    </dgm:pt>
    <dgm:pt modelId="{5548BE58-DCE4-4A08-92C6-20153C2868E4}" type="sibTrans" cxnId="{782F3FF5-28A4-46CE-8887-EA02D7772417}">
      <dgm:prSet custT="1"/>
      <dgm:spPr/>
      <dgm:t>
        <a:bodyPr/>
        <a:lstStyle/>
        <a:p>
          <a:endParaRPr lang="en-US" sz="1800"/>
        </a:p>
      </dgm:t>
    </dgm:pt>
    <dgm:pt modelId="{C14BC89A-F795-4693-887E-85C90EF4DF63}">
      <dgm:prSet phldrT="[Text]" custT="1"/>
      <dgm:spPr/>
      <dgm:t>
        <a:bodyPr/>
        <a:lstStyle/>
        <a:p>
          <a:r>
            <a:rPr lang="es-ES" sz="1800" dirty="0" err="1"/>
            <a:t>Database</a:t>
          </a:r>
          <a:r>
            <a:rPr lang="es-ES" sz="1800" dirty="0"/>
            <a:t> </a:t>
          </a:r>
          <a:r>
            <a:rPr lang="es-ES" sz="1800" dirty="0" err="1"/>
            <a:t>from</a:t>
          </a:r>
          <a:r>
            <a:rPr lang="es-ES" sz="1800" dirty="0"/>
            <a:t> </a:t>
          </a:r>
          <a:r>
            <a:rPr lang="es-ES" sz="1800" dirty="0" err="1"/>
            <a:t>best</a:t>
          </a:r>
          <a:r>
            <a:rPr lang="es-ES" sz="1800" dirty="0"/>
            <a:t> linear </a:t>
          </a:r>
          <a:r>
            <a:rPr lang="es-ES" sz="1800" dirty="0" err="1"/>
            <a:t>regression</a:t>
          </a:r>
          <a:r>
            <a:rPr lang="es-ES" sz="1800" dirty="0"/>
            <a:t> </a:t>
          </a:r>
          <a:r>
            <a:rPr lang="es-ES" sz="1800" dirty="0" err="1"/>
            <a:t>model</a:t>
          </a:r>
          <a:endParaRPr lang="en-US" sz="1800" dirty="0"/>
        </a:p>
      </dgm:t>
    </dgm:pt>
    <dgm:pt modelId="{F6351207-E3CA-45C4-8353-B55D557FB9F9}" type="parTrans" cxnId="{D89BC4B2-5A63-403A-BFED-13F4636DAA4D}">
      <dgm:prSet/>
      <dgm:spPr/>
      <dgm:t>
        <a:bodyPr/>
        <a:lstStyle/>
        <a:p>
          <a:endParaRPr lang="en-US" sz="1800"/>
        </a:p>
      </dgm:t>
    </dgm:pt>
    <dgm:pt modelId="{FF10A927-E604-4E6B-A678-49EBFFFF6EA3}" type="sibTrans" cxnId="{D89BC4B2-5A63-403A-BFED-13F4636DAA4D}">
      <dgm:prSet custT="1"/>
      <dgm:spPr/>
      <dgm:t>
        <a:bodyPr/>
        <a:lstStyle/>
        <a:p>
          <a:endParaRPr lang="en-US" sz="1800"/>
        </a:p>
      </dgm:t>
    </dgm:pt>
    <dgm:pt modelId="{857A1F93-9117-487D-8F9A-598A4578A918}">
      <dgm:prSet phldrT="[Text]" custT="1"/>
      <dgm:spPr/>
      <dgm:t>
        <a:bodyPr/>
        <a:lstStyle/>
        <a:p>
          <a:r>
            <a:rPr lang="es-ES" sz="1800" dirty="0"/>
            <a:t>Final </a:t>
          </a:r>
          <a:r>
            <a:rPr lang="es-ES" sz="1800" dirty="0" err="1"/>
            <a:t>model</a:t>
          </a:r>
          <a:endParaRPr lang="en-US" sz="1800" dirty="0"/>
        </a:p>
      </dgm:t>
    </dgm:pt>
    <dgm:pt modelId="{C3632D78-FEF9-494E-9BA3-58714403417A}" type="parTrans" cxnId="{0D9668C8-4231-431A-9CC6-E102C4A6144E}">
      <dgm:prSet/>
      <dgm:spPr/>
      <dgm:t>
        <a:bodyPr/>
        <a:lstStyle/>
        <a:p>
          <a:endParaRPr lang="en-US" sz="1800"/>
        </a:p>
      </dgm:t>
    </dgm:pt>
    <dgm:pt modelId="{539F6A92-001D-43E6-82C6-5BAC4A4CFB9C}" type="sibTrans" cxnId="{0D9668C8-4231-431A-9CC6-E102C4A6144E}">
      <dgm:prSet/>
      <dgm:spPr/>
      <dgm:t>
        <a:bodyPr/>
        <a:lstStyle/>
        <a:p>
          <a:endParaRPr lang="en-US" sz="1800"/>
        </a:p>
      </dgm:t>
    </dgm:pt>
    <dgm:pt modelId="{B4BA2051-BA5F-4342-958B-EAF65224858A}">
      <dgm:prSet phldrT="[Text]" custT="1"/>
      <dgm:spPr/>
      <dgm:t>
        <a:bodyPr/>
        <a:lstStyle/>
        <a:p>
          <a:r>
            <a:rPr lang="es-ES" sz="1800" dirty="0"/>
            <a:t>Max Depth </a:t>
          </a:r>
          <a:r>
            <a:rPr lang="es-ES" sz="1800" dirty="0" err="1"/>
            <a:t>selection</a:t>
          </a:r>
          <a:endParaRPr lang="es-ES" sz="1800" dirty="0"/>
        </a:p>
      </dgm:t>
    </dgm:pt>
    <dgm:pt modelId="{D2242907-983D-4E6A-8C95-2061FFA0E285}" type="parTrans" cxnId="{3DAAD998-C550-48D8-AA08-57CF91240F94}">
      <dgm:prSet/>
      <dgm:spPr/>
      <dgm:t>
        <a:bodyPr/>
        <a:lstStyle/>
        <a:p>
          <a:endParaRPr lang="en-US" sz="1800"/>
        </a:p>
      </dgm:t>
    </dgm:pt>
    <dgm:pt modelId="{C8C31702-3E97-4650-85C3-ED4C45D19BD1}" type="sibTrans" cxnId="{3DAAD998-C550-48D8-AA08-57CF91240F94}">
      <dgm:prSet custT="1"/>
      <dgm:spPr/>
      <dgm:t>
        <a:bodyPr/>
        <a:lstStyle/>
        <a:p>
          <a:endParaRPr lang="en-US" sz="1800"/>
        </a:p>
      </dgm:t>
    </dgm:pt>
    <dgm:pt modelId="{41D8570C-E671-4D33-88F0-A189EF6A5306}" type="pres">
      <dgm:prSet presAssocID="{438416E7-1283-4D1F-A0C9-DABDD2F27FCE}" presName="Name0" presStyleCnt="0">
        <dgm:presLayoutVars>
          <dgm:dir/>
          <dgm:resizeHandles val="exact"/>
        </dgm:presLayoutVars>
      </dgm:prSet>
      <dgm:spPr/>
    </dgm:pt>
    <dgm:pt modelId="{B456E1A3-0F3D-4CE2-A5D5-63D2FF7B06B6}" type="pres">
      <dgm:prSet presAssocID="{DE464311-0A12-482A-9F17-E14388DF3C78}" presName="node" presStyleLbl="node1" presStyleIdx="0" presStyleCnt="4">
        <dgm:presLayoutVars>
          <dgm:bulletEnabled val="1"/>
        </dgm:presLayoutVars>
      </dgm:prSet>
      <dgm:spPr/>
    </dgm:pt>
    <dgm:pt modelId="{D38B62ED-24D5-4FAF-8097-FE5A416477F2}" type="pres">
      <dgm:prSet presAssocID="{5548BE58-DCE4-4A08-92C6-20153C2868E4}" presName="sibTrans" presStyleLbl="sibTrans2D1" presStyleIdx="0" presStyleCnt="3"/>
      <dgm:spPr/>
    </dgm:pt>
    <dgm:pt modelId="{FD97B79D-A983-4463-92A2-6E180BC40204}" type="pres">
      <dgm:prSet presAssocID="{5548BE58-DCE4-4A08-92C6-20153C2868E4}" presName="connectorText" presStyleLbl="sibTrans2D1" presStyleIdx="0" presStyleCnt="3"/>
      <dgm:spPr/>
    </dgm:pt>
    <dgm:pt modelId="{80C28EC3-0F8C-4801-886A-2DC6310169A5}" type="pres">
      <dgm:prSet presAssocID="{C14BC89A-F795-4693-887E-85C90EF4DF63}" presName="node" presStyleLbl="node1" presStyleIdx="1" presStyleCnt="4" custScaleX="124339">
        <dgm:presLayoutVars>
          <dgm:bulletEnabled val="1"/>
        </dgm:presLayoutVars>
      </dgm:prSet>
      <dgm:spPr>
        <a:prstGeom prst="ellipse">
          <a:avLst/>
        </a:prstGeom>
      </dgm:spPr>
    </dgm:pt>
    <dgm:pt modelId="{E6BE704A-7C9B-4723-8D29-3E62A826C8D3}" type="pres">
      <dgm:prSet presAssocID="{FF10A927-E604-4E6B-A678-49EBFFFF6EA3}" presName="sibTrans" presStyleLbl="sibTrans2D1" presStyleIdx="1" presStyleCnt="3"/>
      <dgm:spPr/>
    </dgm:pt>
    <dgm:pt modelId="{0B56EBB9-BB3E-4F23-828D-5F1FBE0EAB50}" type="pres">
      <dgm:prSet presAssocID="{FF10A927-E604-4E6B-A678-49EBFFFF6EA3}" presName="connectorText" presStyleLbl="sibTrans2D1" presStyleIdx="1" presStyleCnt="3"/>
      <dgm:spPr/>
    </dgm:pt>
    <dgm:pt modelId="{9F5063E8-5169-4F33-8B39-FC232346ACCD}" type="pres">
      <dgm:prSet presAssocID="{B4BA2051-BA5F-4342-958B-EAF65224858A}" presName="node" presStyleLbl="node1" presStyleIdx="2" presStyleCnt="4" custScaleX="124339">
        <dgm:presLayoutVars>
          <dgm:bulletEnabled val="1"/>
        </dgm:presLayoutVars>
      </dgm:prSet>
      <dgm:spPr>
        <a:prstGeom prst="ellipse">
          <a:avLst/>
        </a:prstGeom>
      </dgm:spPr>
    </dgm:pt>
    <dgm:pt modelId="{7A79F7AD-146B-4744-BB0C-8994E09C656F}" type="pres">
      <dgm:prSet presAssocID="{C8C31702-3E97-4650-85C3-ED4C45D19BD1}" presName="sibTrans" presStyleLbl="sibTrans2D1" presStyleIdx="2" presStyleCnt="3"/>
      <dgm:spPr/>
    </dgm:pt>
    <dgm:pt modelId="{36CD82E1-F3EF-463A-B61D-8E07A5A58290}" type="pres">
      <dgm:prSet presAssocID="{C8C31702-3E97-4650-85C3-ED4C45D19BD1}" presName="connectorText" presStyleLbl="sibTrans2D1" presStyleIdx="2" presStyleCnt="3"/>
      <dgm:spPr/>
    </dgm:pt>
    <dgm:pt modelId="{FF53784B-9CCC-45B9-BA23-EC4388FBB74F}" type="pres">
      <dgm:prSet presAssocID="{857A1F93-9117-487D-8F9A-598A4578A918}" presName="node" presStyleLbl="node1" presStyleIdx="3" presStyleCnt="4">
        <dgm:presLayoutVars>
          <dgm:bulletEnabled val="1"/>
        </dgm:presLayoutVars>
      </dgm:prSet>
      <dgm:spPr/>
    </dgm:pt>
  </dgm:ptLst>
  <dgm:cxnLst>
    <dgm:cxn modelId="{5DAADA18-5450-4252-A8C2-D6781A82C700}" type="presOf" srcId="{B4BA2051-BA5F-4342-958B-EAF65224858A}" destId="{9F5063E8-5169-4F33-8B39-FC232346ACCD}" srcOrd="0" destOrd="0" presId="urn:microsoft.com/office/officeart/2005/8/layout/process1"/>
    <dgm:cxn modelId="{DBA4C72E-B9A9-4E78-9821-A83D9618B9E6}" type="presOf" srcId="{5548BE58-DCE4-4A08-92C6-20153C2868E4}" destId="{D38B62ED-24D5-4FAF-8097-FE5A416477F2}" srcOrd="0" destOrd="0" presId="urn:microsoft.com/office/officeart/2005/8/layout/process1"/>
    <dgm:cxn modelId="{AC55632F-1810-4541-9BF0-D8AC23C48A68}" type="presOf" srcId="{FF10A927-E604-4E6B-A678-49EBFFFF6EA3}" destId="{E6BE704A-7C9B-4723-8D29-3E62A826C8D3}" srcOrd="0" destOrd="0" presId="urn:microsoft.com/office/officeart/2005/8/layout/process1"/>
    <dgm:cxn modelId="{FBA0F95F-5D0E-4A79-9461-7672D9A130AB}" type="presOf" srcId="{FF10A927-E604-4E6B-A678-49EBFFFF6EA3}" destId="{0B56EBB9-BB3E-4F23-828D-5F1FBE0EAB50}" srcOrd="1" destOrd="0" presId="urn:microsoft.com/office/officeart/2005/8/layout/process1"/>
    <dgm:cxn modelId="{25EEFE65-513D-4737-9452-35A262CF1752}" type="presOf" srcId="{C8C31702-3E97-4650-85C3-ED4C45D19BD1}" destId="{36CD82E1-F3EF-463A-B61D-8E07A5A58290}" srcOrd="1" destOrd="0" presId="urn:microsoft.com/office/officeart/2005/8/layout/process1"/>
    <dgm:cxn modelId="{375F0A57-93F6-4BDC-AF41-D00F41D1A3C7}" type="presOf" srcId="{857A1F93-9117-487D-8F9A-598A4578A918}" destId="{FF53784B-9CCC-45B9-BA23-EC4388FBB74F}" srcOrd="0" destOrd="0" presId="urn:microsoft.com/office/officeart/2005/8/layout/process1"/>
    <dgm:cxn modelId="{1E35F87D-606D-40B4-A1C6-A88A5A86A8F7}" type="presOf" srcId="{C8C31702-3E97-4650-85C3-ED4C45D19BD1}" destId="{7A79F7AD-146B-4744-BB0C-8994E09C656F}" srcOrd="0" destOrd="0" presId="urn:microsoft.com/office/officeart/2005/8/layout/process1"/>
    <dgm:cxn modelId="{3DAAD998-C550-48D8-AA08-57CF91240F94}" srcId="{438416E7-1283-4D1F-A0C9-DABDD2F27FCE}" destId="{B4BA2051-BA5F-4342-958B-EAF65224858A}" srcOrd="2" destOrd="0" parTransId="{D2242907-983D-4E6A-8C95-2061FFA0E285}" sibTransId="{C8C31702-3E97-4650-85C3-ED4C45D19BD1}"/>
    <dgm:cxn modelId="{3E2F50A3-1A86-4A1F-833D-BB4E36427823}" type="presOf" srcId="{438416E7-1283-4D1F-A0C9-DABDD2F27FCE}" destId="{41D8570C-E671-4D33-88F0-A189EF6A5306}" srcOrd="0" destOrd="0" presId="urn:microsoft.com/office/officeart/2005/8/layout/process1"/>
    <dgm:cxn modelId="{43EEF0A7-AA54-49E0-9960-A8DC40734E5B}" type="presOf" srcId="{5548BE58-DCE4-4A08-92C6-20153C2868E4}" destId="{FD97B79D-A983-4463-92A2-6E180BC40204}" srcOrd="1" destOrd="0" presId="urn:microsoft.com/office/officeart/2005/8/layout/process1"/>
    <dgm:cxn modelId="{D89BC4B2-5A63-403A-BFED-13F4636DAA4D}" srcId="{438416E7-1283-4D1F-A0C9-DABDD2F27FCE}" destId="{C14BC89A-F795-4693-887E-85C90EF4DF63}" srcOrd="1" destOrd="0" parTransId="{F6351207-E3CA-45C4-8353-B55D557FB9F9}" sibTransId="{FF10A927-E604-4E6B-A678-49EBFFFF6EA3}"/>
    <dgm:cxn modelId="{411C16BE-9E93-4D85-AAE3-CCF4583758D1}" type="presOf" srcId="{C14BC89A-F795-4693-887E-85C90EF4DF63}" destId="{80C28EC3-0F8C-4801-886A-2DC6310169A5}" srcOrd="0" destOrd="0" presId="urn:microsoft.com/office/officeart/2005/8/layout/process1"/>
    <dgm:cxn modelId="{0D9668C8-4231-431A-9CC6-E102C4A6144E}" srcId="{438416E7-1283-4D1F-A0C9-DABDD2F27FCE}" destId="{857A1F93-9117-487D-8F9A-598A4578A918}" srcOrd="3" destOrd="0" parTransId="{C3632D78-FEF9-494E-9BA3-58714403417A}" sibTransId="{539F6A92-001D-43E6-82C6-5BAC4A4CFB9C}"/>
    <dgm:cxn modelId="{44934EDE-DA8C-4E17-9901-14AC79ED7C0A}" type="presOf" srcId="{DE464311-0A12-482A-9F17-E14388DF3C78}" destId="{B456E1A3-0F3D-4CE2-A5D5-63D2FF7B06B6}" srcOrd="0" destOrd="0" presId="urn:microsoft.com/office/officeart/2005/8/layout/process1"/>
    <dgm:cxn modelId="{782F3FF5-28A4-46CE-8887-EA02D7772417}" srcId="{438416E7-1283-4D1F-A0C9-DABDD2F27FCE}" destId="{DE464311-0A12-482A-9F17-E14388DF3C78}" srcOrd="0" destOrd="0" parTransId="{F0DBD90B-3903-4C90-82D0-7290FE49D387}" sibTransId="{5548BE58-DCE4-4A08-92C6-20153C2868E4}"/>
    <dgm:cxn modelId="{BCADF835-0B39-403C-AF08-64587B4E313D}" type="presParOf" srcId="{41D8570C-E671-4D33-88F0-A189EF6A5306}" destId="{B456E1A3-0F3D-4CE2-A5D5-63D2FF7B06B6}" srcOrd="0" destOrd="0" presId="urn:microsoft.com/office/officeart/2005/8/layout/process1"/>
    <dgm:cxn modelId="{090876BD-C377-4F92-B39A-9B22E740967F}" type="presParOf" srcId="{41D8570C-E671-4D33-88F0-A189EF6A5306}" destId="{D38B62ED-24D5-4FAF-8097-FE5A416477F2}" srcOrd="1" destOrd="0" presId="urn:microsoft.com/office/officeart/2005/8/layout/process1"/>
    <dgm:cxn modelId="{FD95520D-F214-4460-B7AC-A2C29C908288}" type="presParOf" srcId="{D38B62ED-24D5-4FAF-8097-FE5A416477F2}" destId="{FD97B79D-A983-4463-92A2-6E180BC40204}" srcOrd="0" destOrd="0" presId="urn:microsoft.com/office/officeart/2005/8/layout/process1"/>
    <dgm:cxn modelId="{098767C7-BF21-416F-9FCA-48FE309B25AD}" type="presParOf" srcId="{41D8570C-E671-4D33-88F0-A189EF6A5306}" destId="{80C28EC3-0F8C-4801-886A-2DC6310169A5}" srcOrd="2" destOrd="0" presId="urn:microsoft.com/office/officeart/2005/8/layout/process1"/>
    <dgm:cxn modelId="{3D313776-5359-4D1B-BDB0-4A8819805D26}" type="presParOf" srcId="{41D8570C-E671-4D33-88F0-A189EF6A5306}" destId="{E6BE704A-7C9B-4723-8D29-3E62A826C8D3}" srcOrd="3" destOrd="0" presId="urn:microsoft.com/office/officeart/2005/8/layout/process1"/>
    <dgm:cxn modelId="{8A2BDD71-1DB2-46D9-9290-83B612E15796}" type="presParOf" srcId="{E6BE704A-7C9B-4723-8D29-3E62A826C8D3}" destId="{0B56EBB9-BB3E-4F23-828D-5F1FBE0EAB50}" srcOrd="0" destOrd="0" presId="urn:microsoft.com/office/officeart/2005/8/layout/process1"/>
    <dgm:cxn modelId="{B1565EDA-EE2A-484A-A963-C59F7F666500}" type="presParOf" srcId="{41D8570C-E671-4D33-88F0-A189EF6A5306}" destId="{9F5063E8-5169-4F33-8B39-FC232346ACCD}" srcOrd="4" destOrd="0" presId="urn:microsoft.com/office/officeart/2005/8/layout/process1"/>
    <dgm:cxn modelId="{AA3A21D2-7D1F-43BB-A9B1-BD6D7643CC4D}" type="presParOf" srcId="{41D8570C-E671-4D33-88F0-A189EF6A5306}" destId="{7A79F7AD-146B-4744-BB0C-8994E09C656F}" srcOrd="5" destOrd="0" presId="urn:microsoft.com/office/officeart/2005/8/layout/process1"/>
    <dgm:cxn modelId="{64C53E31-D806-48FC-99ED-51A38C3E036B}" type="presParOf" srcId="{7A79F7AD-146B-4744-BB0C-8994E09C656F}" destId="{36CD82E1-F3EF-463A-B61D-8E07A5A58290}" srcOrd="0" destOrd="0" presId="urn:microsoft.com/office/officeart/2005/8/layout/process1"/>
    <dgm:cxn modelId="{D25156AB-3FE8-414A-B8B1-B03C95F686C9}" type="presParOf" srcId="{41D8570C-E671-4D33-88F0-A189EF6A5306}" destId="{FF53784B-9CCC-45B9-BA23-EC4388FBB74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6E1A3-0F3D-4CE2-A5D5-63D2FF7B06B6}">
      <dsp:nvSpPr>
        <dsp:cNvPr id="0" name=""/>
        <dsp:cNvSpPr/>
      </dsp:nvSpPr>
      <dsp:spPr>
        <a:xfrm>
          <a:off x="54" y="407814"/>
          <a:ext cx="2416436" cy="1449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 err="1"/>
            <a:t>Baseline</a:t>
          </a:r>
          <a:r>
            <a:rPr lang="es-ES" sz="3800" kern="1200" dirty="0"/>
            <a:t> </a:t>
          </a:r>
          <a:r>
            <a:rPr lang="es-ES" sz="3800" kern="1200" dirty="0" err="1"/>
            <a:t>model</a:t>
          </a:r>
          <a:endParaRPr lang="en-US" sz="3800" kern="1200" dirty="0"/>
        </a:p>
      </dsp:txBody>
      <dsp:txXfrm>
        <a:off x="42519" y="450279"/>
        <a:ext cx="2331506" cy="1364932"/>
      </dsp:txXfrm>
    </dsp:sp>
    <dsp:sp modelId="{D38B62ED-24D5-4FAF-8097-FE5A416477F2}">
      <dsp:nvSpPr>
        <dsp:cNvPr id="0" name=""/>
        <dsp:cNvSpPr/>
      </dsp:nvSpPr>
      <dsp:spPr>
        <a:xfrm>
          <a:off x="2658135" y="833107"/>
          <a:ext cx="512284" cy="599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658135" y="952962"/>
        <a:ext cx="358599" cy="359566"/>
      </dsp:txXfrm>
    </dsp:sp>
    <dsp:sp modelId="{80C28EC3-0F8C-4801-886A-2DC6310169A5}">
      <dsp:nvSpPr>
        <dsp:cNvPr id="0" name=""/>
        <dsp:cNvSpPr/>
      </dsp:nvSpPr>
      <dsp:spPr>
        <a:xfrm>
          <a:off x="3383066" y="407814"/>
          <a:ext cx="3004573" cy="1449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4 </a:t>
          </a:r>
          <a:r>
            <a:rPr lang="es-ES" sz="3800" kern="1200" dirty="0" err="1"/>
            <a:t>model</a:t>
          </a:r>
          <a:r>
            <a:rPr lang="es-ES" sz="3800" kern="1200" dirty="0"/>
            <a:t> </a:t>
          </a:r>
          <a:r>
            <a:rPr lang="es-ES" sz="3800" kern="1200" dirty="0" err="1"/>
            <a:t>iterations</a:t>
          </a:r>
          <a:endParaRPr lang="en-US" sz="3800" kern="1200" dirty="0"/>
        </a:p>
      </dsp:txBody>
      <dsp:txXfrm>
        <a:off x="3425531" y="450279"/>
        <a:ext cx="2919643" cy="1364932"/>
      </dsp:txXfrm>
    </dsp:sp>
    <dsp:sp modelId="{E6BE704A-7C9B-4723-8D29-3E62A826C8D3}">
      <dsp:nvSpPr>
        <dsp:cNvPr id="0" name=""/>
        <dsp:cNvSpPr/>
      </dsp:nvSpPr>
      <dsp:spPr>
        <a:xfrm>
          <a:off x="6629283" y="833107"/>
          <a:ext cx="512284" cy="5992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629283" y="952962"/>
        <a:ext cx="358599" cy="359566"/>
      </dsp:txXfrm>
    </dsp:sp>
    <dsp:sp modelId="{FF53784B-9CCC-45B9-BA23-EC4388FBB74F}">
      <dsp:nvSpPr>
        <dsp:cNvPr id="0" name=""/>
        <dsp:cNvSpPr/>
      </dsp:nvSpPr>
      <dsp:spPr>
        <a:xfrm>
          <a:off x="7354214" y="407814"/>
          <a:ext cx="2416436" cy="1449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Final </a:t>
          </a:r>
          <a:r>
            <a:rPr lang="es-ES" sz="3800" kern="1200" dirty="0" err="1"/>
            <a:t>model</a:t>
          </a:r>
          <a:endParaRPr lang="en-US" sz="3800" kern="1200" dirty="0"/>
        </a:p>
      </dsp:txBody>
      <dsp:txXfrm>
        <a:off x="7396679" y="450279"/>
        <a:ext cx="2331506" cy="13649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6E1A3-0F3D-4CE2-A5D5-63D2FF7B06B6}">
      <dsp:nvSpPr>
        <dsp:cNvPr id="0" name=""/>
        <dsp:cNvSpPr/>
      </dsp:nvSpPr>
      <dsp:spPr>
        <a:xfrm>
          <a:off x="7057" y="312688"/>
          <a:ext cx="1840359" cy="16401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Baseline</a:t>
          </a:r>
          <a:r>
            <a:rPr lang="es-ES" sz="1800" kern="1200" dirty="0"/>
            <a:t> </a:t>
          </a:r>
          <a:r>
            <a:rPr lang="es-ES" sz="1800" kern="1200" dirty="0" err="1"/>
            <a:t>model</a:t>
          </a:r>
          <a:endParaRPr lang="en-US" sz="1800" kern="1200" dirty="0"/>
        </a:p>
      </dsp:txBody>
      <dsp:txXfrm>
        <a:off x="55094" y="360725"/>
        <a:ext cx="1744285" cy="1544041"/>
      </dsp:txXfrm>
    </dsp:sp>
    <dsp:sp modelId="{D38B62ED-24D5-4FAF-8097-FE5A416477F2}">
      <dsp:nvSpPr>
        <dsp:cNvPr id="0" name=""/>
        <dsp:cNvSpPr/>
      </dsp:nvSpPr>
      <dsp:spPr>
        <a:xfrm>
          <a:off x="2031452" y="904541"/>
          <a:ext cx="390156" cy="4564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031452" y="995823"/>
        <a:ext cx="273109" cy="273845"/>
      </dsp:txXfrm>
    </dsp:sp>
    <dsp:sp modelId="{80C28EC3-0F8C-4801-886A-2DC6310169A5}">
      <dsp:nvSpPr>
        <dsp:cNvPr id="0" name=""/>
        <dsp:cNvSpPr/>
      </dsp:nvSpPr>
      <dsp:spPr>
        <a:xfrm>
          <a:off x="2583560" y="312688"/>
          <a:ext cx="2288284" cy="1640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Database</a:t>
          </a:r>
          <a:r>
            <a:rPr lang="es-ES" sz="1800" kern="1200" dirty="0"/>
            <a:t> </a:t>
          </a:r>
          <a:r>
            <a:rPr lang="es-ES" sz="1800" kern="1200" dirty="0" err="1"/>
            <a:t>from</a:t>
          </a:r>
          <a:r>
            <a:rPr lang="es-ES" sz="1800" kern="1200" dirty="0"/>
            <a:t> </a:t>
          </a:r>
          <a:r>
            <a:rPr lang="es-ES" sz="1800" kern="1200" dirty="0" err="1"/>
            <a:t>best</a:t>
          </a:r>
          <a:r>
            <a:rPr lang="es-ES" sz="1800" kern="1200" dirty="0"/>
            <a:t> linear </a:t>
          </a:r>
          <a:r>
            <a:rPr lang="es-ES" sz="1800" kern="1200" dirty="0" err="1"/>
            <a:t>regression</a:t>
          </a:r>
          <a:r>
            <a:rPr lang="es-ES" sz="1800" kern="1200" dirty="0"/>
            <a:t> </a:t>
          </a:r>
          <a:r>
            <a:rPr lang="es-ES" sz="1800" kern="1200" dirty="0" err="1"/>
            <a:t>model</a:t>
          </a:r>
          <a:endParaRPr lang="en-US" sz="1800" kern="1200" dirty="0"/>
        </a:p>
      </dsp:txBody>
      <dsp:txXfrm>
        <a:off x="2918671" y="552877"/>
        <a:ext cx="1618062" cy="1159737"/>
      </dsp:txXfrm>
    </dsp:sp>
    <dsp:sp modelId="{E6BE704A-7C9B-4723-8D29-3E62A826C8D3}">
      <dsp:nvSpPr>
        <dsp:cNvPr id="0" name=""/>
        <dsp:cNvSpPr/>
      </dsp:nvSpPr>
      <dsp:spPr>
        <a:xfrm>
          <a:off x="5055880" y="904541"/>
          <a:ext cx="390156" cy="4564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055880" y="995823"/>
        <a:ext cx="273109" cy="273845"/>
      </dsp:txXfrm>
    </dsp:sp>
    <dsp:sp modelId="{9F5063E8-5169-4F33-8B39-FC232346ACCD}">
      <dsp:nvSpPr>
        <dsp:cNvPr id="0" name=""/>
        <dsp:cNvSpPr/>
      </dsp:nvSpPr>
      <dsp:spPr>
        <a:xfrm>
          <a:off x="5607988" y="312688"/>
          <a:ext cx="2288284" cy="1640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Max Depth </a:t>
          </a:r>
          <a:r>
            <a:rPr lang="es-ES" sz="1800" kern="1200" dirty="0" err="1"/>
            <a:t>selection</a:t>
          </a:r>
          <a:endParaRPr lang="es-ES" sz="1800" kern="1200" dirty="0"/>
        </a:p>
      </dsp:txBody>
      <dsp:txXfrm>
        <a:off x="5943099" y="552877"/>
        <a:ext cx="1618062" cy="1159737"/>
      </dsp:txXfrm>
    </dsp:sp>
    <dsp:sp modelId="{7A79F7AD-146B-4744-BB0C-8994E09C656F}">
      <dsp:nvSpPr>
        <dsp:cNvPr id="0" name=""/>
        <dsp:cNvSpPr/>
      </dsp:nvSpPr>
      <dsp:spPr>
        <a:xfrm>
          <a:off x="8080308" y="904541"/>
          <a:ext cx="390156" cy="4564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080308" y="995823"/>
        <a:ext cx="273109" cy="273845"/>
      </dsp:txXfrm>
    </dsp:sp>
    <dsp:sp modelId="{FF53784B-9CCC-45B9-BA23-EC4388FBB74F}">
      <dsp:nvSpPr>
        <dsp:cNvPr id="0" name=""/>
        <dsp:cNvSpPr/>
      </dsp:nvSpPr>
      <dsp:spPr>
        <a:xfrm>
          <a:off x="8632416" y="312688"/>
          <a:ext cx="1840359" cy="16401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Final </a:t>
          </a:r>
          <a:r>
            <a:rPr lang="es-ES" sz="1800" kern="1200" dirty="0" err="1"/>
            <a:t>model</a:t>
          </a:r>
          <a:endParaRPr lang="en-US" sz="1800" kern="1200" dirty="0"/>
        </a:p>
      </dsp:txBody>
      <dsp:txXfrm>
        <a:off x="8680453" y="360725"/>
        <a:ext cx="1744285" cy="1544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C71BD-66DB-4DF4-B6AA-81AF95ECA87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75C47-AFB7-4906-BAED-D3C3C421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20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DCDA-FC23-BD78-30CE-CAB71C34E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13544-9D96-7634-C9C9-F0FD7CE8B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63D19-E31E-48B1-DFC0-E2293CEC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D766-86BE-44A7-8EA1-E17F9F19C1EA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A1CB0-BF40-0820-FFD3-17C4A8DE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FB359-8BB1-A2A0-047D-7998A2DF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ronhack - Tech Barcelona">
            <a:extLst>
              <a:ext uri="{FF2B5EF4-FFF2-40B4-BE49-F238E27FC236}">
                <a16:creationId xmlns:a16="http://schemas.microsoft.com/office/drawing/2014/main" id="{E9CD93DF-6D23-9705-B783-D0B50D7C16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312" y="145920"/>
            <a:ext cx="1089228" cy="117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82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A473-EBC2-DB16-1124-BFA08AAB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75D2E-1CCE-F367-70A2-7174E500C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4CA02-DFB2-9BAB-949A-C4371714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7432-5E6C-46EA-A449-A47B05385F53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0E6F5-A317-F363-DD3B-80A1626D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EC8FF-6B8A-63D1-7F1B-7FFDE46B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4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1A787-35D3-9C58-D4B0-24E795D19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CB2D3-A343-1433-713D-93AE4E2F0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1ED1-EE6A-40D2-FF5A-65E0F052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F6D4-683B-439B-A08C-F163041C58B0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8E4DA-A1F3-2A16-949E-85829D16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03A0F-D278-6832-3CD9-B35964DC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1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8201-29E0-A23A-35BE-CD5604FC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1E6E-AD92-534F-5766-303CC8CD0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E2B93-D649-8492-97A3-4E0A6E5C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A7CB-D8D8-497E-943A-F0D054D03FE9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182DE-9357-1E1A-C041-BBAD547B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93725-A97A-3CB1-4CD9-8D0C4A76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ronhack - Tech Barcelona">
            <a:extLst>
              <a:ext uri="{FF2B5EF4-FFF2-40B4-BE49-F238E27FC236}">
                <a16:creationId xmlns:a16="http://schemas.microsoft.com/office/drawing/2014/main" id="{E16EBADA-FDF8-1B4B-8D5D-EDC4AC7579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768" y="116736"/>
            <a:ext cx="1089228" cy="117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99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3C65-3D2E-2F04-1C34-16747296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6DE9C-4FC2-D5D6-D0A5-750C9484A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68E4D-25FF-9BE0-7F30-D3AC96F9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2BA8-E710-46E2-ABC4-06DD03812709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5204D-A36D-9C91-3184-F8E5E4E9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1FFD7-F1AE-0C5E-465C-F2103B20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5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325F-470F-500C-8C45-8631360D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B4C2-2DED-B84C-90E9-87CEEBB34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5D774-5D83-8E47-4423-969E52F50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FB51F-1B78-7342-C124-1801660F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22EB-5276-4868-838C-9F930FB5B837}" type="datetime1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6A5EB-17FA-5D99-EB68-FDF00183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FF836-945E-5784-CC42-F246DF74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8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EFF7-1FD0-9E2B-7C9C-675A5B39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159C6-C870-2684-636E-F59FB586B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C7BBB-EAB9-7C31-7454-5724F62F2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13A80-C3AD-2814-F17D-5EE33E49D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E955A-DEC9-5DC9-EEC4-12EEEC90C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43635E-97F8-2802-CDD5-2D40FE3D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43FA-7CD9-4F48-A1A6-2BB074AE375A}" type="datetime1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94838-AAB4-1BAD-9BDA-AFD42FBD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5F8F0-CD6F-9FB0-CB6C-347D468A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5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FAA2-1F20-6DA6-3EE7-22677D1B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0E021-BF2D-BD16-8D19-26F64FCD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896-4986-42DD-8497-82372508CE57}" type="datetime1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85B5B-5D91-54E1-D260-AA92151E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28E94-DB48-6DD1-DD18-DAF0E270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6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92020-87A5-D532-6921-5C7F91D4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CC60-AFB6-4C8C-84D7-F0BAEE04B12C}" type="datetime1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65C7F-DD37-66A3-1AAF-60D882A9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61464-5B77-600D-C1B9-871BB824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1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54E1-0207-CC35-7D1E-E0B93ECE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F7B17-7CA5-0425-2E61-292FC488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57220-199F-8B9E-22D1-55CB5CF2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681E7-9528-3C57-F5FF-70ECFE9F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C374-3AB8-4B25-8E4C-5B5E72FE8B4C}" type="datetime1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DB03F-93E6-C770-B979-4C139F74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178B5-0D44-326B-518A-9C7D79FB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3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4C7E-3347-867F-FF65-234589C6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B3FA7-4837-90A2-9D54-B1BAC3C5A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5795B-380E-AD79-376A-E81E1441B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91C0D-50A6-4D48-D2BE-14439724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4994-C601-476A-9294-1F8065717147}" type="datetime1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9F971-B413-4125-3BDD-D4BD715E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6EAB2-3241-7A6B-0B69-9A51998F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3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5E7A6-4A69-835D-C469-67D4A244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96B21-F5FA-00A5-18A1-772ADDC22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F8685-5E56-BE4B-77D0-B9EA31042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97232-E818-4BA3-B9C9-5E448792113D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7542D-E87F-0C37-3E83-4DD76FDAD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300CE-7F69-C051-3CBD-E97029E02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36DDD-6718-4AAF-9FBC-AD300EE7F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4FEC-A88E-6F94-97F5-B47304DDC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765" y="5625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Midbootcamp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Project:</a:t>
            </a:r>
            <a:b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</a:b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How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much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will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you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pay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your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next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house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?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1F916-A75A-674D-AEBA-0816F2418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1129" y="4011398"/>
            <a:ext cx="7225971" cy="1655762"/>
          </a:xfrm>
        </p:spPr>
        <p:txBody>
          <a:bodyPr>
            <a:normAutofit/>
          </a:bodyPr>
          <a:lstStyle/>
          <a:p>
            <a:r>
              <a:rPr lang="es-E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Federica Riva – </a:t>
            </a:r>
            <a:r>
              <a:rPr lang="es-ES" sz="3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Cathalijn</a:t>
            </a:r>
            <a:r>
              <a:rPr lang="es-E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Vos</a:t>
            </a:r>
          </a:p>
          <a:p>
            <a:r>
              <a:rPr lang="es-E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13.05.2022 - Barcelona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9F03D0-7727-6A43-2060-7AEF3992B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5" y="3429000"/>
            <a:ext cx="4615195" cy="300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D3C61-885F-CF65-6ECF-42C6F6F9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4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69469-E0D2-8564-D653-107640DF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B3D540-7AB4-1A23-B76E-CE322EE2A41A}"/>
              </a:ext>
            </a:extLst>
          </p:cNvPr>
          <p:cNvSpPr txBox="1">
            <a:spLocks/>
          </p:cNvSpPr>
          <p:nvPr/>
        </p:nvSpPr>
        <p:spPr>
          <a:xfrm>
            <a:off x="838200" y="114432"/>
            <a:ext cx="9770706" cy="1061194"/>
          </a:xfrm>
          <a:prstGeom prst="rect">
            <a:avLst/>
          </a:prstGeom>
          <a:ln w="28575">
            <a:solidFill>
              <a:srgbClr val="D6CA2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/>
              <a:t>Decision</a:t>
            </a:r>
            <a:r>
              <a:rPr lang="es-ES" b="1" dirty="0"/>
              <a:t> </a:t>
            </a:r>
            <a:r>
              <a:rPr lang="es-ES" b="1" dirty="0" err="1"/>
              <a:t>tree</a:t>
            </a:r>
            <a:r>
              <a:rPr lang="es-ES" b="1" dirty="0"/>
              <a:t> </a:t>
            </a:r>
            <a:r>
              <a:rPr lang="es-ES" b="1" dirty="0" err="1"/>
              <a:t>regression</a:t>
            </a:r>
            <a:r>
              <a:rPr lang="es-ES" b="1" dirty="0"/>
              <a:t> </a:t>
            </a:r>
            <a:r>
              <a:rPr lang="es-ES" b="1" dirty="0" err="1"/>
              <a:t>model</a:t>
            </a:r>
            <a:endParaRPr lang="en-US" b="1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3682C68-6D51-57D1-1746-0BFCBFBE6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613579"/>
              </p:ext>
            </p:extLst>
          </p:nvPr>
        </p:nvGraphicFramePr>
        <p:xfrm>
          <a:off x="1782147" y="1487515"/>
          <a:ext cx="7716415" cy="245535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72831">
                  <a:extLst>
                    <a:ext uri="{9D8B030D-6E8A-4147-A177-3AD203B41FA5}">
                      <a16:colId xmlns:a16="http://schemas.microsoft.com/office/drawing/2014/main" val="3069066585"/>
                    </a:ext>
                  </a:extLst>
                </a:gridCol>
                <a:gridCol w="3031403">
                  <a:extLst>
                    <a:ext uri="{9D8B030D-6E8A-4147-A177-3AD203B41FA5}">
                      <a16:colId xmlns:a16="http://schemas.microsoft.com/office/drawing/2014/main" val="2537496800"/>
                    </a:ext>
                  </a:extLst>
                </a:gridCol>
                <a:gridCol w="3412181">
                  <a:extLst>
                    <a:ext uri="{9D8B030D-6E8A-4147-A177-3AD203B41FA5}">
                      <a16:colId xmlns:a16="http://schemas.microsoft.com/office/drawing/2014/main" val="960031367"/>
                    </a:ext>
                  </a:extLst>
                </a:gridCol>
              </a:tblGrid>
              <a:tr h="491071">
                <a:tc>
                  <a:txBody>
                    <a:bodyPr/>
                    <a:lstStyle/>
                    <a:p>
                      <a:r>
                        <a:rPr lang="es-ES" dirty="0" err="1"/>
                        <a:t>Metrics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Baseline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model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Best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model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0906997"/>
                  </a:ext>
                </a:extLst>
              </a:tr>
              <a:tr h="491071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1D1C1D"/>
                          </a:solidFill>
                          <a:effectLst/>
                        </a:rPr>
                        <a:t>r2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rgbClr val="1D1C1D"/>
                          </a:solidFill>
                          <a:effectLst/>
                        </a:rPr>
                        <a:t>0.7338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28838536"/>
                  </a:ext>
                </a:extLst>
              </a:tr>
              <a:tr h="491071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1D1C1D"/>
                          </a:solidFill>
                          <a:effectLst/>
                        </a:rPr>
                        <a:t>MAE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rgbClr val="1D1C1D"/>
                          </a:solidFill>
                          <a:effectLst/>
                        </a:rPr>
                        <a:t>121.454,3186 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1324713"/>
                  </a:ext>
                </a:extLst>
              </a:tr>
              <a:tr h="491071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1D1C1D"/>
                          </a:solidFill>
                          <a:effectLst/>
                        </a:rPr>
                        <a:t>MSE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dirty="0">
                        <a:solidFill>
                          <a:srgbClr val="1D1C1D"/>
                        </a:solidFill>
                        <a:effectLst/>
                        <a:latin typeface="Slack-La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dirty="0">
                          <a:solidFill>
                            <a:srgbClr val="1D1C1D"/>
                          </a:solidFill>
                          <a:effectLst/>
                        </a:rPr>
                        <a:t>35.003.441.781,8334 </a:t>
                      </a:r>
                      <a:endParaRPr lang="pt-BR" sz="1800" b="0" i="0" dirty="0">
                        <a:solidFill>
                          <a:srgbClr val="1D1C1D"/>
                        </a:solidFill>
                        <a:effectLst/>
                        <a:latin typeface="Slack-Lato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6599954"/>
                  </a:ext>
                </a:extLst>
              </a:tr>
              <a:tr h="491071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1D1C1D"/>
                          </a:solidFill>
                          <a:effectLst/>
                        </a:rPr>
                        <a:t>RMSE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rgbClr val="1D1C1D"/>
                          </a:solidFill>
                          <a:effectLst/>
                        </a:rPr>
                        <a:t>187.092,0677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078891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32F3761B-1B26-2BFB-CB33-5ED4812FC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955" y="4254760"/>
            <a:ext cx="5482252" cy="268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30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69469-E0D2-8564-D653-107640DF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B3D540-7AB4-1A23-B76E-CE322EE2A41A}"/>
              </a:ext>
            </a:extLst>
          </p:cNvPr>
          <p:cNvSpPr txBox="1">
            <a:spLocks/>
          </p:cNvSpPr>
          <p:nvPr/>
        </p:nvSpPr>
        <p:spPr>
          <a:xfrm>
            <a:off x="838200" y="114431"/>
            <a:ext cx="9770706" cy="1325563"/>
          </a:xfrm>
          <a:prstGeom prst="rect">
            <a:avLst/>
          </a:prstGeom>
          <a:ln w="28575">
            <a:solidFill>
              <a:srgbClr val="D6CA2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/>
              <a:t>Decision</a:t>
            </a:r>
            <a:r>
              <a:rPr lang="es-ES" b="1" dirty="0"/>
              <a:t> </a:t>
            </a:r>
            <a:r>
              <a:rPr lang="es-ES" b="1" dirty="0" err="1"/>
              <a:t>tree</a:t>
            </a:r>
            <a:r>
              <a:rPr lang="es-ES" b="1" dirty="0"/>
              <a:t> </a:t>
            </a:r>
            <a:r>
              <a:rPr lang="es-ES" b="1" dirty="0" err="1"/>
              <a:t>regression</a:t>
            </a:r>
            <a:r>
              <a:rPr lang="es-ES" b="1" dirty="0"/>
              <a:t> </a:t>
            </a:r>
            <a:r>
              <a:rPr lang="es-ES" b="1" dirty="0" err="1"/>
              <a:t>model</a:t>
            </a:r>
            <a:endParaRPr lang="en-US" b="1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E6FBD42D-0C8E-4993-EF72-A1753B461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17010"/>
              </p:ext>
            </p:extLst>
          </p:nvPr>
        </p:nvGraphicFramePr>
        <p:xfrm>
          <a:off x="854787" y="1801552"/>
          <a:ext cx="9754119" cy="18886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51373">
                  <a:extLst>
                    <a:ext uri="{9D8B030D-6E8A-4147-A177-3AD203B41FA5}">
                      <a16:colId xmlns:a16="http://schemas.microsoft.com/office/drawing/2014/main" val="3069066585"/>
                    </a:ext>
                  </a:extLst>
                </a:gridCol>
                <a:gridCol w="3251373">
                  <a:extLst>
                    <a:ext uri="{9D8B030D-6E8A-4147-A177-3AD203B41FA5}">
                      <a16:colId xmlns:a16="http://schemas.microsoft.com/office/drawing/2014/main" val="2537496800"/>
                    </a:ext>
                  </a:extLst>
                </a:gridCol>
                <a:gridCol w="3251373">
                  <a:extLst>
                    <a:ext uri="{9D8B030D-6E8A-4147-A177-3AD203B41FA5}">
                      <a16:colId xmlns:a16="http://schemas.microsoft.com/office/drawing/2014/main" val="960031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Baseline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Best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1D1C1D"/>
                          </a:solidFill>
                          <a:effectLst/>
                        </a:rPr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rgbClr val="1D1C1D"/>
                          </a:solidFill>
                          <a:effectLst/>
                        </a:rPr>
                        <a:t>0.7338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838536"/>
                  </a:ext>
                </a:extLst>
              </a:tr>
              <a:tr h="405241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1D1C1D"/>
                          </a:solidFill>
                          <a:effectLst/>
                        </a:rPr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rgbClr val="1D1C1D"/>
                          </a:solidFill>
                          <a:effectLst/>
                        </a:rPr>
                        <a:t>121.454,3186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32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1D1C1D"/>
                          </a:solidFill>
                          <a:effectLst/>
                        </a:rPr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dirty="0">
                        <a:solidFill>
                          <a:srgbClr val="1D1C1D"/>
                        </a:solidFill>
                        <a:effectLst/>
                        <a:latin typeface="Slack-La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dirty="0">
                          <a:solidFill>
                            <a:srgbClr val="1D1C1D"/>
                          </a:solidFill>
                          <a:effectLst/>
                        </a:rPr>
                        <a:t>35.003.441.781,8334 </a:t>
                      </a:r>
                      <a:endParaRPr lang="pt-BR" sz="1800" b="0" i="0" dirty="0">
                        <a:solidFill>
                          <a:srgbClr val="1D1C1D"/>
                        </a:solidFill>
                        <a:effectLst/>
                        <a:latin typeface="Slack-La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59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1D1C1D"/>
                          </a:solidFill>
                          <a:effectLst/>
                        </a:rPr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rgbClr val="1D1C1D"/>
                          </a:solidFill>
                          <a:effectLst/>
                        </a:rPr>
                        <a:t>187.092,0677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078891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5A33019B-D2B8-7F85-BE5B-2F51BB127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0"/>
            <a:ext cx="8926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52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69469-E0D2-8564-D653-107640DF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B3D540-7AB4-1A23-B76E-CE322EE2A41A}"/>
              </a:ext>
            </a:extLst>
          </p:cNvPr>
          <p:cNvSpPr txBox="1">
            <a:spLocks/>
          </p:cNvSpPr>
          <p:nvPr/>
        </p:nvSpPr>
        <p:spPr>
          <a:xfrm>
            <a:off x="604934" y="694821"/>
            <a:ext cx="9770706" cy="5267440"/>
          </a:xfrm>
          <a:prstGeom prst="rect">
            <a:avLst/>
          </a:prstGeom>
          <a:ln w="28575">
            <a:solidFill>
              <a:srgbClr val="D6CA2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/>
              <a:t>Conclusions</a:t>
            </a:r>
            <a:r>
              <a:rPr lang="es-ES" b="1" dirty="0"/>
              <a:t>: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600" dirty="0" err="1"/>
              <a:t>According</a:t>
            </a:r>
            <a:r>
              <a:rPr lang="es-ES" sz="2600" dirty="0"/>
              <a:t> </a:t>
            </a:r>
            <a:r>
              <a:rPr lang="es-ES" sz="2600" dirty="0" err="1"/>
              <a:t>to</a:t>
            </a:r>
            <a:r>
              <a:rPr lang="es-ES" sz="2600" dirty="0"/>
              <a:t> </a:t>
            </a:r>
            <a:r>
              <a:rPr lang="es-ES" sz="2600" dirty="0" err="1"/>
              <a:t>our</a:t>
            </a:r>
            <a:r>
              <a:rPr lang="es-ES" sz="2600" dirty="0"/>
              <a:t> </a:t>
            </a:r>
            <a:r>
              <a:rPr lang="en-US" sz="2600" dirty="0"/>
              <a:t>analysis</a:t>
            </a:r>
            <a:r>
              <a:rPr lang="es-ES" sz="2600" dirty="0"/>
              <a:t>, </a:t>
            </a:r>
            <a:r>
              <a:rPr lang="es-ES" sz="2600" dirty="0" err="1"/>
              <a:t>the</a:t>
            </a:r>
            <a:r>
              <a:rPr lang="es-ES" sz="2600" dirty="0"/>
              <a:t> </a:t>
            </a:r>
            <a:r>
              <a:rPr lang="es-ES" sz="2600" dirty="0" err="1"/>
              <a:t>decision</a:t>
            </a:r>
            <a:r>
              <a:rPr lang="es-ES" sz="2600" dirty="0"/>
              <a:t> </a:t>
            </a:r>
            <a:r>
              <a:rPr lang="es-ES" sz="2600" dirty="0" err="1"/>
              <a:t>tree</a:t>
            </a:r>
            <a:r>
              <a:rPr lang="es-ES" sz="2600" dirty="0"/>
              <a:t> </a:t>
            </a:r>
            <a:r>
              <a:rPr lang="es-ES" sz="2600" dirty="0" err="1"/>
              <a:t>regression</a:t>
            </a:r>
            <a:r>
              <a:rPr lang="es-ES" sz="2600" dirty="0"/>
              <a:t> </a:t>
            </a:r>
            <a:r>
              <a:rPr lang="es-ES" sz="2600" dirty="0" err="1"/>
              <a:t>model</a:t>
            </a:r>
            <a:r>
              <a:rPr lang="es-ES" sz="2600" dirty="0"/>
              <a:t> </a:t>
            </a:r>
            <a:r>
              <a:rPr lang="es-ES" sz="2600" dirty="0" err="1"/>
              <a:t>is</a:t>
            </a:r>
            <a:r>
              <a:rPr lang="es-ES" sz="2600" dirty="0"/>
              <a:t> </a:t>
            </a:r>
            <a:r>
              <a:rPr lang="es-ES" sz="2600" dirty="0" err="1"/>
              <a:t>the</a:t>
            </a:r>
            <a:r>
              <a:rPr lang="es-ES" sz="2600" dirty="0"/>
              <a:t> </a:t>
            </a:r>
            <a:r>
              <a:rPr lang="es-ES" sz="2600" dirty="0" err="1"/>
              <a:t>better</a:t>
            </a:r>
            <a:r>
              <a:rPr lang="es-ES" sz="2600" dirty="0"/>
              <a:t> </a:t>
            </a:r>
            <a:r>
              <a:rPr lang="es-ES" sz="2600" dirty="0" err="1"/>
              <a:t>choice</a:t>
            </a:r>
            <a:r>
              <a:rPr lang="es-ES" sz="2600" dirty="0"/>
              <a:t> </a:t>
            </a:r>
            <a:r>
              <a:rPr lang="es-ES" sz="2600" dirty="0" err="1"/>
              <a:t>to</a:t>
            </a:r>
            <a:r>
              <a:rPr lang="es-ES" sz="2600" dirty="0"/>
              <a:t> </a:t>
            </a:r>
            <a:r>
              <a:rPr lang="es-ES" sz="2600" dirty="0" err="1"/>
              <a:t>predict</a:t>
            </a:r>
            <a:r>
              <a:rPr lang="es-ES" sz="2600" dirty="0"/>
              <a:t> </a:t>
            </a:r>
            <a:r>
              <a:rPr lang="es-ES" sz="2600" dirty="0" err="1"/>
              <a:t>house</a:t>
            </a:r>
            <a:r>
              <a:rPr lang="es-ES" sz="2600" dirty="0"/>
              <a:t> </a:t>
            </a:r>
            <a:r>
              <a:rPr lang="es-ES" sz="2600" dirty="0" err="1"/>
              <a:t>prices</a:t>
            </a:r>
            <a:r>
              <a:rPr lang="es-ES" sz="2600" dirty="0"/>
              <a:t> </a:t>
            </a:r>
            <a:r>
              <a:rPr lang="es-ES" sz="2600" dirty="0" err="1"/>
              <a:t>given</a:t>
            </a:r>
            <a:r>
              <a:rPr lang="es-ES" sz="2600" dirty="0"/>
              <a:t> </a:t>
            </a:r>
            <a:r>
              <a:rPr lang="es-ES" sz="2600" dirty="0" err="1"/>
              <a:t>the</a:t>
            </a:r>
            <a:r>
              <a:rPr lang="es-ES" sz="2600" dirty="0"/>
              <a:t> </a:t>
            </a:r>
            <a:r>
              <a:rPr lang="es-ES" sz="2600" dirty="0" err="1"/>
              <a:t>current</a:t>
            </a:r>
            <a:r>
              <a:rPr lang="es-ES" sz="2600" dirty="0"/>
              <a:t> </a:t>
            </a:r>
            <a:r>
              <a:rPr lang="es-ES" sz="2600" dirty="0" err="1"/>
              <a:t>database</a:t>
            </a:r>
            <a:r>
              <a:rPr lang="es-ES" sz="2600" dirty="0"/>
              <a:t>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600" dirty="0" err="1"/>
              <a:t>Our</a:t>
            </a:r>
            <a:r>
              <a:rPr lang="es-ES" sz="2600" dirty="0"/>
              <a:t> </a:t>
            </a:r>
            <a:r>
              <a:rPr lang="es-ES" sz="2600" dirty="0" err="1"/>
              <a:t>model</a:t>
            </a:r>
            <a:r>
              <a:rPr lang="es-ES" sz="2600" dirty="0"/>
              <a:t> can </a:t>
            </a:r>
            <a:r>
              <a:rPr lang="es-ES" sz="2600" dirty="0" err="1"/>
              <a:t>predict</a:t>
            </a:r>
            <a:r>
              <a:rPr lang="es-ES" sz="2600" dirty="0"/>
              <a:t> </a:t>
            </a:r>
            <a:r>
              <a:rPr lang="es-ES" sz="2600" dirty="0" err="1"/>
              <a:t>the</a:t>
            </a:r>
            <a:r>
              <a:rPr lang="es-ES" sz="2600" dirty="0"/>
              <a:t> actual </a:t>
            </a:r>
            <a:r>
              <a:rPr lang="es-ES" sz="2600" dirty="0" err="1"/>
              <a:t>prices</a:t>
            </a:r>
            <a:r>
              <a:rPr lang="es-ES" sz="2600" dirty="0"/>
              <a:t> </a:t>
            </a:r>
            <a:r>
              <a:rPr lang="es-ES" sz="2600" dirty="0" err="1"/>
              <a:t>with</a:t>
            </a:r>
            <a:r>
              <a:rPr lang="es-ES" sz="2600" dirty="0"/>
              <a:t> </a:t>
            </a:r>
            <a:r>
              <a:rPr lang="es-ES" sz="2600" dirty="0" err="1"/>
              <a:t>an</a:t>
            </a:r>
            <a:r>
              <a:rPr lang="es-ES" sz="2600" dirty="0"/>
              <a:t> </a:t>
            </a:r>
            <a:r>
              <a:rPr lang="es-ES" sz="2600" dirty="0" err="1"/>
              <a:t>accuracy</a:t>
            </a:r>
            <a:r>
              <a:rPr lang="es-ES" sz="2600" dirty="0"/>
              <a:t> </a:t>
            </a:r>
            <a:r>
              <a:rPr lang="es-ES" sz="2600" dirty="0" err="1"/>
              <a:t>of</a:t>
            </a:r>
            <a:r>
              <a:rPr lang="es-ES" sz="2600" dirty="0"/>
              <a:t> 80% and a mean absolute error </a:t>
            </a:r>
            <a:r>
              <a:rPr lang="es-ES" sz="2600" dirty="0" err="1"/>
              <a:t>of</a:t>
            </a:r>
            <a:r>
              <a:rPr lang="es-ES" sz="2600" dirty="0"/>
              <a:t> les tan $100k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Our analysis also suggests that </a:t>
            </a:r>
            <a:r>
              <a:rPr lang="en-US" sz="2600" dirty="0" err="1"/>
              <a:t>sqft_lot</a:t>
            </a:r>
            <a:r>
              <a:rPr lang="en-US" sz="2600" dirty="0"/>
              <a:t>, sqft_lot15, sqft_living15 are not important factors in predicting the house prices</a:t>
            </a:r>
          </a:p>
        </p:txBody>
      </p:sp>
    </p:spTree>
    <p:extLst>
      <p:ext uri="{BB962C8B-B14F-4D97-AF65-F5344CB8AC3E}">
        <p14:creationId xmlns:p14="http://schemas.microsoft.com/office/powerpoint/2010/main" val="136052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B797-4F72-5ED6-2324-3C5FC6B8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Future </a:t>
            </a:r>
            <a:r>
              <a:rPr lang="es-ES" dirty="0" err="1"/>
              <a:t>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B1DE-FB81-D2FD-266A-835D11F4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Implement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ML </a:t>
            </a: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observations</a:t>
            </a:r>
            <a:r>
              <a:rPr lang="es-ES" dirty="0"/>
              <a:t> </a:t>
            </a:r>
            <a:r>
              <a:rPr lang="es-ES" dirty="0" err="1"/>
              <a:t>coming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visual </a:t>
            </a:r>
            <a:r>
              <a:rPr lang="es-ES" dirty="0" err="1"/>
              <a:t>inspection</a:t>
            </a:r>
            <a:r>
              <a:rPr lang="es-ES" dirty="0"/>
              <a:t> (</a:t>
            </a:r>
            <a:r>
              <a:rPr lang="es-ES" dirty="0" err="1"/>
              <a:t>Tableau</a:t>
            </a:r>
            <a:r>
              <a:rPr lang="es-ES" dirty="0"/>
              <a:t>)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identify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predictive </a:t>
            </a:r>
            <a:r>
              <a:rPr lang="es-ES" dirty="0" err="1"/>
              <a:t>features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D47E4-2ABC-0D42-B204-FD10653E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6A995-D784-CB4C-AF7C-D7FB467A2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402" y="3168977"/>
            <a:ext cx="4615195" cy="300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377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69469-E0D2-8564-D653-107640DF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14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B3D540-7AB4-1A23-B76E-CE322EE2A41A}"/>
              </a:ext>
            </a:extLst>
          </p:cNvPr>
          <p:cNvSpPr txBox="1">
            <a:spLocks/>
          </p:cNvSpPr>
          <p:nvPr/>
        </p:nvSpPr>
        <p:spPr>
          <a:xfrm>
            <a:off x="754224" y="2359414"/>
            <a:ext cx="9770706" cy="2029718"/>
          </a:xfrm>
          <a:prstGeom prst="rect">
            <a:avLst/>
          </a:prstGeom>
          <a:ln w="28575">
            <a:solidFill>
              <a:srgbClr val="D6CA2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 err="1"/>
              <a:t>Thanks</a:t>
            </a:r>
            <a:r>
              <a:rPr lang="es-ES" b="1" dirty="0"/>
              <a:t> </a:t>
            </a: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b="1" dirty="0" err="1"/>
              <a:t>your</a:t>
            </a:r>
            <a:r>
              <a:rPr lang="es-ES" b="1" dirty="0"/>
              <a:t> </a:t>
            </a:r>
            <a:r>
              <a:rPr lang="es-ES" b="1" dirty="0" err="1"/>
              <a:t>attention</a:t>
            </a:r>
            <a:r>
              <a:rPr lang="es-ES" b="1" dirty="0"/>
              <a:t>!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4527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2791-0068-2812-93AE-29F7CF45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70706" cy="1325563"/>
          </a:xfrm>
          <a:ln w="28575">
            <a:solidFill>
              <a:srgbClr val="D6CA2A"/>
            </a:solidFill>
          </a:ln>
        </p:spPr>
        <p:txBody>
          <a:bodyPr/>
          <a:lstStyle/>
          <a:p>
            <a:r>
              <a:rPr lang="es-ES" b="1" dirty="0" err="1"/>
              <a:t>Outline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A0DA8-EF95-8683-9F50-71A98467E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9947988" cy="4351338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dirty="0" err="1"/>
              <a:t>Objectives</a:t>
            </a:r>
            <a:endParaRPr lang="es-E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dirty="0" err="1"/>
              <a:t>Methodology</a:t>
            </a:r>
            <a:endParaRPr lang="es-E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dirty="0" err="1"/>
              <a:t>Results</a:t>
            </a:r>
            <a:r>
              <a:rPr lang="es-ES" dirty="0"/>
              <a:t> &amp; </a:t>
            </a:r>
            <a:r>
              <a:rPr lang="es-ES" dirty="0" err="1"/>
              <a:t>Conclusions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0B5FF-AB13-17E2-FDDF-48FD294F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2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8B81F19-AEC8-C7D0-B636-D0556F8C4F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1" t="9083" r="17608" b="9959"/>
          <a:stretch/>
        </p:blipFill>
        <p:spPr bwMode="auto">
          <a:xfrm>
            <a:off x="5573486" y="3147575"/>
            <a:ext cx="6074228" cy="308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17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3B090-A23B-364E-2270-5DD570D2C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0" y="1825625"/>
            <a:ext cx="8610600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Explore the characteristics of the houses using some business intelligence tools.</a:t>
            </a:r>
          </a:p>
          <a:p>
            <a:pPr marL="514350" indent="-514350">
              <a:buAutoNum type="arabicParenR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Build a model that will predict the price of a house based on features provided in the dataset.</a:t>
            </a:r>
          </a:p>
          <a:p>
            <a:pPr marL="514350" indent="-514350">
              <a:buAutoNum type="arabicParenR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Understanding which factors are responsible for higher property value - $650K and above.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F7DC8-9B66-8B58-E26C-E2C3827B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9B1BF-483D-2532-B0DE-7919EA860910}"/>
              </a:ext>
            </a:extLst>
          </p:cNvPr>
          <p:cNvSpPr txBox="1"/>
          <p:nvPr/>
        </p:nvSpPr>
        <p:spPr>
          <a:xfrm>
            <a:off x="490842" y="1843156"/>
            <a:ext cx="1721796" cy="492443"/>
          </a:xfrm>
          <a:prstGeom prst="rect">
            <a:avLst/>
          </a:prstGeom>
          <a:solidFill>
            <a:srgbClr val="D6CA2A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 </a:t>
            </a:r>
            <a:r>
              <a:rPr lang="es-ES" sz="2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tools</a:t>
            </a: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5B3DE-B52A-D0E8-DA9E-E12E841DA1C2}"/>
              </a:ext>
            </a:extLst>
          </p:cNvPr>
          <p:cNvSpPr txBox="1"/>
          <p:nvPr/>
        </p:nvSpPr>
        <p:spPr>
          <a:xfrm>
            <a:off x="490842" y="4704424"/>
            <a:ext cx="1721796" cy="892552"/>
          </a:xfrm>
          <a:prstGeom prst="rect">
            <a:avLst/>
          </a:prstGeom>
          <a:solidFill>
            <a:srgbClr val="D6CA2A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High-</a:t>
            </a:r>
            <a:r>
              <a:rPr lang="es-ES" sz="2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s-E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2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property</a:t>
            </a: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222A5-8E25-D487-8AC7-93C941486F82}"/>
              </a:ext>
            </a:extLst>
          </p:cNvPr>
          <p:cNvSpPr txBox="1"/>
          <p:nvPr/>
        </p:nvSpPr>
        <p:spPr>
          <a:xfrm>
            <a:off x="490842" y="3132699"/>
            <a:ext cx="1721796" cy="492443"/>
          </a:xfrm>
          <a:prstGeom prst="rect">
            <a:avLst/>
          </a:prstGeom>
          <a:solidFill>
            <a:srgbClr val="D6CA2A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4324E5-54E1-4A4C-1851-F62CCC75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70706" cy="1325563"/>
          </a:xfrm>
          <a:ln w="28575">
            <a:solidFill>
              <a:srgbClr val="D6CA2A"/>
            </a:solidFill>
          </a:ln>
        </p:spPr>
        <p:txBody>
          <a:bodyPr/>
          <a:lstStyle/>
          <a:p>
            <a:r>
              <a:rPr lang="es-ES" b="1" dirty="0" err="1"/>
              <a:t>Objectives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758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A614C-2BC7-A563-C67A-AFCCF81F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MySQL logo vector (.EPS) - Anthon Code">
            <a:extLst>
              <a:ext uri="{FF2B5EF4-FFF2-40B4-BE49-F238E27FC236}">
                <a16:creationId xmlns:a16="http://schemas.microsoft.com/office/drawing/2014/main" id="{DFA03D8D-434B-DAE0-DDBF-791A7A27C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90" y="1880587"/>
            <a:ext cx="4550250" cy="214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ableau Logo, history, meaning, symbol, PNG">
            <a:extLst>
              <a:ext uri="{FF2B5EF4-FFF2-40B4-BE49-F238E27FC236}">
                <a16:creationId xmlns:a16="http://schemas.microsoft.com/office/drawing/2014/main" id="{3DB8310E-3D83-2BDA-D208-F0AAC5D2B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901" y="3780745"/>
            <a:ext cx="4144625" cy="232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882A5BA-5208-F2DF-B3CF-9755B84D745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770706" cy="1325563"/>
          </a:xfrm>
          <a:prstGeom prst="rect">
            <a:avLst/>
          </a:prstGeom>
          <a:ln w="28575">
            <a:solidFill>
              <a:srgbClr val="D6CA2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/>
              <a:t>Methodology</a:t>
            </a:r>
            <a:r>
              <a:rPr lang="es-ES" b="1" dirty="0"/>
              <a:t>: </a:t>
            </a:r>
            <a:r>
              <a:rPr lang="es-ES" b="1" dirty="0" err="1"/>
              <a:t>objective</a:t>
            </a:r>
            <a:r>
              <a:rPr lang="es-ES" b="1" dirty="0"/>
              <a:t>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330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69469-E0D2-8564-D653-107640DF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DBB6B3-0612-2536-766F-211297F31319}"/>
              </a:ext>
            </a:extLst>
          </p:cNvPr>
          <p:cNvSpPr txBox="1">
            <a:spLocks/>
          </p:cNvSpPr>
          <p:nvPr/>
        </p:nvSpPr>
        <p:spPr>
          <a:xfrm>
            <a:off x="766665" y="2629486"/>
            <a:ext cx="5329335" cy="1148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s-ES" sz="3200" dirty="0">
                <a:latin typeface="+mn-lt"/>
              </a:rPr>
              <a:t>Linear </a:t>
            </a:r>
            <a:r>
              <a:rPr lang="es-ES" sz="3200" dirty="0" err="1">
                <a:latin typeface="+mn-lt"/>
              </a:rPr>
              <a:t>regression</a:t>
            </a:r>
            <a:r>
              <a:rPr lang="es-ES" sz="3200" dirty="0">
                <a:latin typeface="+mn-lt"/>
              </a:rPr>
              <a:t> </a:t>
            </a:r>
            <a:r>
              <a:rPr lang="es-ES" sz="3200" dirty="0" err="1">
                <a:latin typeface="+mn-lt"/>
              </a:rPr>
              <a:t>model</a:t>
            </a:r>
            <a:endParaRPr lang="es-ES" sz="3200" dirty="0"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B3D540-7AB4-1A23-B76E-CE322EE2A4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770706" cy="1325563"/>
          </a:xfrm>
          <a:prstGeom prst="rect">
            <a:avLst/>
          </a:prstGeom>
          <a:ln w="28575">
            <a:solidFill>
              <a:srgbClr val="D6CA2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/>
              <a:t>Methodology</a:t>
            </a:r>
            <a:r>
              <a:rPr lang="es-ES" b="1" dirty="0"/>
              <a:t>: </a:t>
            </a:r>
            <a:r>
              <a:rPr lang="es-ES" b="1" dirty="0" err="1"/>
              <a:t>objective</a:t>
            </a:r>
            <a:r>
              <a:rPr lang="es-ES" b="1" dirty="0"/>
              <a:t> 2</a:t>
            </a:r>
            <a:endParaRPr lang="en-US" b="1" dirty="0"/>
          </a:p>
        </p:txBody>
      </p:sp>
      <p:pic>
        <p:nvPicPr>
          <p:cNvPr id="7170" name="Picture 2" descr="Concepts with a tree.">
            <a:extLst>
              <a:ext uri="{FF2B5EF4-FFF2-40B4-BE49-F238E27FC236}">
                <a16:creationId xmlns:a16="http://schemas.microsoft.com/office/drawing/2014/main" id="{2847125C-81EA-5CC4-3416-392E06270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665" y="4098698"/>
            <a:ext cx="4841306" cy="23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FF01AC9-9284-B5DD-106F-FC4FD2F45FFB}"/>
              </a:ext>
            </a:extLst>
          </p:cNvPr>
          <p:cNvSpPr txBox="1">
            <a:spLocks/>
          </p:cNvSpPr>
          <p:nvPr/>
        </p:nvSpPr>
        <p:spPr>
          <a:xfrm>
            <a:off x="6542314" y="2722279"/>
            <a:ext cx="5329335" cy="963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s-ES" sz="3200" dirty="0" err="1">
                <a:latin typeface="+mn-lt"/>
              </a:rPr>
              <a:t>Decision</a:t>
            </a:r>
            <a:r>
              <a:rPr lang="es-ES" sz="3200" dirty="0">
                <a:latin typeface="+mn-lt"/>
              </a:rPr>
              <a:t> </a:t>
            </a:r>
            <a:r>
              <a:rPr lang="es-ES" sz="3200" dirty="0" err="1">
                <a:latin typeface="+mn-lt"/>
              </a:rPr>
              <a:t>tree</a:t>
            </a:r>
            <a:r>
              <a:rPr lang="es-ES" sz="3200" dirty="0">
                <a:latin typeface="+mn-lt"/>
              </a:rPr>
              <a:t> </a:t>
            </a:r>
            <a:r>
              <a:rPr lang="es-ES" sz="3200" dirty="0" err="1">
                <a:latin typeface="+mn-lt"/>
              </a:rPr>
              <a:t>regression</a:t>
            </a:r>
            <a:r>
              <a:rPr lang="es-ES" sz="3200" dirty="0">
                <a:latin typeface="+mn-lt"/>
              </a:rPr>
              <a:t> </a:t>
            </a:r>
            <a:r>
              <a:rPr lang="es-ES" sz="3200" dirty="0" err="1">
                <a:latin typeface="+mn-lt"/>
              </a:rPr>
              <a:t>model</a:t>
            </a:r>
            <a:endParaRPr lang="en-US" sz="3200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8A1906-9ADB-3342-A349-924470D168D9}"/>
              </a:ext>
            </a:extLst>
          </p:cNvPr>
          <p:cNvSpPr txBox="1">
            <a:spLocks/>
          </p:cNvSpPr>
          <p:nvPr/>
        </p:nvSpPr>
        <p:spPr>
          <a:xfrm>
            <a:off x="838200" y="1827650"/>
            <a:ext cx="9618306" cy="7163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s-ES" sz="3000" dirty="0" err="1">
                <a:latin typeface="+mn-lt"/>
              </a:rPr>
              <a:t>Two</a:t>
            </a:r>
            <a:r>
              <a:rPr lang="es-ES" sz="3000" dirty="0">
                <a:latin typeface="+mn-lt"/>
              </a:rPr>
              <a:t> </a:t>
            </a:r>
            <a:r>
              <a:rPr lang="es-ES" sz="3000" dirty="0" err="1">
                <a:latin typeface="+mn-lt"/>
              </a:rPr>
              <a:t>types</a:t>
            </a:r>
            <a:r>
              <a:rPr lang="es-ES" sz="3000" dirty="0">
                <a:latin typeface="+mn-lt"/>
              </a:rPr>
              <a:t> </a:t>
            </a:r>
            <a:r>
              <a:rPr lang="es-ES" sz="3000" dirty="0" err="1">
                <a:latin typeface="+mn-lt"/>
              </a:rPr>
              <a:t>of</a:t>
            </a:r>
            <a:r>
              <a:rPr lang="es-ES" sz="3000" dirty="0">
                <a:latin typeface="+mn-lt"/>
              </a:rPr>
              <a:t> </a:t>
            </a:r>
            <a:r>
              <a:rPr lang="es-ES" sz="3000" dirty="0" err="1">
                <a:latin typeface="+mn-lt"/>
              </a:rPr>
              <a:t>model</a:t>
            </a:r>
            <a:r>
              <a:rPr lang="es-ES" sz="3000" dirty="0">
                <a:latin typeface="+mn-lt"/>
              </a:rPr>
              <a:t>: </a:t>
            </a:r>
          </a:p>
        </p:txBody>
      </p:sp>
      <p:pic>
        <p:nvPicPr>
          <p:cNvPr id="7172" name="Picture 4" descr="Linear Regression in Machine Learning">
            <a:extLst>
              <a:ext uri="{FF2B5EF4-FFF2-40B4-BE49-F238E27FC236}">
                <a16:creationId xmlns:a16="http://schemas.microsoft.com/office/drawing/2014/main" id="{ADDFEE38-B85C-2E21-8849-9EA46C40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86" y="3877517"/>
            <a:ext cx="2478833" cy="247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46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69469-E0D2-8564-D653-107640DF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B3D540-7AB4-1A23-B76E-CE322EE2A41A}"/>
              </a:ext>
            </a:extLst>
          </p:cNvPr>
          <p:cNvSpPr txBox="1">
            <a:spLocks/>
          </p:cNvSpPr>
          <p:nvPr/>
        </p:nvSpPr>
        <p:spPr>
          <a:xfrm>
            <a:off x="838200" y="114431"/>
            <a:ext cx="9770706" cy="1325563"/>
          </a:xfrm>
          <a:prstGeom prst="rect">
            <a:avLst/>
          </a:prstGeom>
          <a:ln w="28575">
            <a:solidFill>
              <a:srgbClr val="D6CA2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Linear </a:t>
            </a:r>
            <a:r>
              <a:rPr lang="es-ES" b="1" dirty="0" err="1"/>
              <a:t>regression</a:t>
            </a:r>
            <a:r>
              <a:rPr lang="es-ES" b="1" dirty="0"/>
              <a:t> </a:t>
            </a:r>
            <a:r>
              <a:rPr lang="es-ES" b="1" dirty="0" err="1"/>
              <a:t>model</a:t>
            </a:r>
            <a:endParaRPr lang="en-US" b="1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709BC57-FD6B-5578-DCC0-29B7813D2C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039895"/>
              </p:ext>
            </p:extLst>
          </p:nvPr>
        </p:nvGraphicFramePr>
        <p:xfrm>
          <a:off x="838200" y="1690689"/>
          <a:ext cx="9770706" cy="2265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AB2FD1F3-2174-9FE9-C7F2-AC2CB5CC6834}"/>
              </a:ext>
            </a:extLst>
          </p:cNvPr>
          <p:cNvSpPr/>
          <p:nvPr/>
        </p:nvSpPr>
        <p:spPr>
          <a:xfrm>
            <a:off x="4062704" y="4560823"/>
            <a:ext cx="3321698" cy="1978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Data </a:t>
            </a:r>
            <a:r>
              <a:rPr lang="es-ES" dirty="0" err="1"/>
              <a:t>cleaning</a:t>
            </a:r>
            <a:endParaRPr lang="es-ES" dirty="0"/>
          </a:p>
          <a:p>
            <a:pPr algn="ctr"/>
            <a:r>
              <a:rPr lang="es-ES" dirty="0" err="1"/>
              <a:t>Features</a:t>
            </a:r>
            <a:r>
              <a:rPr lang="es-ES" dirty="0"/>
              <a:t> </a:t>
            </a:r>
            <a:r>
              <a:rPr lang="es-ES" dirty="0" err="1"/>
              <a:t>engineering</a:t>
            </a:r>
            <a:endParaRPr lang="es-ES" dirty="0"/>
          </a:p>
          <a:p>
            <a:pPr algn="ctr"/>
            <a:r>
              <a:rPr lang="es-ES" dirty="0" err="1"/>
              <a:t>Features</a:t>
            </a:r>
            <a:r>
              <a:rPr lang="es-ES" dirty="0"/>
              <a:t> </a:t>
            </a:r>
            <a:r>
              <a:rPr lang="es-ES" dirty="0" err="1"/>
              <a:t>selection</a:t>
            </a:r>
            <a:endParaRPr lang="es-ES" dirty="0"/>
          </a:p>
          <a:p>
            <a:pPr algn="ctr"/>
            <a:r>
              <a:rPr lang="es-ES" dirty="0" err="1"/>
              <a:t>Ouliers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n-US" dirty="0"/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D033C627-3D43-126F-F270-5921B8035A17}"/>
              </a:ext>
            </a:extLst>
          </p:cNvPr>
          <p:cNvSpPr/>
          <p:nvPr/>
        </p:nvSpPr>
        <p:spPr>
          <a:xfrm rot="16200000">
            <a:off x="7072212" y="3907680"/>
            <a:ext cx="1931437" cy="110101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E41302F3-D147-1BE7-690E-6C5F6378CDB7}"/>
              </a:ext>
            </a:extLst>
          </p:cNvPr>
          <p:cNvSpPr/>
          <p:nvPr/>
        </p:nvSpPr>
        <p:spPr>
          <a:xfrm rot="5209530">
            <a:off x="2334835" y="3805044"/>
            <a:ext cx="2034073" cy="151155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3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69469-E0D2-8564-D653-107640DF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B3D540-7AB4-1A23-B76E-CE322EE2A41A}"/>
              </a:ext>
            </a:extLst>
          </p:cNvPr>
          <p:cNvSpPr txBox="1">
            <a:spLocks/>
          </p:cNvSpPr>
          <p:nvPr/>
        </p:nvSpPr>
        <p:spPr>
          <a:xfrm>
            <a:off x="838200" y="114431"/>
            <a:ext cx="9770706" cy="1139777"/>
          </a:xfrm>
          <a:prstGeom prst="rect">
            <a:avLst/>
          </a:prstGeom>
          <a:ln w="28575">
            <a:solidFill>
              <a:srgbClr val="D6CA2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/>
              <a:t>Best</a:t>
            </a:r>
            <a:r>
              <a:rPr lang="es-ES" b="1" dirty="0"/>
              <a:t> </a:t>
            </a:r>
            <a:r>
              <a:rPr lang="es-ES" b="1" dirty="0" err="1"/>
              <a:t>model</a:t>
            </a:r>
            <a:r>
              <a:rPr lang="es-ES" b="1" dirty="0"/>
              <a:t> </a:t>
            </a:r>
            <a:r>
              <a:rPr lang="es-ES" b="1" dirty="0" err="1"/>
              <a:t>for</a:t>
            </a:r>
            <a:r>
              <a:rPr lang="es-ES" b="1" dirty="0"/>
              <a:t> Linear </a:t>
            </a:r>
            <a:r>
              <a:rPr lang="es-ES" b="1" dirty="0" err="1"/>
              <a:t>regression</a:t>
            </a:r>
            <a:r>
              <a:rPr lang="es-ES" b="1" dirty="0"/>
              <a:t> </a:t>
            </a:r>
            <a:r>
              <a:rPr lang="es-ES" b="1" dirty="0" err="1"/>
              <a:t>approach</a:t>
            </a:r>
            <a:endParaRPr lang="en-US" b="1" dirty="0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085B980C-C8F5-BDE8-9613-327FB0911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542026"/>
              </p:ext>
            </p:extLst>
          </p:nvPr>
        </p:nvGraphicFramePr>
        <p:xfrm>
          <a:off x="838200" y="1916346"/>
          <a:ext cx="9770706" cy="35661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885353">
                  <a:extLst>
                    <a:ext uri="{9D8B030D-6E8A-4147-A177-3AD203B41FA5}">
                      <a16:colId xmlns:a16="http://schemas.microsoft.com/office/drawing/2014/main" val="3966843077"/>
                    </a:ext>
                  </a:extLst>
                </a:gridCol>
                <a:gridCol w="4885353">
                  <a:extLst>
                    <a:ext uri="{9D8B030D-6E8A-4147-A177-3AD203B41FA5}">
                      <a16:colId xmlns:a16="http://schemas.microsoft.com/office/drawing/2014/main" val="76605724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Variables </a:t>
                      </a:r>
                      <a:r>
                        <a:rPr lang="es-ES" sz="2000" dirty="0" err="1"/>
                        <a:t>included</a:t>
                      </a:r>
                      <a:r>
                        <a:rPr lang="es-ES" sz="2000" dirty="0"/>
                        <a:t> in </a:t>
                      </a:r>
                      <a:r>
                        <a:rPr lang="es-ES" sz="2000" dirty="0" err="1"/>
                        <a:t>the</a:t>
                      </a:r>
                      <a:r>
                        <a:rPr lang="es-ES" sz="2000" dirty="0"/>
                        <a:t> </a:t>
                      </a:r>
                      <a:r>
                        <a:rPr lang="es-ES" sz="2000" dirty="0" err="1"/>
                        <a:t>model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4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dirty="0" err="1"/>
                        <a:t>Numerical</a:t>
                      </a:r>
                      <a:r>
                        <a:rPr lang="es-ES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dirty="0" err="1"/>
                        <a:t>Categorical</a:t>
                      </a:r>
                      <a:r>
                        <a:rPr lang="es-ES" sz="2000" b="1" dirty="0"/>
                        <a:t> (</a:t>
                      </a:r>
                      <a:r>
                        <a:rPr lang="es-ES" sz="2000" b="1" dirty="0" err="1"/>
                        <a:t>dummies</a:t>
                      </a:r>
                      <a:r>
                        <a:rPr lang="es-ES" sz="2000" b="1" dirty="0"/>
                        <a:t>)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67887"/>
                  </a:ext>
                </a:extLst>
              </a:tr>
              <a:tr h="354842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sz="2200" dirty="0" err="1"/>
                        <a:t>Number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of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bedrooms</a:t>
                      </a:r>
                      <a:r>
                        <a:rPr lang="es-ES" sz="2200" dirty="0"/>
                        <a:t> (</a:t>
                      </a:r>
                      <a:r>
                        <a:rPr lang="es-ES" sz="2200" dirty="0" err="1"/>
                        <a:t>scale</a:t>
                      </a:r>
                      <a:r>
                        <a:rPr lang="es-ES" sz="2200" dirty="0"/>
                        <a:t>)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sz="2200" dirty="0" err="1"/>
                        <a:t>Number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of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bathrooms</a:t>
                      </a:r>
                      <a:endParaRPr lang="es-ES" sz="2200" dirty="0"/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sz="2200" dirty="0" err="1"/>
                        <a:t>Sqft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of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the</a:t>
                      </a:r>
                      <a:r>
                        <a:rPr lang="es-ES" sz="2200" dirty="0"/>
                        <a:t> living </a:t>
                      </a:r>
                      <a:r>
                        <a:rPr lang="es-ES" sz="2200" dirty="0" err="1"/>
                        <a:t>area</a:t>
                      </a:r>
                      <a:endParaRPr lang="es-ES" sz="2200" dirty="0"/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sz="2200" dirty="0" err="1"/>
                        <a:t>Number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of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floors</a:t>
                      </a:r>
                      <a:endParaRPr lang="es-ES" sz="2200" dirty="0"/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sz="2200" dirty="0"/>
                        <a:t>Grade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sz="2200" dirty="0"/>
                        <a:t>Age </a:t>
                      </a:r>
                      <a:r>
                        <a:rPr lang="es-ES" sz="2200" dirty="0" err="1"/>
                        <a:t>of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the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house</a:t>
                      </a:r>
                      <a:endParaRPr lang="es-ES" sz="2200" dirty="0"/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sz="2200" dirty="0" err="1"/>
                        <a:t>Distance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from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the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area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with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the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most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pricey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houses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on</a:t>
                      </a:r>
                      <a:r>
                        <a:rPr lang="es-ES" sz="2200" dirty="0"/>
                        <a:t> </a:t>
                      </a:r>
                      <a:r>
                        <a:rPr lang="es-ES" sz="2200" dirty="0" err="1"/>
                        <a:t>average</a:t>
                      </a:r>
                      <a:endParaRPr lang="es-E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2200" dirty="0" err="1"/>
                        <a:t>Waterfront</a:t>
                      </a:r>
                      <a:endParaRPr lang="es-ES" sz="22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2200" dirty="0" err="1"/>
                        <a:t>Renovated</a:t>
                      </a:r>
                      <a:endParaRPr lang="es-ES" sz="2200" dirty="0"/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sz="2200" dirty="0"/>
                        <a:t>View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sz="2200" dirty="0" err="1"/>
                        <a:t>Condition</a:t>
                      </a:r>
                      <a:endParaRPr lang="es-ES" sz="2200" dirty="0"/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sz="2200" dirty="0" err="1"/>
                        <a:t>Basement</a:t>
                      </a:r>
                      <a:endParaRPr lang="es-ES" sz="22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22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2200" dirty="0"/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804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9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69469-E0D2-8564-D653-107640DF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B3D540-7AB4-1A23-B76E-CE322EE2A41A}"/>
              </a:ext>
            </a:extLst>
          </p:cNvPr>
          <p:cNvSpPr txBox="1">
            <a:spLocks/>
          </p:cNvSpPr>
          <p:nvPr/>
        </p:nvSpPr>
        <p:spPr>
          <a:xfrm>
            <a:off x="838200" y="114432"/>
            <a:ext cx="9770706" cy="1061194"/>
          </a:xfrm>
          <a:prstGeom prst="rect">
            <a:avLst/>
          </a:prstGeom>
          <a:ln w="28575">
            <a:solidFill>
              <a:srgbClr val="D6CA2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/>
              <a:t>Best</a:t>
            </a:r>
            <a:r>
              <a:rPr lang="es-ES" b="1" dirty="0"/>
              <a:t> </a:t>
            </a:r>
            <a:r>
              <a:rPr lang="es-ES" b="1" dirty="0" err="1"/>
              <a:t>model</a:t>
            </a:r>
            <a:r>
              <a:rPr lang="es-ES" b="1" dirty="0"/>
              <a:t> </a:t>
            </a:r>
            <a:r>
              <a:rPr lang="es-ES" b="1" dirty="0" err="1"/>
              <a:t>for</a:t>
            </a:r>
            <a:r>
              <a:rPr lang="es-ES" b="1" dirty="0"/>
              <a:t> Linear </a:t>
            </a:r>
            <a:r>
              <a:rPr lang="es-ES" b="1" dirty="0" err="1"/>
              <a:t>regression</a:t>
            </a:r>
            <a:r>
              <a:rPr lang="es-ES" b="1" dirty="0"/>
              <a:t> </a:t>
            </a:r>
            <a:r>
              <a:rPr lang="es-ES" b="1" dirty="0" err="1"/>
              <a:t>approach</a:t>
            </a:r>
            <a:endParaRPr lang="en-US" b="1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3682C68-6D51-57D1-1746-0BFCBFBE6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649520"/>
              </p:ext>
            </p:extLst>
          </p:nvPr>
        </p:nvGraphicFramePr>
        <p:xfrm>
          <a:off x="237414" y="2993723"/>
          <a:ext cx="5482252" cy="1854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4303">
                  <a:extLst>
                    <a:ext uri="{9D8B030D-6E8A-4147-A177-3AD203B41FA5}">
                      <a16:colId xmlns:a16="http://schemas.microsoft.com/office/drawing/2014/main" val="3069066585"/>
                    </a:ext>
                  </a:extLst>
                </a:gridCol>
                <a:gridCol w="2153710">
                  <a:extLst>
                    <a:ext uri="{9D8B030D-6E8A-4147-A177-3AD203B41FA5}">
                      <a16:colId xmlns:a16="http://schemas.microsoft.com/office/drawing/2014/main" val="2537496800"/>
                    </a:ext>
                  </a:extLst>
                </a:gridCol>
                <a:gridCol w="2424239">
                  <a:extLst>
                    <a:ext uri="{9D8B030D-6E8A-4147-A177-3AD203B41FA5}">
                      <a16:colId xmlns:a16="http://schemas.microsoft.com/office/drawing/2014/main" val="960031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Metrics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Baseline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model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Best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model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090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1D1C1D"/>
                          </a:solidFill>
                          <a:effectLst/>
                        </a:rPr>
                        <a:t>r2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rgbClr val="1D1C1D"/>
                          </a:solidFill>
                          <a:effectLst/>
                        </a:rPr>
                        <a:t>0.7338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2883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1D1C1D"/>
                          </a:solidFill>
                          <a:effectLst/>
                        </a:rPr>
                        <a:t>MAE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rgbClr val="1D1C1D"/>
                          </a:solidFill>
                          <a:effectLst/>
                        </a:rPr>
                        <a:t>121.454,3186 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132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1D1C1D"/>
                          </a:solidFill>
                          <a:effectLst/>
                        </a:rPr>
                        <a:t>MSE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dirty="0">
                        <a:solidFill>
                          <a:srgbClr val="1D1C1D"/>
                        </a:solidFill>
                        <a:effectLst/>
                        <a:latin typeface="Slack-La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dirty="0">
                          <a:solidFill>
                            <a:srgbClr val="1D1C1D"/>
                          </a:solidFill>
                          <a:effectLst/>
                        </a:rPr>
                        <a:t>35.003.441.781,8334 </a:t>
                      </a:r>
                      <a:endParaRPr lang="pt-BR" sz="1800" b="0" i="0" dirty="0">
                        <a:solidFill>
                          <a:srgbClr val="1D1C1D"/>
                        </a:solidFill>
                        <a:effectLst/>
                        <a:latin typeface="Slack-Lato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659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1D1C1D"/>
                          </a:solidFill>
                          <a:effectLst/>
                        </a:rPr>
                        <a:t>RMSE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rgbClr val="1D1C1D"/>
                          </a:solidFill>
                          <a:effectLst/>
                        </a:rPr>
                        <a:t>187.092,0677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078891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94F16845-A9DE-B095-90F1-B1453850C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90" y="1527360"/>
            <a:ext cx="5031826" cy="505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34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69469-E0D2-8564-D653-107640DF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6DDD-6718-4AAF-9FBC-AD300EE7F597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B3D540-7AB4-1A23-B76E-CE322EE2A41A}"/>
              </a:ext>
            </a:extLst>
          </p:cNvPr>
          <p:cNvSpPr txBox="1">
            <a:spLocks/>
          </p:cNvSpPr>
          <p:nvPr/>
        </p:nvSpPr>
        <p:spPr>
          <a:xfrm>
            <a:off x="838200" y="114431"/>
            <a:ext cx="9770706" cy="1325563"/>
          </a:xfrm>
          <a:prstGeom prst="rect">
            <a:avLst/>
          </a:prstGeom>
          <a:ln w="28575">
            <a:solidFill>
              <a:srgbClr val="D6CA2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/>
              <a:t>Decision</a:t>
            </a:r>
            <a:r>
              <a:rPr lang="es-ES" b="1" dirty="0"/>
              <a:t> </a:t>
            </a:r>
            <a:r>
              <a:rPr lang="es-ES" b="1" dirty="0" err="1"/>
              <a:t>tree</a:t>
            </a:r>
            <a:r>
              <a:rPr lang="es-ES" b="1" dirty="0"/>
              <a:t> </a:t>
            </a:r>
            <a:r>
              <a:rPr lang="es-ES" b="1" dirty="0" err="1"/>
              <a:t>regression</a:t>
            </a:r>
            <a:r>
              <a:rPr lang="es-ES" b="1" dirty="0"/>
              <a:t> </a:t>
            </a:r>
            <a:r>
              <a:rPr lang="es-ES" b="1" dirty="0" err="1"/>
              <a:t>model</a:t>
            </a:r>
            <a:endParaRPr lang="en-US" b="1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709BC57-FD6B-5578-DCC0-29B7813D2C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6155602"/>
              </p:ext>
            </p:extLst>
          </p:nvPr>
        </p:nvGraphicFramePr>
        <p:xfrm>
          <a:off x="642257" y="1905293"/>
          <a:ext cx="10479833" cy="2265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A2B04C5A-BB69-B25C-9353-1EF36C05B8AC}"/>
              </a:ext>
            </a:extLst>
          </p:cNvPr>
          <p:cNvGrpSpPr/>
          <p:nvPr/>
        </p:nvGrpSpPr>
        <p:grpSpPr>
          <a:xfrm>
            <a:off x="4738031" y="4531049"/>
            <a:ext cx="2288284" cy="1640115"/>
            <a:chOff x="2583560" y="312688"/>
            <a:chExt cx="2288284" cy="164011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7B2BCB-8558-DB8D-5B45-5A1C2D90E948}"/>
                </a:ext>
              </a:extLst>
            </p:cNvPr>
            <p:cNvSpPr/>
            <p:nvPr/>
          </p:nvSpPr>
          <p:spPr>
            <a:xfrm>
              <a:off x="2583560" y="312688"/>
              <a:ext cx="2288284" cy="164011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C83930E7-97AB-D2E7-1399-BCB2AD9D2C11}"/>
                </a:ext>
              </a:extLst>
            </p:cNvPr>
            <p:cNvSpPr txBox="1"/>
            <p:nvPr/>
          </p:nvSpPr>
          <p:spPr>
            <a:xfrm>
              <a:off x="2918671" y="552877"/>
              <a:ext cx="1618062" cy="1159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dirty="0" err="1"/>
                <a:t>Overfitting</a:t>
              </a:r>
              <a:r>
                <a:rPr lang="es-ES" dirty="0"/>
                <a:t> </a:t>
              </a:r>
              <a:r>
                <a:rPr lang="es-ES" dirty="0" err="1"/>
                <a:t>check</a:t>
              </a:r>
              <a:endParaRPr lang="en-US" sz="18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997DAB-5A30-0B92-600A-5A8FA0F77DED}"/>
              </a:ext>
            </a:extLst>
          </p:cNvPr>
          <p:cNvGrpSpPr/>
          <p:nvPr/>
        </p:nvGrpSpPr>
        <p:grpSpPr>
          <a:xfrm rot="12476519">
            <a:off x="2612758" y="4543033"/>
            <a:ext cx="1684979" cy="456409"/>
            <a:chOff x="2031452" y="904541"/>
            <a:chExt cx="390156" cy="456409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6FAF0D5A-ECC5-8B2F-60E6-C0228A4FD5D3}"/>
                </a:ext>
              </a:extLst>
            </p:cNvPr>
            <p:cNvSpPr/>
            <p:nvPr/>
          </p:nvSpPr>
          <p:spPr>
            <a:xfrm>
              <a:off x="2031452" y="904541"/>
              <a:ext cx="390156" cy="45640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Right 4">
              <a:extLst>
                <a:ext uri="{FF2B5EF4-FFF2-40B4-BE49-F238E27FC236}">
                  <a16:creationId xmlns:a16="http://schemas.microsoft.com/office/drawing/2014/main" id="{5FC341E9-9B26-218C-C8FD-3CE4CBF28272}"/>
                </a:ext>
              </a:extLst>
            </p:cNvPr>
            <p:cNvSpPr txBox="1"/>
            <p:nvPr/>
          </p:nvSpPr>
          <p:spPr>
            <a:xfrm>
              <a:off x="2031452" y="995823"/>
              <a:ext cx="273109" cy="273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DB2D49-68FA-ADAA-2843-8408567139A2}"/>
              </a:ext>
            </a:extLst>
          </p:cNvPr>
          <p:cNvGrpSpPr/>
          <p:nvPr/>
        </p:nvGrpSpPr>
        <p:grpSpPr>
          <a:xfrm rot="19647853">
            <a:off x="7386969" y="4543032"/>
            <a:ext cx="1684979" cy="456409"/>
            <a:chOff x="2031452" y="904541"/>
            <a:chExt cx="390156" cy="456409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BD30BBD5-98DC-6FBC-005A-3B415561FBB8}"/>
                </a:ext>
              </a:extLst>
            </p:cNvPr>
            <p:cNvSpPr/>
            <p:nvPr/>
          </p:nvSpPr>
          <p:spPr>
            <a:xfrm>
              <a:off x="2031452" y="904541"/>
              <a:ext cx="390156" cy="45640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186273E1-44D1-78B3-34BD-1151B6B4A531}"/>
                </a:ext>
              </a:extLst>
            </p:cNvPr>
            <p:cNvSpPr txBox="1"/>
            <p:nvPr/>
          </p:nvSpPr>
          <p:spPr>
            <a:xfrm>
              <a:off x="2031452" y="995823"/>
              <a:ext cx="273109" cy="273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77003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1445</TotalTime>
  <Words>359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Slack-Lato</vt:lpstr>
      <vt:lpstr>Wingdings</vt:lpstr>
      <vt:lpstr>Office Theme</vt:lpstr>
      <vt:lpstr>Midbootcamp Project: How much will you pay your next house?</vt:lpstr>
      <vt:lpstr>Outline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Midbootcamp Project: How much will you pay your next house?</dc:title>
  <dc:creator>W10</dc:creator>
  <cp:lastModifiedBy>W10</cp:lastModifiedBy>
  <cp:revision>5</cp:revision>
  <dcterms:created xsi:type="dcterms:W3CDTF">2022-05-11T16:57:37Z</dcterms:created>
  <dcterms:modified xsi:type="dcterms:W3CDTF">2022-05-12T17:04:09Z</dcterms:modified>
</cp:coreProperties>
</file>