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5" r:id="rId10"/>
    <p:sldId id="270" r:id="rId11"/>
    <p:sldId id="268" r:id="rId12"/>
    <p:sldId id="26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A2A"/>
    <a:srgbClr val="000000"/>
    <a:srgbClr val="F2F2F2"/>
    <a:srgbClr val="5FA972"/>
    <a:srgbClr val="83837C"/>
    <a:srgbClr val="7F7F7F"/>
    <a:srgbClr val="32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416E7-1283-4D1F-A0C9-DABDD2F27FCE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DE464311-0A12-482A-9F17-E14388DF3C78}">
      <dgm:prSet phldrT="[Text]"/>
      <dgm:spPr>
        <a:solidFill>
          <a:srgbClr val="D6CA2A"/>
        </a:solidFill>
      </dgm:spPr>
      <dgm:t>
        <a:bodyPr/>
        <a:lstStyle/>
        <a:p>
          <a:r>
            <a:rPr lang="es-ES" dirty="0" err="1">
              <a:solidFill>
                <a:schemeClr val="bg1">
                  <a:lumMod val="50000"/>
                </a:schemeClr>
              </a:solidFill>
            </a:rPr>
            <a:t>Baseline</a:t>
          </a:r>
          <a:r>
            <a:rPr lang="es-E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s-ES" dirty="0" err="1">
              <a:solidFill>
                <a:schemeClr val="bg1">
                  <a:lumMod val="50000"/>
                </a:schemeClr>
              </a:solidFill>
            </a:rPr>
            <a:t>model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F0DBD90B-3903-4C90-82D0-7290FE49D387}" type="parTrans" cxnId="{782F3FF5-28A4-46CE-8887-EA02D7772417}">
      <dgm:prSet/>
      <dgm:spPr/>
      <dgm:t>
        <a:bodyPr/>
        <a:lstStyle/>
        <a:p>
          <a:endParaRPr lang="en-US"/>
        </a:p>
      </dgm:t>
    </dgm:pt>
    <dgm:pt modelId="{5548BE58-DCE4-4A08-92C6-20153C2868E4}" type="sibTrans" cxnId="{782F3FF5-28A4-46CE-8887-EA02D7772417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  <a:highlight>
              <a:srgbClr val="C0C0C0"/>
            </a:highlight>
          </a:endParaRPr>
        </a:p>
      </dgm:t>
    </dgm:pt>
    <dgm:pt modelId="{C14BC89A-F795-4693-887E-85C90EF4DF63}">
      <dgm:prSet phldrT="[Text]"/>
      <dgm:spPr>
        <a:solidFill>
          <a:srgbClr val="D6CA2A"/>
        </a:solidFill>
      </dgm:spPr>
      <dgm:t>
        <a:bodyPr/>
        <a:lstStyle/>
        <a:p>
          <a:r>
            <a:rPr lang="es-ES" dirty="0">
              <a:solidFill>
                <a:schemeClr val="bg1">
                  <a:lumMod val="50000"/>
                </a:schemeClr>
              </a:solidFill>
            </a:rPr>
            <a:t>4 + 2 </a:t>
          </a:r>
          <a:r>
            <a:rPr lang="es-ES" dirty="0" err="1">
              <a:solidFill>
                <a:schemeClr val="bg1">
                  <a:lumMod val="50000"/>
                </a:schemeClr>
              </a:solidFill>
            </a:rPr>
            <a:t>model</a:t>
          </a:r>
          <a:r>
            <a:rPr lang="es-E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s-ES" dirty="0" err="1">
              <a:solidFill>
                <a:schemeClr val="bg1">
                  <a:lumMod val="50000"/>
                </a:schemeClr>
              </a:solidFill>
            </a:rPr>
            <a:t>iterations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F6351207-E3CA-45C4-8353-B55D557FB9F9}" type="parTrans" cxnId="{D89BC4B2-5A63-403A-BFED-13F4636DAA4D}">
      <dgm:prSet/>
      <dgm:spPr/>
      <dgm:t>
        <a:bodyPr/>
        <a:lstStyle/>
        <a:p>
          <a:endParaRPr lang="en-US"/>
        </a:p>
      </dgm:t>
    </dgm:pt>
    <dgm:pt modelId="{FF10A927-E604-4E6B-A678-49EBFFFF6EA3}" type="sibTrans" cxnId="{D89BC4B2-5A63-403A-BFED-13F4636DAA4D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>
            <a:highlight>
              <a:srgbClr val="C0C0C0"/>
            </a:highlight>
          </a:endParaRPr>
        </a:p>
      </dgm:t>
    </dgm:pt>
    <dgm:pt modelId="{857A1F93-9117-487D-8F9A-598A4578A918}">
      <dgm:prSet phldrT="[Text]"/>
      <dgm:spPr>
        <a:solidFill>
          <a:srgbClr val="D6CA2A"/>
        </a:solidFill>
      </dgm:spPr>
      <dgm:t>
        <a:bodyPr/>
        <a:lstStyle/>
        <a:p>
          <a:r>
            <a:rPr lang="es-ES" dirty="0">
              <a:solidFill>
                <a:schemeClr val="bg1">
                  <a:lumMod val="50000"/>
                </a:schemeClr>
              </a:solidFill>
            </a:rPr>
            <a:t>Final </a:t>
          </a:r>
          <a:r>
            <a:rPr lang="es-ES" dirty="0" err="1">
              <a:solidFill>
                <a:schemeClr val="bg1">
                  <a:lumMod val="50000"/>
                </a:schemeClr>
              </a:solidFill>
            </a:rPr>
            <a:t>model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C3632D78-FEF9-494E-9BA3-58714403417A}" type="parTrans" cxnId="{0D9668C8-4231-431A-9CC6-E102C4A6144E}">
      <dgm:prSet/>
      <dgm:spPr/>
      <dgm:t>
        <a:bodyPr/>
        <a:lstStyle/>
        <a:p>
          <a:endParaRPr lang="en-US"/>
        </a:p>
      </dgm:t>
    </dgm:pt>
    <dgm:pt modelId="{539F6A92-001D-43E6-82C6-5BAC4A4CFB9C}" type="sibTrans" cxnId="{0D9668C8-4231-431A-9CC6-E102C4A6144E}">
      <dgm:prSet/>
      <dgm:spPr/>
      <dgm:t>
        <a:bodyPr/>
        <a:lstStyle/>
        <a:p>
          <a:endParaRPr lang="en-US"/>
        </a:p>
      </dgm:t>
    </dgm:pt>
    <dgm:pt modelId="{41D8570C-E671-4D33-88F0-A189EF6A5306}" type="pres">
      <dgm:prSet presAssocID="{438416E7-1283-4D1F-A0C9-DABDD2F27FCE}" presName="Name0" presStyleCnt="0">
        <dgm:presLayoutVars>
          <dgm:dir/>
          <dgm:resizeHandles val="exact"/>
        </dgm:presLayoutVars>
      </dgm:prSet>
      <dgm:spPr/>
    </dgm:pt>
    <dgm:pt modelId="{B456E1A3-0F3D-4CE2-A5D5-63D2FF7B06B6}" type="pres">
      <dgm:prSet presAssocID="{DE464311-0A12-482A-9F17-E14388DF3C78}" presName="node" presStyleLbl="node1" presStyleIdx="0" presStyleCnt="3">
        <dgm:presLayoutVars>
          <dgm:bulletEnabled val="1"/>
        </dgm:presLayoutVars>
      </dgm:prSet>
      <dgm:spPr/>
    </dgm:pt>
    <dgm:pt modelId="{D38B62ED-24D5-4FAF-8097-FE5A416477F2}" type="pres">
      <dgm:prSet presAssocID="{5548BE58-DCE4-4A08-92C6-20153C2868E4}" presName="sibTrans" presStyleLbl="sibTrans2D1" presStyleIdx="0" presStyleCnt="2"/>
      <dgm:spPr/>
    </dgm:pt>
    <dgm:pt modelId="{FD97B79D-A983-4463-92A2-6E180BC40204}" type="pres">
      <dgm:prSet presAssocID="{5548BE58-DCE4-4A08-92C6-20153C2868E4}" presName="connectorText" presStyleLbl="sibTrans2D1" presStyleIdx="0" presStyleCnt="2"/>
      <dgm:spPr/>
    </dgm:pt>
    <dgm:pt modelId="{80C28EC3-0F8C-4801-886A-2DC6310169A5}" type="pres">
      <dgm:prSet presAssocID="{C14BC89A-F795-4693-887E-85C90EF4DF63}" presName="node" presStyleLbl="node1" presStyleIdx="1" presStyleCnt="3" custScaleX="124339">
        <dgm:presLayoutVars>
          <dgm:bulletEnabled val="1"/>
        </dgm:presLayoutVars>
      </dgm:prSet>
      <dgm:spPr/>
    </dgm:pt>
    <dgm:pt modelId="{E6BE704A-7C9B-4723-8D29-3E62A826C8D3}" type="pres">
      <dgm:prSet presAssocID="{FF10A927-E604-4E6B-A678-49EBFFFF6EA3}" presName="sibTrans" presStyleLbl="sibTrans2D1" presStyleIdx="1" presStyleCnt="2"/>
      <dgm:spPr/>
    </dgm:pt>
    <dgm:pt modelId="{0B56EBB9-BB3E-4F23-828D-5F1FBE0EAB50}" type="pres">
      <dgm:prSet presAssocID="{FF10A927-E604-4E6B-A678-49EBFFFF6EA3}" presName="connectorText" presStyleLbl="sibTrans2D1" presStyleIdx="1" presStyleCnt="2"/>
      <dgm:spPr/>
    </dgm:pt>
    <dgm:pt modelId="{FF53784B-9CCC-45B9-BA23-EC4388FBB74F}" type="pres">
      <dgm:prSet presAssocID="{857A1F93-9117-487D-8F9A-598A4578A918}" presName="node" presStyleLbl="node1" presStyleIdx="2" presStyleCnt="3">
        <dgm:presLayoutVars>
          <dgm:bulletEnabled val="1"/>
        </dgm:presLayoutVars>
      </dgm:prSet>
      <dgm:spPr/>
    </dgm:pt>
  </dgm:ptLst>
  <dgm:cxnLst>
    <dgm:cxn modelId="{DBA4C72E-B9A9-4E78-9821-A83D9618B9E6}" type="presOf" srcId="{5548BE58-DCE4-4A08-92C6-20153C2868E4}" destId="{D38B62ED-24D5-4FAF-8097-FE5A416477F2}" srcOrd="0" destOrd="0" presId="urn:microsoft.com/office/officeart/2005/8/layout/process1"/>
    <dgm:cxn modelId="{AC55632F-1810-4541-9BF0-D8AC23C48A68}" type="presOf" srcId="{FF10A927-E604-4E6B-A678-49EBFFFF6EA3}" destId="{E6BE704A-7C9B-4723-8D29-3E62A826C8D3}" srcOrd="0" destOrd="0" presId="urn:microsoft.com/office/officeart/2005/8/layout/process1"/>
    <dgm:cxn modelId="{FBA0F95F-5D0E-4A79-9461-7672D9A130AB}" type="presOf" srcId="{FF10A927-E604-4E6B-A678-49EBFFFF6EA3}" destId="{0B56EBB9-BB3E-4F23-828D-5F1FBE0EAB50}" srcOrd="1" destOrd="0" presId="urn:microsoft.com/office/officeart/2005/8/layout/process1"/>
    <dgm:cxn modelId="{375F0A57-93F6-4BDC-AF41-D00F41D1A3C7}" type="presOf" srcId="{857A1F93-9117-487D-8F9A-598A4578A918}" destId="{FF53784B-9CCC-45B9-BA23-EC4388FBB74F}" srcOrd="0" destOrd="0" presId="urn:microsoft.com/office/officeart/2005/8/layout/process1"/>
    <dgm:cxn modelId="{3E2F50A3-1A86-4A1F-833D-BB4E36427823}" type="presOf" srcId="{438416E7-1283-4D1F-A0C9-DABDD2F27FCE}" destId="{41D8570C-E671-4D33-88F0-A189EF6A5306}" srcOrd="0" destOrd="0" presId="urn:microsoft.com/office/officeart/2005/8/layout/process1"/>
    <dgm:cxn modelId="{43EEF0A7-AA54-49E0-9960-A8DC40734E5B}" type="presOf" srcId="{5548BE58-DCE4-4A08-92C6-20153C2868E4}" destId="{FD97B79D-A983-4463-92A2-6E180BC40204}" srcOrd="1" destOrd="0" presId="urn:microsoft.com/office/officeart/2005/8/layout/process1"/>
    <dgm:cxn modelId="{D89BC4B2-5A63-403A-BFED-13F4636DAA4D}" srcId="{438416E7-1283-4D1F-A0C9-DABDD2F27FCE}" destId="{C14BC89A-F795-4693-887E-85C90EF4DF63}" srcOrd="1" destOrd="0" parTransId="{F6351207-E3CA-45C4-8353-B55D557FB9F9}" sibTransId="{FF10A927-E604-4E6B-A678-49EBFFFF6EA3}"/>
    <dgm:cxn modelId="{411C16BE-9E93-4D85-AAE3-CCF4583758D1}" type="presOf" srcId="{C14BC89A-F795-4693-887E-85C90EF4DF63}" destId="{80C28EC3-0F8C-4801-886A-2DC6310169A5}" srcOrd="0" destOrd="0" presId="urn:microsoft.com/office/officeart/2005/8/layout/process1"/>
    <dgm:cxn modelId="{0D9668C8-4231-431A-9CC6-E102C4A6144E}" srcId="{438416E7-1283-4D1F-A0C9-DABDD2F27FCE}" destId="{857A1F93-9117-487D-8F9A-598A4578A918}" srcOrd="2" destOrd="0" parTransId="{C3632D78-FEF9-494E-9BA3-58714403417A}" sibTransId="{539F6A92-001D-43E6-82C6-5BAC4A4CFB9C}"/>
    <dgm:cxn modelId="{44934EDE-DA8C-4E17-9901-14AC79ED7C0A}" type="presOf" srcId="{DE464311-0A12-482A-9F17-E14388DF3C78}" destId="{B456E1A3-0F3D-4CE2-A5D5-63D2FF7B06B6}" srcOrd="0" destOrd="0" presId="urn:microsoft.com/office/officeart/2005/8/layout/process1"/>
    <dgm:cxn modelId="{782F3FF5-28A4-46CE-8887-EA02D7772417}" srcId="{438416E7-1283-4D1F-A0C9-DABDD2F27FCE}" destId="{DE464311-0A12-482A-9F17-E14388DF3C78}" srcOrd="0" destOrd="0" parTransId="{F0DBD90B-3903-4C90-82D0-7290FE49D387}" sibTransId="{5548BE58-DCE4-4A08-92C6-20153C2868E4}"/>
    <dgm:cxn modelId="{BCADF835-0B39-403C-AF08-64587B4E313D}" type="presParOf" srcId="{41D8570C-E671-4D33-88F0-A189EF6A5306}" destId="{B456E1A3-0F3D-4CE2-A5D5-63D2FF7B06B6}" srcOrd="0" destOrd="0" presId="urn:microsoft.com/office/officeart/2005/8/layout/process1"/>
    <dgm:cxn modelId="{090876BD-C377-4F92-B39A-9B22E740967F}" type="presParOf" srcId="{41D8570C-E671-4D33-88F0-A189EF6A5306}" destId="{D38B62ED-24D5-4FAF-8097-FE5A416477F2}" srcOrd="1" destOrd="0" presId="urn:microsoft.com/office/officeart/2005/8/layout/process1"/>
    <dgm:cxn modelId="{FD95520D-F214-4460-B7AC-A2C29C908288}" type="presParOf" srcId="{D38B62ED-24D5-4FAF-8097-FE5A416477F2}" destId="{FD97B79D-A983-4463-92A2-6E180BC40204}" srcOrd="0" destOrd="0" presId="urn:microsoft.com/office/officeart/2005/8/layout/process1"/>
    <dgm:cxn modelId="{098767C7-BF21-416F-9FCA-48FE309B25AD}" type="presParOf" srcId="{41D8570C-E671-4D33-88F0-A189EF6A5306}" destId="{80C28EC3-0F8C-4801-886A-2DC6310169A5}" srcOrd="2" destOrd="0" presId="urn:microsoft.com/office/officeart/2005/8/layout/process1"/>
    <dgm:cxn modelId="{3D313776-5359-4D1B-BDB0-4A8819805D26}" type="presParOf" srcId="{41D8570C-E671-4D33-88F0-A189EF6A5306}" destId="{E6BE704A-7C9B-4723-8D29-3E62A826C8D3}" srcOrd="3" destOrd="0" presId="urn:microsoft.com/office/officeart/2005/8/layout/process1"/>
    <dgm:cxn modelId="{8A2BDD71-1DB2-46D9-9290-83B612E15796}" type="presParOf" srcId="{E6BE704A-7C9B-4723-8D29-3E62A826C8D3}" destId="{0B56EBB9-BB3E-4F23-828D-5F1FBE0EAB50}" srcOrd="0" destOrd="0" presId="urn:microsoft.com/office/officeart/2005/8/layout/process1"/>
    <dgm:cxn modelId="{D25156AB-3FE8-414A-B8B1-B03C95F686C9}" type="presParOf" srcId="{41D8570C-E671-4D33-88F0-A189EF6A5306}" destId="{FF53784B-9CCC-45B9-BA23-EC4388FBB74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8416E7-1283-4D1F-A0C9-DABDD2F27FC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E464311-0A12-482A-9F17-E14388DF3C78}">
      <dgm:prSet phldrT="[Text]" custT="1"/>
      <dgm:spPr>
        <a:solidFill>
          <a:srgbClr val="D6CA2A"/>
        </a:solidFill>
      </dgm:spPr>
      <dgm:t>
        <a:bodyPr/>
        <a:lstStyle/>
        <a:p>
          <a:r>
            <a:rPr lang="es-ES" sz="3700" dirty="0" err="1">
              <a:solidFill>
                <a:srgbClr val="7F7F7F"/>
              </a:solidFill>
            </a:rPr>
            <a:t>Baseline</a:t>
          </a:r>
          <a:r>
            <a:rPr lang="es-ES" sz="3700" dirty="0">
              <a:solidFill>
                <a:srgbClr val="7F7F7F"/>
              </a:solidFill>
            </a:rPr>
            <a:t> </a:t>
          </a:r>
          <a:r>
            <a:rPr lang="es-ES" sz="3700" dirty="0" err="1">
              <a:solidFill>
                <a:srgbClr val="7F7F7F"/>
              </a:solidFill>
            </a:rPr>
            <a:t>model</a:t>
          </a:r>
          <a:endParaRPr lang="en-US" sz="3700" dirty="0">
            <a:solidFill>
              <a:srgbClr val="7F7F7F"/>
            </a:solidFill>
          </a:endParaRPr>
        </a:p>
      </dgm:t>
    </dgm:pt>
    <dgm:pt modelId="{F0DBD90B-3903-4C90-82D0-7290FE49D387}" type="parTrans" cxnId="{782F3FF5-28A4-46CE-8887-EA02D7772417}">
      <dgm:prSet/>
      <dgm:spPr/>
      <dgm:t>
        <a:bodyPr/>
        <a:lstStyle/>
        <a:p>
          <a:endParaRPr lang="en-US" sz="1800"/>
        </a:p>
      </dgm:t>
    </dgm:pt>
    <dgm:pt modelId="{5548BE58-DCE4-4A08-92C6-20153C2868E4}" type="sibTrans" cxnId="{782F3FF5-28A4-46CE-8887-EA02D7772417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800"/>
        </a:p>
      </dgm:t>
    </dgm:pt>
    <dgm:pt modelId="{C14BC89A-F795-4693-887E-85C90EF4DF63}">
      <dgm:prSet phldrT="[Text]" custT="1"/>
      <dgm:spPr>
        <a:solidFill>
          <a:srgbClr val="5FA972"/>
        </a:solidFill>
      </dgm:spPr>
      <dgm:t>
        <a:bodyPr/>
        <a:lstStyle/>
        <a:p>
          <a:r>
            <a:rPr lang="es-ES" sz="2000" dirty="0" err="1">
              <a:solidFill>
                <a:srgbClr val="F2F2F2"/>
              </a:solidFill>
            </a:rPr>
            <a:t>Database</a:t>
          </a:r>
          <a:r>
            <a:rPr lang="es-ES" sz="2000" dirty="0">
              <a:solidFill>
                <a:srgbClr val="F2F2F2"/>
              </a:solidFill>
            </a:rPr>
            <a:t> </a:t>
          </a:r>
          <a:r>
            <a:rPr lang="es-ES" sz="2000" dirty="0" err="1">
              <a:solidFill>
                <a:srgbClr val="F2F2F2"/>
              </a:solidFill>
            </a:rPr>
            <a:t>from</a:t>
          </a:r>
          <a:r>
            <a:rPr lang="es-ES" sz="2000" dirty="0">
              <a:solidFill>
                <a:srgbClr val="F2F2F2"/>
              </a:solidFill>
            </a:rPr>
            <a:t> </a:t>
          </a:r>
          <a:r>
            <a:rPr lang="es-ES" sz="2000" dirty="0" err="1">
              <a:solidFill>
                <a:srgbClr val="F2F2F2"/>
              </a:solidFill>
            </a:rPr>
            <a:t>best</a:t>
          </a:r>
          <a:r>
            <a:rPr lang="es-ES" sz="2000" dirty="0">
              <a:solidFill>
                <a:srgbClr val="F2F2F2"/>
              </a:solidFill>
            </a:rPr>
            <a:t> linear </a:t>
          </a:r>
          <a:r>
            <a:rPr lang="es-ES" sz="2000" dirty="0" err="1">
              <a:solidFill>
                <a:srgbClr val="F2F2F2"/>
              </a:solidFill>
            </a:rPr>
            <a:t>regression</a:t>
          </a:r>
          <a:r>
            <a:rPr lang="es-ES" sz="2000" dirty="0">
              <a:solidFill>
                <a:srgbClr val="F2F2F2"/>
              </a:solidFill>
            </a:rPr>
            <a:t> </a:t>
          </a:r>
          <a:r>
            <a:rPr lang="es-ES" sz="2000" dirty="0" err="1">
              <a:solidFill>
                <a:srgbClr val="F2F2F2"/>
              </a:solidFill>
            </a:rPr>
            <a:t>model</a:t>
          </a:r>
          <a:endParaRPr lang="en-US" sz="2000" dirty="0">
            <a:solidFill>
              <a:srgbClr val="F2F2F2"/>
            </a:solidFill>
          </a:endParaRPr>
        </a:p>
      </dgm:t>
    </dgm:pt>
    <dgm:pt modelId="{F6351207-E3CA-45C4-8353-B55D557FB9F9}" type="parTrans" cxnId="{D89BC4B2-5A63-403A-BFED-13F4636DAA4D}">
      <dgm:prSet/>
      <dgm:spPr/>
      <dgm:t>
        <a:bodyPr/>
        <a:lstStyle/>
        <a:p>
          <a:endParaRPr lang="en-US" sz="1800"/>
        </a:p>
      </dgm:t>
    </dgm:pt>
    <dgm:pt modelId="{FF10A927-E604-4E6B-A678-49EBFFFF6EA3}" type="sibTrans" cxnId="{D89BC4B2-5A63-403A-BFED-13F4636DAA4D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800"/>
        </a:p>
      </dgm:t>
    </dgm:pt>
    <dgm:pt modelId="{857A1F93-9117-487D-8F9A-598A4578A918}">
      <dgm:prSet phldrT="[Text]" custT="1"/>
      <dgm:spPr>
        <a:solidFill>
          <a:srgbClr val="D6CA2A"/>
        </a:solidFill>
      </dgm:spPr>
      <dgm:t>
        <a:bodyPr/>
        <a:lstStyle/>
        <a:p>
          <a:r>
            <a:rPr lang="es-ES" sz="3700" dirty="0">
              <a:solidFill>
                <a:srgbClr val="83837C"/>
              </a:solidFill>
            </a:rPr>
            <a:t>Final </a:t>
          </a:r>
          <a:r>
            <a:rPr lang="es-ES" sz="3700" dirty="0" err="1">
              <a:solidFill>
                <a:srgbClr val="83837C"/>
              </a:solidFill>
            </a:rPr>
            <a:t>model</a:t>
          </a:r>
          <a:endParaRPr lang="en-US" sz="3700" dirty="0">
            <a:solidFill>
              <a:srgbClr val="83837C"/>
            </a:solidFill>
          </a:endParaRPr>
        </a:p>
      </dgm:t>
    </dgm:pt>
    <dgm:pt modelId="{C3632D78-FEF9-494E-9BA3-58714403417A}" type="parTrans" cxnId="{0D9668C8-4231-431A-9CC6-E102C4A6144E}">
      <dgm:prSet/>
      <dgm:spPr/>
      <dgm:t>
        <a:bodyPr/>
        <a:lstStyle/>
        <a:p>
          <a:endParaRPr lang="en-US" sz="1800"/>
        </a:p>
      </dgm:t>
    </dgm:pt>
    <dgm:pt modelId="{539F6A92-001D-43E6-82C6-5BAC4A4CFB9C}" type="sibTrans" cxnId="{0D9668C8-4231-431A-9CC6-E102C4A6144E}">
      <dgm:prSet/>
      <dgm:spPr/>
      <dgm:t>
        <a:bodyPr/>
        <a:lstStyle/>
        <a:p>
          <a:endParaRPr lang="en-US" sz="1800"/>
        </a:p>
      </dgm:t>
    </dgm:pt>
    <dgm:pt modelId="{B4BA2051-BA5F-4342-958B-EAF65224858A}">
      <dgm:prSet phldrT="[Text]" custT="1"/>
      <dgm:spPr>
        <a:solidFill>
          <a:srgbClr val="5FA972"/>
        </a:solidFill>
      </dgm:spPr>
      <dgm:t>
        <a:bodyPr/>
        <a:lstStyle/>
        <a:p>
          <a:r>
            <a:rPr lang="es-ES" sz="1800" dirty="0">
              <a:solidFill>
                <a:srgbClr val="F2F2F2"/>
              </a:solidFill>
            </a:rPr>
            <a:t>Max Depth </a:t>
          </a:r>
          <a:r>
            <a:rPr lang="es-ES" sz="1800" dirty="0" err="1">
              <a:solidFill>
                <a:srgbClr val="F2F2F2"/>
              </a:solidFill>
            </a:rPr>
            <a:t>selection</a:t>
          </a:r>
          <a:endParaRPr lang="es-ES" sz="1800" dirty="0">
            <a:solidFill>
              <a:srgbClr val="F2F2F2"/>
            </a:solidFill>
          </a:endParaRPr>
        </a:p>
      </dgm:t>
    </dgm:pt>
    <dgm:pt modelId="{D2242907-983D-4E6A-8C95-2061FFA0E285}" type="parTrans" cxnId="{3DAAD998-C550-48D8-AA08-57CF91240F94}">
      <dgm:prSet/>
      <dgm:spPr/>
      <dgm:t>
        <a:bodyPr/>
        <a:lstStyle/>
        <a:p>
          <a:endParaRPr lang="en-US" sz="1800"/>
        </a:p>
      </dgm:t>
    </dgm:pt>
    <dgm:pt modelId="{C8C31702-3E97-4650-85C3-ED4C45D19BD1}" type="sibTrans" cxnId="{3DAAD998-C550-48D8-AA08-57CF91240F94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800"/>
        </a:p>
      </dgm:t>
    </dgm:pt>
    <dgm:pt modelId="{41D8570C-E671-4D33-88F0-A189EF6A5306}" type="pres">
      <dgm:prSet presAssocID="{438416E7-1283-4D1F-A0C9-DABDD2F27FCE}" presName="Name0" presStyleCnt="0">
        <dgm:presLayoutVars>
          <dgm:dir/>
          <dgm:resizeHandles val="exact"/>
        </dgm:presLayoutVars>
      </dgm:prSet>
      <dgm:spPr/>
    </dgm:pt>
    <dgm:pt modelId="{B456E1A3-0F3D-4CE2-A5D5-63D2FF7B06B6}" type="pres">
      <dgm:prSet presAssocID="{DE464311-0A12-482A-9F17-E14388DF3C78}" presName="node" presStyleLbl="node1" presStyleIdx="0" presStyleCnt="4" custScaleX="109738">
        <dgm:presLayoutVars>
          <dgm:bulletEnabled val="1"/>
        </dgm:presLayoutVars>
      </dgm:prSet>
      <dgm:spPr/>
    </dgm:pt>
    <dgm:pt modelId="{D38B62ED-24D5-4FAF-8097-FE5A416477F2}" type="pres">
      <dgm:prSet presAssocID="{5548BE58-DCE4-4A08-92C6-20153C2868E4}" presName="sibTrans" presStyleLbl="sibTrans2D1" presStyleIdx="0" presStyleCnt="3"/>
      <dgm:spPr/>
    </dgm:pt>
    <dgm:pt modelId="{FD97B79D-A983-4463-92A2-6E180BC40204}" type="pres">
      <dgm:prSet presAssocID="{5548BE58-DCE4-4A08-92C6-20153C2868E4}" presName="connectorText" presStyleLbl="sibTrans2D1" presStyleIdx="0" presStyleCnt="3"/>
      <dgm:spPr/>
    </dgm:pt>
    <dgm:pt modelId="{80C28EC3-0F8C-4801-886A-2DC6310169A5}" type="pres">
      <dgm:prSet presAssocID="{C14BC89A-F795-4693-887E-85C90EF4DF63}" presName="node" presStyleLbl="node1" presStyleIdx="1" presStyleCnt="4" custScaleX="161450">
        <dgm:presLayoutVars>
          <dgm:bulletEnabled val="1"/>
        </dgm:presLayoutVars>
      </dgm:prSet>
      <dgm:spPr>
        <a:prstGeom prst="ellipse">
          <a:avLst/>
        </a:prstGeom>
      </dgm:spPr>
    </dgm:pt>
    <dgm:pt modelId="{E6BE704A-7C9B-4723-8D29-3E62A826C8D3}" type="pres">
      <dgm:prSet presAssocID="{FF10A927-E604-4E6B-A678-49EBFFFF6EA3}" presName="sibTrans" presStyleLbl="sibTrans2D1" presStyleIdx="1" presStyleCnt="3"/>
      <dgm:spPr/>
    </dgm:pt>
    <dgm:pt modelId="{0B56EBB9-BB3E-4F23-828D-5F1FBE0EAB50}" type="pres">
      <dgm:prSet presAssocID="{FF10A927-E604-4E6B-A678-49EBFFFF6EA3}" presName="connectorText" presStyleLbl="sibTrans2D1" presStyleIdx="1" presStyleCnt="3"/>
      <dgm:spPr/>
    </dgm:pt>
    <dgm:pt modelId="{9F5063E8-5169-4F33-8B39-FC232346ACCD}" type="pres">
      <dgm:prSet presAssocID="{B4BA2051-BA5F-4342-958B-EAF65224858A}" presName="node" presStyleLbl="node1" presStyleIdx="2" presStyleCnt="4" custScaleX="102803" custScaleY="72400">
        <dgm:presLayoutVars>
          <dgm:bulletEnabled val="1"/>
        </dgm:presLayoutVars>
      </dgm:prSet>
      <dgm:spPr>
        <a:prstGeom prst="ellipse">
          <a:avLst/>
        </a:prstGeom>
      </dgm:spPr>
    </dgm:pt>
    <dgm:pt modelId="{7A79F7AD-146B-4744-BB0C-8994E09C656F}" type="pres">
      <dgm:prSet presAssocID="{C8C31702-3E97-4650-85C3-ED4C45D19BD1}" presName="sibTrans" presStyleLbl="sibTrans2D1" presStyleIdx="2" presStyleCnt="3"/>
      <dgm:spPr/>
    </dgm:pt>
    <dgm:pt modelId="{36CD82E1-F3EF-463A-B61D-8E07A5A58290}" type="pres">
      <dgm:prSet presAssocID="{C8C31702-3E97-4650-85C3-ED4C45D19BD1}" presName="connectorText" presStyleLbl="sibTrans2D1" presStyleIdx="2" presStyleCnt="3"/>
      <dgm:spPr/>
    </dgm:pt>
    <dgm:pt modelId="{FF53784B-9CCC-45B9-BA23-EC4388FBB74F}" type="pres">
      <dgm:prSet presAssocID="{857A1F93-9117-487D-8F9A-598A4578A918}" presName="node" presStyleLbl="node1" presStyleIdx="3" presStyleCnt="4" custScaleX="110969">
        <dgm:presLayoutVars>
          <dgm:bulletEnabled val="1"/>
        </dgm:presLayoutVars>
      </dgm:prSet>
      <dgm:spPr/>
    </dgm:pt>
  </dgm:ptLst>
  <dgm:cxnLst>
    <dgm:cxn modelId="{5DAADA18-5450-4252-A8C2-D6781A82C700}" type="presOf" srcId="{B4BA2051-BA5F-4342-958B-EAF65224858A}" destId="{9F5063E8-5169-4F33-8B39-FC232346ACCD}" srcOrd="0" destOrd="0" presId="urn:microsoft.com/office/officeart/2005/8/layout/process1"/>
    <dgm:cxn modelId="{DBA4C72E-B9A9-4E78-9821-A83D9618B9E6}" type="presOf" srcId="{5548BE58-DCE4-4A08-92C6-20153C2868E4}" destId="{D38B62ED-24D5-4FAF-8097-FE5A416477F2}" srcOrd="0" destOrd="0" presId="urn:microsoft.com/office/officeart/2005/8/layout/process1"/>
    <dgm:cxn modelId="{AC55632F-1810-4541-9BF0-D8AC23C48A68}" type="presOf" srcId="{FF10A927-E604-4E6B-A678-49EBFFFF6EA3}" destId="{E6BE704A-7C9B-4723-8D29-3E62A826C8D3}" srcOrd="0" destOrd="0" presId="urn:microsoft.com/office/officeart/2005/8/layout/process1"/>
    <dgm:cxn modelId="{FBA0F95F-5D0E-4A79-9461-7672D9A130AB}" type="presOf" srcId="{FF10A927-E604-4E6B-A678-49EBFFFF6EA3}" destId="{0B56EBB9-BB3E-4F23-828D-5F1FBE0EAB50}" srcOrd="1" destOrd="0" presId="urn:microsoft.com/office/officeart/2005/8/layout/process1"/>
    <dgm:cxn modelId="{25EEFE65-513D-4737-9452-35A262CF1752}" type="presOf" srcId="{C8C31702-3E97-4650-85C3-ED4C45D19BD1}" destId="{36CD82E1-F3EF-463A-B61D-8E07A5A58290}" srcOrd="1" destOrd="0" presId="urn:microsoft.com/office/officeart/2005/8/layout/process1"/>
    <dgm:cxn modelId="{375F0A57-93F6-4BDC-AF41-D00F41D1A3C7}" type="presOf" srcId="{857A1F93-9117-487D-8F9A-598A4578A918}" destId="{FF53784B-9CCC-45B9-BA23-EC4388FBB74F}" srcOrd="0" destOrd="0" presId="urn:microsoft.com/office/officeart/2005/8/layout/process1"/>
    <dgm:cxn modelId="{1E35F87D-606D-40B4-A1C6-A88A5A86A8F7}" type="presOf" srcId="{C8C31702-3E97-4650-85C3-ED4C45D19BD1}" destId="{7A79F7AD-146B-4744-BB0C-8994E09C656F}" srcOrd="0" destOrd="0" presId="urn:microsoft.com/office/officeart/2005/8/layout/process1"/>
    <dgm:cxn modelId="{3DAAD998-C550-48D8-AA08-57CF91240F94}" srcId="{438416E7-1283-4D1F-A0C9-DABDD2F27FCE}" destId="{B4BA2051-BA5F-4342-958B-EAF65224858A}" srcOrd="2" destOrd="0" parTransId="{D2242907-983D-4E6A-8C95-2061FFA0E285}" sibTransId="{C8C31702-3E97-4650-85C3-ED4C45D19BD1}"/>
    <dgm:cxn modelId="{3E2F50A3-1A86-4A1F-833D-BB4E36427823}" type="presOf" srcId="{438416E7-1283-4D1F-A0C9-DABDD2F27FCE}" destId="{41D8570C-E671-4D33-88F0-A189EF6A5306}" srcOrd="0" destOrd="0" presId="urn:microsoft.com/office/officeart/2005/8/layout/process1"/>
    <dgm:cxn modelId="{43EEF0A7-AA54-49E0-9960-A8DC40734E5B}" type="presOf" srcId="{5548BE58-DCE4-4A08-92C6-20153C2868E4}" destId="{FD97B79D-A983-4463-92A2-6E180BC40204}" srcOrd="1" destOrd="0" presId="urn:microsoft.com/office/officeart/2005/8/layout/process1"/>
    <dgm:cxn modelId="{D89BC4B2-5A63-403A-BFED-13F4636DAA4D}" srcId="{438416E7-1283-4D1F-A0C9-DABDD2F27FCE}" destId="{C14BC89A-F795-4693-887E-85C90EF4DF63}" srcOrd="1" destOrd="0" parTransId="{F6351207-E3CA-45C4-8353-B55D557FB9F9}" sibTransId="{FF10A927-E604-4E6B-A678-49EBFFFF6EA3}"/>
    <dgm:cxn modelId="{411C16BE-9E93-4D85-AAE3-CCF4583758D1}" type="presOf" srcId="{C14BC89A-F795-4693-887E-85C90EF4DF63}" destId="{80C28EC3-0F8C-4801-886A-2DC6310169A5}" srcOrd="0" destOrd="0" presId="urn:microsoft.com/office/officeart/2005/8/layout/process1"/>
    <dgm:cxn modelId="{0D9668C8-4231-431A-9CC6-E102C4A6144E}" srcId="{438416E7-1283-4D1F-A0C9-DABDD2F27FCE}" destId="{857A1F93-9117-487D-8F9A-598A4578A918}" srcOrd="3" destOrd="0" parTransId="{C3632D78-FEF9-494E-9BA3-58714403417A}" sibTransId="{539F6A92-001D-43E6-82C6-5BAC4A4CFB9C}"/>
    <dgm:cxn modelId="{44934EDE-DA8C-4E17-9901-14AC79ED7C0A}" type="presOf" srcId="{DE464311-0A12-482A-9F17-E14388DF3C78}" destId="{B456E1A3-0F3D-4CE2-A5D5-63D2FF7B06B6}" srcOrd="0" destOrd="0" presId="urn:microsoft.com/office/officeart/2005/8/layout/process1"/>
    <dgm:cxn modelId="{782F3FF5-28A4-46CE-8887-EA02D7772417}" srcId="{438416E7-1283-4D1F-A0C9-DABDD2F27FCE}" destId="{DE464311-0A12-482A-9F17-E14388DF3C78}" srcOrd="0" destOrd="0" parTransId="{F0DBD90B-3903-4C90-82D0-7290FE49D387}" sibTransId="{5548BE58-DCE4-4A08-92C6-20153C2868E4}"/>
    <dgm:cxn modelId="{BCADF835-0B39-403C-AF08-64587B4E313D}" type="presParOf" srcId="{41D8570C-E671-4D33-88F0-A189EF6A5306}" destId="{B456E1A3-0F3D-4CE2-A5D5-63D2FF7B06B6}" srcOrd="0" destOrd="0" presId="urn:microsoft.com/office/officeart/2005/8/layout/process1"/>
    <dgm:cxn modelId="{090876BD-C377-4F92-B39A-9B22E740967F}" type="presParOf" srcId="{41D8570C-E671-4D33-88F0-A189EF6A5306}" destId="{D38B62ED-24D5-4FAF-8097-FE5A416477F2}" srcOrd="1" destOrd="0" presId="urn:microsoft.com/office/officeart/2005/8/layout/process1"/>
    <dgm:cxn modelId="{FD95520D-F214-4460-B7AC-A2C29C908288}" type="presParOf" srcId="{D38B62ED-24D5-4FAF-8097-FE5A416477F2}" destId="{FD97B79D-A983-4463-92A2-6E180BC40204}" srcOrd="0" destOrd="0" presId="urn:microsoft.com/office/officeart/2005/8/layout/process1"/>
    <dgm:cxn modelId="{098767C7-BF21-416F-9FCA-48FE309B25AD}" type="presParOf" srcId="{41D8570C-E671-4D33-88F0-A189EF6A5306}" destId="{80C28EC3-0F8C-4801-886A-2DC6310169A5}" srcOrd="2" destOrd="0" presId="urn:microsoft.com/office/officeart/2005/8/layout/process1"/>
    <dgm:cxn modelId="{3D313776-5359-4D1B-BDB0-4A8819805D26}" type="presParOf" srcId="{41D8570C-E671-4D33-88F0-A189EF6A5306}" destId="{E6BE704A-7C9B-4723-8D29-3E62A826C8D3}" srcOrd="3" destOrd="0" presId="urn:microsoft.com/office/officeart/2005/8/layout/process1"/>
    <dgm:cxn modelId="{8A2BDD71-1DB2-46D9-9290-83B612E15796}" type="presParOf" srcId="{E6BE704A-7C9B-4723-8D29-3E62A826C8D3}" destId="{0B56EBB9-BB3E-4F23-828D-5F1FBE0EAB50}" srcOrd="0" destOrd="0" presId="urn:microsoft.com/office/officeart/2005/8/layout/process1"/>
    <dgm:cxn modelId="{B1565EDA-EE2A-484A-A963-C59F7F666500}" type="presParOf" srcId="{41D8570C-E671-4D33-88F0-A189EF6A5306}" destId="{9F5063E8-5169-4F33-8B39-FC232346ACCD}" srcOrd="4" destOrd="0" presId="urn:microsoft.com/office/officeart/2005/8/layout/process1"/>
    <dgm:cxn modelId="{AA3A21D2-7D1F-43BB-A9B1-BD6D7643CC4D}" type="presParOf" srcId="{41D8570C-E671-4D33-88F0-A189EF6A5306}" destId="{7A79F7AD-146B-4744-BB0C-8994E09C656F}" srcOrd="5" destOrd="0" presId="urn:microsoft.com/office/officeart/2005/8/layout/process1"/>
    <dgm:cxn modelId="{64C53E31-D806-48FC-99ED-51A38C3E036B}" type="presParOf" srcId="{7A79F7AD-146B-4744-BB0C-8994E09C656F}" destId="{36CD82E1-F3EF-463A-B61D-8E07A5A58290}" srcOrd="0" destOrd="0" presId="urn:microsoft.com/office/officeart/2005/8/layout/process1"/>
    <dgm:cxn modelId="{D25156AB-3FE8-414A-B8B1-B03C95F686C9}" type="presParOf" srcId="{41D8570C-E671-4D33-88F0-A189EF6A5306}" destId="{FF53784B-9CCC-45B9-BA23-EC4388FBB74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6E1A3-0F3D-4CE2-A5D5-63D2FF7B06B6}">
      <dsp:nvSpPr>
        <dsp:cNvPr id="0" name=""/>
        <dsp:cNvSpPr/>
      </dsp:nvSpPr>
      <dsp:spPr>
        <a:xfrm>
          <a:off x="54" y="407814"/>
          <a:ext cx="2416436" cy="1449862"/>
        </a:xfrm>
        <a:prstGeom prst="roundRect">
          <a:avLst>
            <a:gd name="adj" fmla="val 10000"/>
          </a:avLst>
        </a:prstGeom>
        <a:solidFill>
          <a:srgbClr val="D6CA2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 err="1">
              <a:solidFill>
                <a:schemeClr val="bg1">
                  <a:lumMod val="50000"/>
                </a:schemeClr>
              </a:solidFill>
            </a:rPr>
            <a:t>Baseline</a:t>
          </a:r>
          <a:r>
            <a:rPr lang="es-ES" sz="37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s-ES" sz="3700" kern="1200" dirty="0" err="1">
              <a:solidFill>
                <a:schemeClr val="bg1">
                  <a:lumMod val="50000"/>
                </a:schemeClr>
              </a:solidFill>
            </a:rPr>
            <a:t>model</a:t>
          </a:r>
          <a:endParaRPr lang="en-US" sz="37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2519" y="450279"/>
        <a:ext cx="2331506" cy="1364932"/>
      </dsp:txXfrm>
    </dsp:sp>
    <dsp:sp modelId="{D38B62ED-24D5-4FAF-8097-FE5A416477F2}">
      <dsp:nvSpPr>
        <dsp:cNvPr id="0" name=""/>
        <dsp:cNvSpPr/>
      </dsp:nvSpPr>
      <dsp:spPr>
        <a:xfrm>
          <a:off x="2658135" y="833107"/>
          <a:ext cx="512284" cy="59927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>
            <a:solidFill>
              <a:schemeClr val="bg1">
                <a:lumMod val="50000"/>
              </a:schemeClr>
            </a:solidFill>
            <a:highlight>
              <a:srgbClr val="C0C0C0"/>
            </a:highlight>
          </a:endParaRPr>
        </a:p>
      </dsp:txBody>
      <dsp:txXfrm>
        <a:off x="2658135" y="952962"/>
        <a:ext cx="358599" cy="359566"/>
      </dsp:txXfrm>
    </dsp:sp>
    <dsp:sp modelId="{80C28EC3-0F8C-4801-886A-2DC6310169A5}">
      <dsp:nvSpPr>
        <dsp:cNvPr id="0" name=""/>
        <dsp:cNvSpPr/>
      </dsp:nvSpPr>
      <dsp:spPr>
        <a:xfrm>
          <a:off x="3383066" y="407814"/>
          <a:ext cx="3004573" cy="1449862"/>
        </a:xfrm>
        <a:prstGeom prst="roundRect">
          <a:avLst>
            <a:gd name="adj" fmla="val 10000"/>
          </a:avLst>
        </a:prstGeom>
        <a:solidFill>
          <a:srgbClr val="D6CA2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>
              <a:solidFill>
                <a:schemeClr val="bg1">
                  <a:lumMod val="50000"/>
                </a:schemeClr>
              </a:solidFill>
            </a:rPr>
            <a:t>4 + 2 </a:t>
          </a:r>
          <a:r>
            <a:rPr lang="es-ES" sz="3700" kern="1200" dirty="0" err="1">
              <a:solidFill>
                <a:schemeClr val="bg1">
                  <a:lumMod val="50000"/>
                </a:schemeClr>
              </a:solidFill>
            </a:rPr>
            <a:t>model</a:t>
          </a:r>
          <a:r>
            <a:rPr lang="es-ES" sz="37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s-ES" sz="3700" kern="1200" dirty="0" err="1">
              <a:solidFill>
                <a:schemeClr val="bg1">
                  <a:lumMod val="50000"/>
                </a:schemeClr>
              </a:solidFill>
            </a:rPr>
            <a:t>iterations</a:t>
          </a:r>
          <a:endParaRPr lang="en-US" sz="37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425531" y="450279"/>
        <a:ext cx="2919643" cy="1364932"/>
      </dsp:txXfrm>
    </dsp:sp>
    <dsp:sp modelId="{E6BE704A-7C9B-4723-8D29-3E62A826C8D3}">
      <dsp:nvSpPr>
        <dsp:cNvPr id="0" name=""/>
        <dsp:cNvSpPr/>
      </dsp:nvSpPr>
      <dsp:spPr>
        <a:xfrm>
          <a:off x="6629283" y="833107"/>
          <a:ext cx="512284" cy="59927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>
            <a:highlight>
              <a:srgbClr val="C0C0C0"/>
            </a:highlight>
          </a:endParaRPr>
        </a:p>
      </dsp:txBody>
      <dsp:txXfrm>
        <a:off x="6629283" y="952962"/>
        <a:ext cx="358599" cy="359566"/>
      </dsp:txXfrm>
    </dsp:sp>
    <dsp:sp modelId="{FF53784B-9CCC-45B9-BA23-EC4388FBB74F}">
      <dsp:nvSpPr>
        <dsp:cNvPr id="0" name=""/>
        <dsp:cNvSpPr/>
      </dsp:nvSpPr>
      <dsp:spPr>
        <a:xfrm>
          <a:off x="7354214" y="407814"/>
          <a:ext cx="2416436" cy="1449862"/>
        </a:xfrm>
        <a:prstGeom prst="roundRect">
          <a:avLst>
            <a:gd name="adj" fmla="val 10000"/>
          </a:avLst>
        </a:prstGeom>
        <a:solidFill>
          <a:srgbClr val="D6CA2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>
              <a:solidFill>
                <a:schemeClr val="bg1">
                  <a:lumMod val="50000"/>
                </a:schemeClr>
              </a:solidFill>
            </a:rPr>
            <a:t>Final </a:t>
          </a:r>
          <a:r>
            <a:rPr lang="es-ES" sz="3700" kern="1200" dirty="0" err="1">
              <a:solidFill>
                <a:schemeClr val="bg1">
                  <a:lumMod val="50000"/>
                </a:schemeClr>
              </a:solidFill>
            </a:rPr>
            <a:t>model</a:t>
          </a:r>
          <a:endParaRPr lang="en-US" sz="37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7396679" y="450279"/>
        <a:ext cx="2331506" cy="1364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6E1A3-0F3D-4CE2-A5D5-63D2FF7B06B6}">
      <dsp:nvSpPr>
        <dsp:cNvPr id="0" name=""/>
        <dsp:cNvSpPr/>
      </dsp:nvSpPr>
      <dsp:spPr>
        <a:xfrm>
          <a:off x="5881" y="429579"/>
          <a:ext cx="1975042" cy="1406333"/>
        </a:xfrm>
        <a:prstGeom prst="roundRect">
          <a:avLst>
            <a:gd name="adj" fmla="val 10000"/>
          </a:avLst>
        </a:prstGeom>
        <a:solidFill>
          <a:srgbClr val="D6CA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 err="1">
              <a:solidFill>
                <a:srgbClr val="7F7F7F"/>
              </a:solidFill>
            </a:rPr>
            <a:t>Baseline</a:t>
          </a:r>
          <a:r>
            <a:rPr lang="es-ES" sz="3700" kern="1200" dirty="0">
              <a:solidFill>
                <a:srgbClr val="7F7F7F"/>
              </a:solidFill>
            </a:rPr>
            <a:t> </a:t>
          </a:r>
          <a:r>
            <a:rPr lang="es-ES" sz="3700" kern="1200" dirty="0" err="1">
              <a:solidFill>
                <a:srgbClr val="7F7F7F"/>
              </a:solidFill>
            </a:rPr>
            <a:t>model</a:t>
          </a:r>
          <a:endParaRPr lang="en-US" sz="3700" kern="1200" dirty="0">
            <a:solidFill>
              <a:srgbClr val="7F7F7F"/>
            </a:solidFill>
          </a:endParaRPr>
        </a:p>
      </dsp:txBody>
      <dsp:txXfrm>
        <a:off x="47071" y="470769"/>
        <a:ext cx="1892662" cy="1323953"/>
      </dsp:txXfrm>
    </dsp:sp>
    <dsp:sp modelId="{D38B62ED-24D5-4FAF-8097-FE5A416477F2}">
      <dsp:nvSpPr>
        <dsp:cNvPr id="0" name=""/>
        <dsp:cNvSpPr/>
      </dsp:nvSpPr>
      <dsp:spPr>
        <a:xfrm>
          <a:off x="2160901" y="909573"/>
          <a:ext cx="381553" cy="44634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160901" y="998842"/>
        <a:ext cx="267087" cy="267807"/>
      </dsp:txXfrm>
    </dsp:sp>
    <dsp:sp modelId="{80C28EC3-0F8C-4801-886A-2DC6310169A5}">
      <dsp:nvSpPr>
        <dsp:cNvPr id="0" name=""/>
        <dsp:cNvSpPr/>
      </dsp:nvSpPr>
      <dsp:spPr>
        <a:xfrm>
          <a:off x="2700835" y="429579"/>
          <a:ext cx="2905744" cy="1406333"/>
        </a:xfrm>
        <a:prstGeom prst="ellipse">
          <a:avLst/>
        </a:prstGeom>
        <a:solidFill>
          <a:srgbClr val="5FA9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>
              <a:solidFill>
                <a:srgbClr val="F2F2F2"/>
              </a:solidFill>
            </a:rPr>
            <a:t>Database</a:t>
          </a:r>
          <a:r>
            <a:rPr lang="es-ES" sz="2000" kern="1200" dirty="0">
              <a:solidFill>
                <a:srgbClr val="F2F2F2"/>
              </a:solidFill>
            </a:rPr>
            <a:t> </a:t>
          </a:r>
          <a:r>
            <a:rPr lang="es-ES" sz="2000" kern="1200" dirty="0" err="1">
              <a:solidFill>
                <a:srgbClr val="F2F2F2"/>
              </a:solidFill>
            </a:rPr>
            <a:t>from</a:t>
          </a:r>
          <a:r>
            <a:rPr lang="es-ES" sz="2000" kern="1200" dirty="0">
              <a:solidFill>
                <a:srgbClr val="F2F2F2"/>
              </a:solidFill>
            </a:rPr>
            <a:t> </a:t>
          </a:r>
          <a:r>
            <a:rPr lang="es-ES" sz="2000" kern="1200" dirty="0" err="1">
              <a:solidFill>
                <a:srgbClr val="F2F2F2"/>
              </a:solidFill>
            </a:rPr>
            <a:t>best</a:t>
          </a:r>
          <a:r>
            <a:rPr lang="es-ES" sz="2000" kern="1200" dirty="0">
              <a:solidFill>
                <a:srgbClr val="F2F2F2"/>
              </a:solidFill>
            </a:rPr>
            <a:t> linear </a:t>
          </a:r>
          <a:r>
            <a:rPr lang="es-ES" sz="2000" kern="1200" dirty="0" err="1">
              <a:solidFill>
                <a:srgbClr val="F2F2F2"/>
              </a:solidFill>
            </a:rPr>
            <a:t>regression</a:t>
          </a:r>
          <a:r>
            <a:rPr lang="es-ES" sz="2000" kern="1200" dirty="0">
              <a:solidFill>
                <a:srgbClr val="F2F2F2"/>
              </a:solidFill>
            </a:rPr>
            <a:t> </a:t>
          </a:r>
          <a:r>
            <a:rPr lang="es-ES" sz="2000" kern="1200" dirty="0" err="1">
              <a:solidFill>
                <a:srgbClr val="F2F2F2"/>
              </a:solidFill>
            </a:rPr>
            <a:t>model</a:t>
          </a:r>
          <a:endParaRPr lang="en-US" sz="2000" kern="1200" dirty="0">
            <a:solidFill>
              <a:srgbClr val="F2F2F2"/>
            </a:solidFill>
          </a:endParaRPr>
        </a:p>
      </dsp:txBody>
      <dsp:txXfrm>
        <a:off x="3126371" y="635532"/>
        <a:ext cx="2054672" cy="994427"/>
      </dsp:txXfrm>
    </dsp:sp>
    <dsp:sp modelId="{E6BE704A-7C9B-4723-8D29-3E62A826C8D3}">
      <dsp:nvSpPr>
        <dsp:cNvPr id="0" name=""/>
        <dsp:cNvSpPr/>
      </dsp:nvSpPr>
      <dsp:spPr>
        <a:xfrm>
          <a:off x="5786557" y="909573"/>
          <a:ext cx="381553" cy="44634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786557" y="998842"/>
        <a:ext cx="267087" cy="267807"/>
      </dsp:txXfrm>
    </dsp:sp>
    <dsp:sp modelId="{9F5063E8-5169-4F33-8B39-FC232346ACCD}">
      <dsp:nvSpPr>
        <dsp:cNvPr id="0" name=""/>
        <dsp:cNvSpPr/>
      </dsp:nvSpPr>
      <dsp:spPr>
        <a:xfrm>
          <a:off x="6326491" y="623653"/>
          <a:ext cx="1850227" cy="1018185"/>
        </a:xfrm>
        <a:prstGeom prst="ellipse">
          <a:avLst/>
        </a:prstGeom>
        <a:solidFill>
          <a:srgbClr val="5FA9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rgbClr val="F2F2F2"/>
              </a:solidFill>
            </a:rPr>
            <a:t>Max Depth </a:t>
          </a:r>
          <a:r>
            <a:rPr lang="es-ES" sz="1800" kern="1200" dirty="0" err="1">
              <a:solidFill>
                <a:srgbClr val="F2F2F2"/>
              </a:solidFill>
            </a:rPr>
            <a:t>selection</a:t>
          </a:r>
          <a:endParaRPr lang="es-ES" sz="1800" kern="1200" dirty="0">
            <a:solidFill>
              <a:srgbClr val="F2F2F2"/>
            </a:solidFill>
          </a:endParaRPr>
        </a:p>
      </dsp:txBody>
      <dsp:txXfrm>
        <a:off x="6597450" y="772763"/>
        <a:ext cx="1308309" cy="719965"/>
      </dsp:txXfrm>
    </dsp:sp>
    <dsp:sp modelId="{7A79F7AD-146B-4744-BB0C-8994E09C656F}">
      <dsp:nvSpPr>
        <dsp:cNvPr id="0" name=""/>
        <dsp:cNvSpPr/>
      </dsp:nvSpPr>
      <dsp:spPr>
        <a:xfrm>
          <a:off x="8356697" y="909573"/>
          <a:ext cx="381553" cy="44634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356697" y="998842"/>
        <a:ext cx="267087" cy="267807"/>
      </dsp:txXfrm>
    </dsp:sp>
    <dsp:sp modelId="{FF53784B-9CCC-45B9-BA23-EC4388FBB74F}">
      <dsp:nvSpPr>
        <dsp:cNvPr id="0" name=""/>
        <dsp:cNvSpPr/>
      </dsp:nvSpPr>
      <dsp:spPr>
        <a:xfrm>
          <a:off x="8896631" y="429579"/>
          <a:ext cx="1997197" cy="1406333"/>
        </a:xfrm>
        <a:prstGeom prst="roundRect">
          <a:avLst>
            <a:gd name="adj" fmla="val 10000"/>
          </a:avLst>
        </a:prstGeom>
        <a:solidFill>
          <a:srgbClr val="D6CA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>
              <a:solidFill>
                <a:srgbClr val="83837C"/>
              </a:solidFill>
            </a:rPr>
            <a:t>Final </a:t>
          </a:r>
          <a:r>
            <a:rPr lang="es-ES" sz="3700" kern="1200" dirty="0" err="1">
              <a:solidFill>
                <a:srgbClr val="83837C"/>
              </a:solidFill>
            </a:rPr>
            <a:t>model</a:t>
          </a:r>
          <a:endParaRPr lang="en-US" sz="3700" kern="1200" dirty="0">
            <a:solidFill>
              <a:srgbClr val="83837C"/>
            </a:solidFill>
          </a:endParaRPr>
        </a:p>
      </dsp:txBody>
      <dsp:txXfrm>
        <a:off x="8937821" y="470769"/>
        <a:ext cx="1914817" cy="1323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C71BD-66DB-4DF4-B6AA-81AF95ECA87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75C47-AFB7-4906-BAED-D3C3C421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2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DCDA-FC23-BD78-30CE-CAB71C34E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13544-9D96-7634-C9C9-F0FD7CE8B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63D19-E31E-48B1-DFC0-E2293CEC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D766-86BE-44A7-8EA1-E17F9F19C1EA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A1CB0-BF40-0820-FFD3-17C4A8DE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FB359-8BB1-A2A0-047D-7998A2DF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ronhack - Tech Barcelona">
            <a:extLst>
              <a:ext uri="{FF2B5EF4-FFF2-40B4-BE49-F238E27FC236}">
                <a16:creationId xmlns:a16="http://schemas.microsoft.com/office/drawing/2014/main" id="{E9CD93DF-6D23-9705-B783-D0B50D7C16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312" y="145920"/>
            <a:ext cx="1089228" cy="117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82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A473-EBC2-DB16-1124-BFA08AAB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75D2E-1CCE-F367-70A2-7174E500C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4CA02-DFB2-9BAB-949A-C4371714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7432-5E6C-46EA-A449-A47B05385F53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0E6F5-A317-F363-DD3B-80A1626D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EC8FF-6B8A-63D1-7F1B-7FFDE46B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4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1A787-35D3-9C58-D4B0-24E795D19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CB2D3-A343-1433-713D-93AE4E2F0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1ED1-EE6A-40D2-FF5A-65E0F052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F6D4-683B-439B-A08C-F163041C58B0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8E4DA-A1F3-2A16-949E-85829D16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03A0F-D278-6832-3CD9-B35964DC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1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8201-29E0-A23A-35BE-CD5604FC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1E6E-AD92-534F-5766-303CC8CD0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E2B93-D649-8492-97A3-4E0A6E5C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A7CB-D8D8-497E-943A-F0D054D03FE9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182DE-9357-1E1A-C041-BBAD547B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93725-A97A-3CB1-4CD9-8D0C4A76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ronhack - Tech Barcelona">
            <a:extLst>
              <a:ext uri="{FF2B5EF4-FFF2-40B4-BE49-F238E27FC236}">
                <a16:creationId xmlns:a16="http://schemas.microsoft.com/office/drawing/2014/main" id="{E16EBADA-FDF8-1B4B-8D5D-EDC4AC7579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768" y="116736"/>
            <a:ext cx="1089228" cy="117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99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3C65-3D2E-2F04-1C34-16747296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6DE9C-4FC2-D5D6-D0A5-750C9484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68E4D-25FF-9BE0-7F30-D3AC96F9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2BA8-E710-46E2-ABC4-06DD03812709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204D-A36D-9C91-3184-F8E5E4E9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1FFD7-F1AE-0C5E-465C-F2103B20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5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325F-470F-500C-8C45-8631360D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B4C2-2DED-B84C-90E9-87CEEBB34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5D774-5D83-8E47-4423-969E52F50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FB51F-1B78-7342-C124-1801660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22EB-5276-4868-838C-9F930FB5B837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6A5EB-17FA-5D99-EB68-FDF00183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FF836-945E-5784-CC42-F246DF74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8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EFF7-1FD0-9E2B-7C9C-675A5B39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159C6-C870-2684-636E-F59FB586B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C7BBB-EAB9-7C31-7454-5724F62F2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13A80-C3AD-2814-F17D-5EE33E49D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E955A-DEC9-5DC9-EEC4-12EEEC90C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3635E-97F8-2802-CDD5-2D40FE3D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43FA-7CD9-4F48-A1A6-2BB074AE375A}" type="datetime1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94838-AAB4-1BAD-9BDA-AFD42FBD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5F8F0-CD6F-9FB0-CB6C-347D468A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5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FAA2-1F20-6DA6-3EE7-22677D1B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0E021-BF2D-BD16-8D19-26F64FCD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896-4986-42DD-8497-82372508CE57}" type="datetime1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85B5B-5D91-54E1-D260-AA92151E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28E94-DB48-6DD1-DD18-DAF0E270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6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92020-87A5-D532-6921-5C7F91D4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CC60-AFB6-4C8C-84D7-F0BAEE04B12C}" type="datetime1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65C7F-DD37-66A3-1AAF-60D882A9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61464-5B77-600D-C1B9-871BB824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1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54E1-0207-CC35-7D1E-E0B93ECE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F7B17-7CA5-0425-2E61-292FC488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57220-199F-8B9E-22D1-55CB5CF2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681E7-9528-3C57-F5FF-70ECFE9F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C374-3AB8-4B25-8E4C-5B5E72FE8B4C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DB03F-93E6-C770-B979-4C139F74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178B5-0D44-326B-518A-9C7D79FB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4C7E-3347-867F-FF65-234589C6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B3FA7-4837-90A2-9D54-B1BAC3C5A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795B-380E-AD79-376A-E81E1441B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91C0D-50A6-4D48-D2BE-14439724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4994-C601-476A-9294-1F8065717147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9F971-B413-4125-3BDD-D4BD715E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6EAB2-3241-7A6B-0B69-9A51998F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3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5E7A6-4A69-835D-C469-67D4A244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96B21-F5FA-00A5-18A1-772ADDC22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F8685-5E56-BE4B-77D0-B9EA31042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97232-E818-4BA3-B9C9-5E448792113D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7542D-E87F-0C37-3E83-4DD76FDAD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300CE-7F69-C051-3CBD-E97029E02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4FEC-A88E-6F94-97F5-B47304DDC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765" y="5625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Mid-bootcamp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Project:</a:t>
            </a:r>
            <a:b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How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much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will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you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pay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for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your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next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house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?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1F916-A75A-674D-AEBA-0816F2418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1129" y="4011398"/>
            <a:ext cx="7225971" cy="1655762"/>
          </a:xfrm>
        </p:spPr>
        <p:txBody>
          <a:bodyPr>
            <a:normAutofit/>
          </a:bodyPr>
          <a:lstStyle/>
          <a:p>
            <a:r>
              <a:rPr lang="es-E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Federica Riva – </a:t>
            </a:r>
            <a:r>
              <a:rPr lang="es-ES" sz="3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Cathalijn</a:t>
            </a:r>
            <a:r>
              <a:rPr lang="es-E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Vos</a:t>
            </a:r>
          </a:p>
          <a:p>
            <a:r>
              <a:rPr lang="es-E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13.05.2022 - Barcelona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9F03D0-7727-6A43-2060-7AEF3992B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4615195" cy="300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D3C61-885F-CF65-6ECF-42C6F6F9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4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69469-E0D2-8564-D653-107640DF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B3D540-7AB4-1A23-B76E-CE322EE2A41A}"/>
              </a:ext>
            </a:extLst>
          </p:cNvPr>
          <p:cNvSpPr txBox="1">
            <a:spLocks/>
          </p:cNvSpPr>
          <p:nvPr/>
        </p:nvSpPr>
        <p:spPr>
          <a:xfrm>
            <a:off x="838200" y="114432"/>
            <a:ext cx="9770706" cy="1061194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/>
              <a:t>Decision</a:t>
            </a:r>
            <a:r>
              <a:rPr lang="es-ES" b="1" dirty="0"/>
              <a:t> </a:t>
            </a:r>
            <a:r>
              <a:rPr lang="es-ES" b="1" dirty="0" err="1"/>
              <a:t>tree</a:t>
            </a:r>
            <a:r>
              <a:rPr lang="es-ES" b="1" dirty="0"/>
              <a:t> </a:t>
            </a:r>
            <a:r>
              <a:rPr lang="es-ES" b="1" dirty="0" err="1"/>
              <a:t>regression</a:t>
            </a:r>
            <a:r>
              <a:rPr lang="es-ES" b="1" dirty="0"/>
              <a:t> </a:t>
            </a:r>
            <a:r>
              <a:rPr lang="es-ES" b="1" dirty="0" err="1"/>
              <a:t>model</a:t>
            </a:r>
            <a:endParaRPr lang="en-US" b="1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3682C68-6D51-57D1-1746-0BFCBFBE6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05827"/>
              </p:ext>
            </p:extLst>
          </p:nvPr>
        </p:nvGraphicFramePr>
        <p:xfrm>
          <a:off x="296172" y="1571480"/>
          <a:ext cx="6795292" cy="24824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96998">
                  <a:extLst>
                    <a:ext uri="{9D8B030D-6E8A-4147-A177-3AD203B41FA5}">
                      <a16:colId xmlns:a16="http://schemas.microsoft.com/office/drawing/2014/main" val="3069066585"/>
                    </a:ext>
                  </a:extLst>
                </a:gridCol>
                <a:gridCol w="2542643">
                  <a:extLst>
                    <a:ext uri="{9D8B030D-6E8A-4147-A177-3AD203B41FA5}">
                      <a16:colId xmlns:a16="http://schemas.microsoft.com/office/drawing/2014/main" val="2537496800"/>
                    </a:ext>
                  </a:extLst>
                </a:gridCol>
                <a:gridCol w="2655651">
                  <a:extLst>
                    <a:ext uri="{9D8B030D-6E8A-4147-A177-3AD203B41FA5}">
                      <a16:colId xmlns:a16="http://schemas.microsoft.com/office/drawing/2014/main" val="960031367"/>
                    </a:ext>
                  </a:extLst>
                </a:gridCol>
              </a:tblGrid>
              <a:tr h="491071">
                <a:tc>
                  <a:txBody>
                    <a:bodyPr/>
                    <a:lstStyle/>
                    <a:p>
                      <a:r>
                        <a:rPr lang="es-ES" sz="2800" b="1" dirty="0" err="1"/>
                        <a:t>Metrics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b="1" dirty="0" err="1"/>
                        <a:t>Baseline</a:t>
                      </a:r>
                      <a:r>
                        <a:rPr lang="es-ES" sz="2800" b="1" dirty="0"/>
                        <a:t> </a:t>
                      </a:r>
                      <a:r>
                        <a:rPr lang="es-ES" sz="2800" b="1" dirty="0" err="1"/>
                        <a:t>model</a:t>
                      </a:r>
                      <a:endParaRPr lang="en-US" sz="2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b="1" dirty="0" err="1"/>
                        <a:t>Improved</a:t>
                      </a:r>
                      <a:r>
                        <a:rPr lang="es-ES" sz="2800" b="1" dirty="0"/>
                        <a:t> </a:t>
                      </a:r>
                      <a:r>
                        <a:rPr lang="es-ES" sz="2800" b="1" dirty="0" err="1"/>
                        <a:t>model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0906997"/>
                  </a:ext>
                </a:extLst>
              </a:tr>
              <a:tr h="491071"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rgbClr val="1D1C1D"/>
                          </a:solidFill>
                          <a:effectLst/>
                        </a:rPr>
                        <a:t>r2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0,736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kern="1200" dirty="0">
                          <a:solidFill>
                            <a:srgbClr val="1D1C1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0,8046</a:t>
                      </a:r>
                      <a:endParaRPr lang="en-US" sz="1800" b="1" kern="1200" dirty="0">
                        <a:solidFill>
                          <a:srgbClr val="1D1C1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8838536"/>
                  </a:ext>
                </a:extLst>
              </a:tr>
              <a:tr h="491071"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rgbClr val="1D1C1D"/>
                          </a:solidFill>
                          <a:effectLst/>
                        </a:rPr>
                        <a:t>MAE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102.218,31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rgbClr val="1D1C1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99.028,35</a:t>
                      </a:r>
                      <a:endParaRPr lang="en-US" sz="1800" b="0" kern="1200" dirty="0">
                        <a:solidFill>
                          <a:srgbClr val="1D1C1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1324713"/>
                  </a:ext>
                </a:extLst>
              </a:tr>
              <a:tr h="491071"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rgbClr val="1D1C1D"/>
                          </a:solidFill>
                          <a:effectLst/>
                        </a:rPr>
                        <a:t>MSE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42.546.512.242,17</a:t>
                      </a:r>
                      <a:endParaRPr lang="pt-BR" sz="1800" b="0" i="0" dirty="0">
                        <a:solidFill>
                          <a:srgbClr val="1D1C1D"/>
                        </a:solidFill>
                        <a:effectLst/>
                        <a:latin typeface="Slack-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rgbClr val="1D1C1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25.697.817.780,33</a:t>
                      </a:r>
                      <a:endParaRPr lang="pt-BR" sz="1800" b="0" kern="1200" dirty="0">
                        <a:solidFill>
                          <a:srgbClr val="1D1C1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6599954"/>
                  </a:ext>
                </a:extLst>
              </a:tr>
              <a:tr h="491071"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rgbClr val="1D1C1D"/>
                          </a:solidFill>
                          <a:effectLst/>
                        </a:rPr>
                        <a:t>RMSE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206.268,06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800" b="0" kern="1200" dirty="0">
                          <a:solidFill>
                            <a:srgbClr val="1D1C1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160.305,39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078891"/>
                  </a:ext>
                </a:extLst>
              </a:tr>
            </a:tbl>
          </a:graphicData>
        </a:graphic>
      </p:graphicFrame>
      <p:pic>
        <p:nvPicPr>
          <p:cNvPr id="2051" name="Picture 3">
            <a:extLst>
              <a:ext uri="{FF2B5EF4-FFF2-40B4-BE49-F238E27FC236}">
                <a16:creationId xmlns:a16="http://schemas.microsoft.com/office/drawing/2014/main" id="{D5B1EC9D-C32C-E582-9167-9A930C23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6CA2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64" y="1869768"/>
            <a:ext cx="5024351" cy="483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30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69469-E0D2-8564-D653-107640DF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B3D540-7AB4-1A23-B76E-CE322EE2A41A}"/>
              </a:ext>
            </a:extLst>
          </p:cNvPr>
          <p:cNvSpPr txBox="1">
            <a:spLocks/>
          </p:cNvSpPr>
          <p:nvPr/>
        </p:nvSpPr>
        <p:spPr>
          <a:xfrm>
            <a:off x="439562" y="173096"/>
            <a:ext cx="10017671" cy="881060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/>
              <a:t>Conclusions</a:t>
            </a:r>
            <a:r>
              <a:rPr lang="es-ES" b="1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80033B-5B14-1097-291B-8F0982EB566E}"/>
              </a:ext>
            </a:extLst>
          </p:cNvPr>
          <p:cNvSpPr txBox="1">
            <a:spLocks/>
          </p:cNvSpPr>
          <p:nvPr/>
        </p:nvSpPr>
        <p:spPr>
          <a:xfrm>
            <a:off x="2060839" y="1424233"/>
            <a:ext cx="9770706" cy="1389434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600" dirty="0" err="1">
                <a:latin typeface="+mn-lt"/>
              </a:rPr>
              <a:t>According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to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our</a:t>
            </a:r>
            <a:r>
              <a:rPr lang="es-ES" sz="2600" dirty="0">
                <a:latin typeface="+mn-lt"/>
              </a:rPr>
              <a:t> </a:t>
            </a:r>
            <a:r>
              <a:rPr lang="en-US" sz="2600" dirty="0">
                <a:latin typeface="+mn-lt"/>
              </a:rPr>
              <a:t>analysis</a:t>
            </a:r>
            <a:r>
              <a:rPr lang="es-ES" sz="2600" dirty="0">
                <a:latin typeface="+mn-lt"/>
              </a:rPr>
              <a:t>, </a:t>
            </a:r>
            <a:r>
              <a:rPr lang="es-ES" sz="2600" dirty="0" err="1">
                <a:latin typeface="+mn-lt"/>
              </a:rPr>
              <a:t>the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decision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tree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regression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model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is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the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better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choice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to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predict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house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prices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given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the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current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database</a:t>
            </a:r>
            <a:r>
              <a:rPr lang="es-ES" sz="2600" dirty="0">
                <a:latin typeface="+mn-lt"/>
              </a:rPr>
              <a:t>.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906B26D5-7323-AAD1-FE67-ED22716C0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6CA2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5" y="1400402"/>
            <a:ext cx="1545260" cy="148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C915977-C9FD-717A-AD30-07CDF4658120}"/>
              </a:ext>
            </a:extLst>
          </p:cNvPr>
          <p:cNvSpPr txBox="1">
            <a:spLocks/>
          </p:cNvSpPr>
          <p:nvPr/>
        </p:nvSpPr>
        <p:spPr>
          <a:xfrm>
            <a:off x="2477383" y="4812434"/>
            <a:ext cx="9354162" cy="1588816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+mn-lt"/>
              </a:rPr>
              <a:t>Our analysis also suggests that </a:t>
            </a:r>
            <a:r>
              <a:rPr lang="en-US" sz="2600" dirty="0" err="1">
                <a:latin typeface="+mn-lt"/>
              </a:rPr>
              <a:t>sqft_lot</a:t>
            </a:r>
            <a:r>
              <a:rPr lang="en-US" sz="2600" dirty="0">
                <a:latin typeface="+mn-lt"/>
              </a:rPr>
              <a:t>, sqft_lot15, sqft_living15 are not important factors in predicting the house prices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DD80C5-6309-B07A-66E9-C30E98F00620}"/>
              </a:ext>
            </a:extLst>
          </p:cNvPr>
          <p:cNvSpPr txBox="1">
            <a:spLocks/>
          </p:cNvSpPr>
          <p:nvPr/>
        </p:nvSpPr>
        <p:spPr>
          <a:xfrm>
            <a:off x="297517" y="2968149"/>
            <a:ext cx="11534028" cy="1389434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600" dirty="0" err="1">
                <a:latin typeface="+mn-lt"/>
              </a:rPr>
              <a:t>Our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model</a:t>
            </a:r>
            <a:r>
              <a:rPr lang="es-ES" sz="2600" dirty="0">
                <a:latin typeface="+mn-lt"/>
              </a:rPr>
              <a:t> can </a:t>
            </a:r>
            <a:r>
              <a:rPr lang="es-ES" sz="2600" dirty="0" err="1">
                <a:latin typeface="+mn-lt"/>
              </a:rPr>
              <a:t>predict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the</a:t>
            </a:r>
            <a:r>
              <a:rPr lang="es-ES" sz="2600" dirty="0">
                <a:latin typeface="+mn-lt"/>
              </a:rPr>
              <a:t> actual </a:t>
            </a:r>
            <a:r>
              <a:rPr lang="es-ES" sz="2600" dirty="0" err="1">
                <a:latin typeface="+mn-lt"/>
              </a:rPr>
              <a:t>prices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with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an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accuracy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of</a:t>
            </a:r>
            <a:r>
              <a:rPr lang="es-ES" sz="2600" dirty="0">
                <a:latin typeface="+mn-lt"/>
              </a:rPr>
              <a:t> 80% and a mean absolute error </a:t>
            </a:r>
            <a:r>
              <a:rPr lang="es-ES" sz="2600" dirty="0" err="1">
                <a:latin typeface="+mn-lt"/>
              </a:rPr>
              <a:t>of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less</a:t>
            </a:r>
            <a:r>
              <a:rPr lang="es-ES" sz="2600" dirty="0">
                <a:latin typeface="+mn-lt"/>
              </a:rPr>
              <a:t> </a:t>
            </a:r>
            <a:r>
              <a:rPr lang="es-ES" sz="2600" dirty="0" err="1">
                <a:latin typeface="+mn-lt"/>
              </a:rPr>
              <a:t>than</a:t>
            </a:r>
            <a:r>
              <a:rPr lang="es-ES" sz="2600" dirty="0">
                <a:latin typeface="+mn-lt"/>
              </a:rPr>
              <a:t> $100k</a:t>
            </a:r>
          </a:p>
        </p:txBody>
      </p:sp>
      <p:pic>
        <p:nvPicPr>
          <p:cNvPr id="13" name="Picture 2" descr="Angle Symbol Brand Clipart Variable, Hammer, Tool, Text, Logo Transparent  Png – Pngset.com">
            <a:extLst>
              <a:ext uri="{FF2B5EF4-FFF2-40B4-BE49-F238E27FC236}">
                <a16:creationId xmlns:a16="http://schemas.microsoft.com/office/drawing/2014/main" id="{1E04C23D-0CBA-DA15-9F7D-85C97A970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1121">
            <a:off x="432960" y="4899726"/>
            <a:ext cx="1781933" cy="141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ross 1">
            <a:extLst>
              <a:ext uri="{FF2B5EF4-FFF2-40B4-BE49-F238E27FC236}">
                <a16:creationId xmlns:a16="http://schemas.microsoft.com/office/drawing/2014/main" id="{722F9549-5518-1652-D25A-AA0C025D541B}"/>
              </a:ext>
            </a:extLst>
          </p:cNvPr>
          <p:cNvSpPr/>
          <p:nvPr/>
        </p:nvSpPr>
        <p:spPr>
          <a:xfrm rot="18554885">
            <a:off x="473978" y="4656409"/>
            <a:ext cx="1717834" cy="1714861"/>
          </a:xfrm>
          <a:prstGeom prst="plus">
            <a:avLst>
              <a:gd name="adj" fmla="val 42359"/>
            </a:avLst>
          </a:prstGeom>
          <a:solidFill>
            <a:srgbClr val="D6CA2A">
              <a:alpha val="60000"/>
            </a:srgbClr>
          </a:solidFill>
          <a:ln>
            <a:solidFill>
              <a:srgbClr val="D6CA2A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26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69469-E0D2-8564-D653-107640DF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B3D540-7AB4-1A23-B76E-CE322EE2A41A}"/>
              </a:ext>
            </a:extLst>
          </p:cNvPr>
          <p:cNvSpPr txBox="1">
            <a:spLocks/>
          </p:cNvSpPr>
          <p:nvPr/>
        </p:nvSpPr>
        <p:spPr>
          <a:xfrm>
            <a:off x="754224" y="2359414"/>
            <a:ext cx="9770706" cy="2029718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 err="1"/>
              <a:t>Thanks</a:t>
            </a:r>
            <a:r>
              <a:rPr lang="es-ES" b="1" dirty="0"/>
              <a:t> </a:t>
            </a: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b="1" dirty="0" err="1"/>
              <a:t>your</a:t>
            </a:r>
            <a:r>
              <a:rPr lang="es-ES" b="1" dirty="0"/>
              <a:t> </a:t>
            </a:r>
            <a:r>
              <a:rPr lang="es-ES" b="1" dirty="0" err="1"/>
              <a:t>attention</a:t>
            </a:r>
            <a:r>
              <a:rPr lang="es-ES" b="1" dirty="0"/>
              <a:t>!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4527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B1DE-FB81-D2FD-266A-835D11F4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66" y="1669982"/>
            <a:ext cx="10017671" cy="1005124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 err="1"/>
              <a:t>Implement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observations</a:t>
            </a:r>
            <a:r>
              <a:rPr lang="es-ES" dirty="0"/>
              <a:t> </a:t>
            </a:r>
            <a:r>
              <a:rPr lang="es-ES" dirty="0" err="1"/>
              <a:t>coming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visual </a:t>
            </a:r>
            <a:r>
              <a:rPr lang="es-ES" dirty="0" err="1"/>
              <a:t>inspection</a:t>
            </a:r>
            <a:r>
              <a:rPr lang="es-ES" dirty="0"/>
              <a:t> (</a:t>
            </a:r>
            <a:r>
              <a:rPr lang="es-ES" dirty="0" err="1"/>
              <a:t>Tableau</a:t>
            </a:r>
            <a:r>
              <a:rPr lang="es-ES" dirty="0"/>
              <a:t>) in </a:t>
            </a:r>
            <a:r>
              <a:rPr lang="es-ES" dirty="0" err="1"/>
              <a:t>the</a:t>
            </a:r>
            <a:r>
              <a:rPr lang="es-ES" dirty="0"/>
              <a:t> ML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identify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predictive </a:t>
            </a:r>
            <a:r>
              <a:rPr lang="es-ES" dirty="0" err="1"/>
              <a:t>features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D47E4-2ABC-0D42-B204-FD10653E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6A995-D784-CB4C-AF7C-D7FB467A2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398" y="3348364"/>
            <a:ext cx="4615195" cy="300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88D3252-39DA-A524-4F8E-809D6784CF1A}"/>
              </a:ext>
            </a:extLst>
          </p:cNvPr>
          <p:cNvSpPr txBox="1">
            <a:spLocks/>
          </p:cNvSpPr>
          <p:nvPr/>
        </p:nvSpPr>
        <p:spPr>
          <a:xfrm>
            <a:off x="546566" y="240507"/>
            <a:ext cx="10017671" cy="881060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Future </a:t>
            </a:r>
            <a:r>
              <a:rPr lang="es-ES" b="1" dirty="0" err="1"/>
              <a:t>steps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27137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2791-0068-2812-93AE-29F7CF45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70706" cy="1325563"/>
          </a:xfrm>
          <a:ln w="28575">
            <a:solidFill>
              <a:srgbClr val="D6CA2A"/>
            </a:solidFill>
          </a:ln>
        </p:spPr>
        <p:txBody>
          <a:bodyPr/>
          <a:lstStyle/>
          <a:p>
            <a:r>
              <a:rPr lang="es-ES" b="1" dirty="0" err="1"/>
              <a:t>Outline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A0DA8-EF95-8683-9F50-71A98467E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9947988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3200" dirty="0" err="1"/>
              <a:t>Objectives</a:t>
            </a:r>
            <a:endParaRPr lang="es-ES" sz="32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800" dirty="0" err="1"/>
              <a:t>Methodology</a:t>
            </a:r>
            <a:endParaRPr lang="es-ES" sz="28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800" dirty="0" err="1"/>
              <a:t>Results</a:t>
            </a:r>
            <a:endParaRPr lang="es-ES" sz="2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3600" dirty="0"/>
              <a:t> </a:t>
            </a:r>
            <a:r>
              <a:rPr lang="es-ES" sz="3600" dirty="0" err="1"/>
              <a:t>Conclusions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0B5FF-AB13-17E2-FDDF-48FD294F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8B81F19-AEC8-C7D0-B636-D0556F8C4F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1" t="9083" r="17608" b="9959"/>
          <a:stretch/>
        </p:blipFill>
        <p:spPr bwMode="auto">
          <a:xfrm>
            <a:off x="5573486" y="3147575"/>
            <a:ext cx="6074228" cy="308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17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3B090-A23B-364E-2270-5DD570D2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2105603"/>
            <a:ext cx="7903030" cy="839928"/>
          </a:xfrm>
        </p:spPr>
        <p:txBody>
          <a:bodyPr>
            <a:normAutofit lnSpcReduction="10000"/>
          </a:bodyPr>
          <a:lstStyle/>
          <a:p>
            <a:pPr marL="514350" indent="-514350" algn="just">
              <a:buAutoNum type="arabicParenR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Explore the characteristics of the houses using some business intelligence tools.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F7DC8-9B66-8B58-E26C-E2C3827B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9B1BF-483D-2532-B0DE-7919EA860910}"/>
              </a:ext>
            </a:extLst>
          </p:cNvPr>
          <p:cNvSpPr txBox="1"/>
          <p:nvPr/>
        </p:nvSpPr>
        <p:spPr>
          <a:xfrm>
            <a:off x="854739" y="2069838"/>
            <a:ext cx="2103120" cy="640080"/>
          </a:xfrm>
          <a:prstGeom prst="rect">
            <a:avLst/>
          </a:prstGeom>
          <a:solidFill>
            <a:srgbClr val="D6CA2A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 </a:t>
            </a:r>
            <a:r>
              <a:rPr lang="es-ES" sz="3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5B3DE-B52A-D0E8-DA9E-E12E841DA1C2}"/>
              </a:ext>
            </a:extLst>
          </p:cNvPr>
          <p:cNvSpPr txBox="1"/>
          <p:nvPr/>
        </p:nvSpPr>
        <p:spPr>
          <a:xfrm>
            <a:off x="854739" y="5220867"/>
            <a:ext cx="2103120" cy="1097280"/>
          </a:xfrm>
          <a:prstGeom prst="rect">
            <a:avLst/>
          </a:prstGeom>
          <a:solidFill>
            <a:srgbClr val="D6CA2A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High-</a:t>
            </a:r>
            <a:r>
              <a:rPr lang="es-ES" sz="3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s-E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3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222A5-8E25-D487-8AC7-93C941486F82}"/>
              </a:ext>
            </a:extLst>
          </p:cNvPr>
          <p:cNvSpPr txBox="1"/>
          <p:nvPr/>
        </p:nvSpPr>
        <p:spPr>
          <a:xfrm>
            <a:off x="854739" y="3438971"/>
            <a:ext cx="2103120" cy="1097280"/>
          </a:xfrm>
          <a:prstGeom prst="rect">
            <a:avLst/>
          </a:prstGeom>
          <a:solidFill>
            <a:srgbClr val="D6CA2A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Predictive </a:t>
            </a:r>
            <a:r>
              <a:rPr lang="es-ES" sz="3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models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4324E5-54E1-4A4C-1851-F62CCC75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70706" cy="1325563"/>
          </a:xfrm>
          <a:ln w="28575">
            <a:solidFill>
              <a:srgbClr val="D6CA2A"/>
            </a:solidFill>
          </a:ln>
        </p:spPr>
        <p:txBody>
          <a:bodyPr/>
          <a:lstStyle/>
          <a:p>
            <a:r>
              <a:rPr lang="es-ES" b="1" dirty="0" err="1"/>
              <a:t>Objectives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47A25A-183F-5831-42E6-1F856553B8F1}"/>
              </a:ext>
            </a:extLst>
          </p:cNvPr>
          <p:cNvSpPr txBox="1">
            <a:spLocks/>
          </p:cNvSpPr>
          <p:nvPr/>
        </p:nvSpPr>
        <p:spPr>
          <a:xfrm>
            <a:off x="3200400" y="5220867"/>
            <a:ext cx="7903030" cy="109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arenR" startAt="3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Understanding which factors are responsible for higher property value - $650K and above.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C03F13-50D4-F702-E543-8F3E7D1B2F90}"/>
              </a:ext>
            </a:extLst>
          </p:cNvPr>
          <p:cNvSpPr txBox="1">
            <a:spLocks/>
          </p:cNvSpPr>
          <p:nvPr/>
        </p:nvSpPr>
        <p:spPr>
          <a:xfrm>
            <a:off x="3200400" y="3567647"/>
            <a:ext cx="7903030" cy="839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arenR" startAt="2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Build a model that will predict the price of a house based on features provided in the dataset.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7758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A614C-2BC7-A563-C67A-AFCCF81F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MySQL logo vector (.EPS) - Anthon Code">
            <a:extLst>
              <a:ext uri="{FF2B5EF4-FFF2-40B4-BE49-F238E27FC236}">
                <a16:creationId xmlns:a16="http://schemas.microsoft.com/office/drawing/2014/main" id="{DFA03D8D-434B-DAE0-DDBF-791A7A27C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45901"/>
            <a:ext cx="4783703" cy="22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ableau Logo, history, meaning, symbol, PNG">
            <a:extLst>
              <a:ext uri="{FF2B5EF4-FFF2-40B4-BE49-F238E27FC236}">
                <a16:creationId xmlns:a16="http://schemas.microsoft.com/office/drawing/2014/main" id="{3DB8310E-3D83-2BDA-D208-F0AAC5D2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785" y="3429000"/>
            <a:ext cx="4772741" cy="267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882A5BA-5208-F2DF-B3CF-9755B84D745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70706" cy="1325563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/>
              <a:t>Methodology</a:t>
            </a:r>
            <a:r>
              <a:rPr lang="es-ES" b="1" dirty="0"/>
              <a:t>: </a:t>
            </a:r>
            <a:r>
              <a:rPr lang="es-ES" b="1" dirty="0" err="1"/>
              <a:t>objective</a:t>
            </a:r>
            <a:r>
              <a:rPr lang="es-ES" b="1" dirty="0"/>
              <a:t>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330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69469-E0D2-8564-D653-107640DF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DBB6B3-0612-2536-766F-211297F31319}"/>
              </a:ext>
            </a:extLst>
          </p:cNvPr>
          <p:cNvSpPr txBox="1">
            <a:spLocks/>
          </p:cNvSpPr>
          <p:nvPr/>
        </p:nvSpPr>
        <p:spPr>
          <a:xfrm>
            <a:off x="766665" y="2629486"/>
            <a:ext cx="5329335" cy="1148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s-ES" sz="3200" dirty="0">
                <a:latin typeface="+mn-lt"/>
              </a:rPr>
              <a:t>Linear </a:t>
            </a:r>
            <a:r>
              <a:rPr lang="es-ES" sz="3200" dirty="0" err="1">
                <a:latin typeface="+mn-lt"/>
              </a:rPr>
              <a:t>regression</a:t>
            </a:r>
            <a:r>
              <a:rPr lang="es-ES" sz="3200" dirty="0">
                <a:latin typeface="+mn-lt"/>
              </a:rPr>
              <a:t> </a:t>
            </a:r>
            <a:r>
              <a:rPr lang="es-ES" sz="3200" dirty="0" err="1">
                <a:latin typeface="+mn-lt"/>
              </a:rPr>
              <a:t>model</a:t>
            </a:r>
            <a:endParaRPr lang="es-ES" sz="3200" dirty="0"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B3D540-7AB4-1A23-B76E-CE322EE2A4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70706" cy="1325563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/>
              <a:t>Objective</a:t>
            </a:r>
            <a:r>
              <a:rPr lang="es-ES" b="1" dirty="0"/>
              <a:t> 2</a:t>
            </a:r>
            <a:endParaRPr lang="en-US" b="1" dirty="0"/>
          </a:p>
        </p:txBody>
      </p:sp>
      <p:pic>
        <p:nvPicPr>
          <p:cNvPr id="7170" name="Picture 2" descr="Concepts with a tree.">
            <a:extLst>
              <a:ext uri="{FF2B5EF4-FFF2-40B4-BE49-F238E27FC236}">
                <a16:creationId xmlns:a16="http://schemas.microsoft.com/office/drawing/2014/main" id="{2847125C-81EA-5CC4-3416-392E06270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665" y="4098698"/>
            <a:ext cx="4841306" cy="23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FF01AC9-9284-B5DD-106F-FC4FD2F45FFB}"/>
              </a:ext>
            </a:extLst>
          </p:cNvPr>
          <p:cNvSpPr txBox="1">
            <a:spLocks/>
          </p:cNvSpPr>
          <p:nvPr/>
        </p:nvSpPr>
        <p:spPr>
          <a:xfrm>
            <a:off x="6542314" y="2722279"/>
            <a:ext cx="5329335" cy="963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s-ES" sz="3200" dirty="0" err="1">
                <a:latin typeface="+mn-lt"/>
              </a:rPr>
              <a:t>Decision</a:t>
            </a:r>
            <a:r>
              <a:rPr lang="es-ES" sz="3200" dirty="0">
                <a:latin typeface="+mn-lt"/>
              </a:rPr>
              <a:t> </a:t>
            </a:r>
            <a:r>
              <a:rPr lang="es-ES" sz="3200" dirty="0" err="1">
                <a:latin typeface="+mn-lt"/>
              </a:rPr>
              <a:t>tree</a:t>
            </a:r>
            <a:r>
              <a:rPr lang="es-ES" sz="3200" dirty="0">
                <a:latin typeface="+mn-lt"/>
              </a:rPr>
              <a:t> </a:t>
            </a:r>
            <a:r>
              <a:rPr lang="es-ES" sz="3200" dirty="0" err="1">
                <a:latin typeface="+mn-lt"/>
              </a:rPr>
              <a:t>regression</a:t>
            </a:r>
            <a:r>
              <a:rPr lang="es-ES" sz="3200" dirty="0">
                <a:latin typeface="+mn-lt"/>
              </a:rPr>
              <a:t> </a:t>
            </a:r>
            <a:r>
              <a:rPr lang="es-ES" sz="3200" dirty="0" err="1">
                <a:latin typeface="+mn-lt"/>
              </a:rPr>
              <a:t>model</a:t>
            </a:r>
            <a:endParaRPr lang="en-US" sz="3200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8A1906-9ADB-3342-A349-924470D168D9}"/>
              </a:ext>
            </a:extLst>
          </p:cNvPr>
          <p:cNvSpPr txBox="1">
            <a:spLocks/>
          </p:cNvSpPr>
          <p:nvPr/>
        </p:nvSpPr>
        <p:spPr>
          <a:xfrm>
            <a:off x="838200" y="1827650"/>
            <a:ext cx="9618306" cy="7163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s-ES" sz="3000" dirty="0" err="1">
                <a:latin typeface="+mn-lt"/>
              </a:rPr>
              <a:t>Two</a:t>
            </a:r>
            <a:r>
              <a:rPr lang="es-ES" sz="3000" dirty="0">
                <a:latin typeface="+mn-lt"/>
              </a:rPr>
              <a:t> </a:t>
            </a:r>
            <a:r>
              <a:rPr lang="es-ES" sz="3000" dirty="0" err="1">
                <a:latin typeface="+mn-lt"/>
              </a:rPr>
              <a:t>types</a:t>
            </a:r>
            <a:r>
              <a:rPr lang="es-ES" sz="3000" dirty="0">
                <a:latin typeface="+mn-lt"/>
              </a:rPr>
              <a:t> </a:t>
            </a:r>
            <a:r>
              <a:rPr lang="es-ES" sz="3000" dirty="0" err="1">
                <a:latin typeface="+mn-lt"/>
              </a:rPr>
              <a:t>of</a:t>
            </a:r>
            <a:r>
              <a:rPr lang="es-ES" sz="3000" dirty="0">
                <a:latin typeface="+mn-lt"/>
              </a:rPr>
              <a:t> </a:t>
            </a:r>
            <a:r>
              <a:rPr lang="es-ES" sz="3000" dirty="0" err="1">
                <a:latin typeface="+mn-lt"/>
              </a:rPr>
              <a:t>model</a:t>
            </a:r>
            <a:r>
              <a:rPr lang="es-ES" sz="3000" dirty="0">
                <a:latin typeface="+mn-lt"/>
              </a:rPr>
              <a:t>: </a:t>
            </a:r>
          </a:p>
        </p:txBody>
      </p:sp>
      <p:pic>
        <p:nvPicPr>
          <p:cNvPr id="7172" name="Picture 4" descr="Linear Regression in Machine Learning">
            <a:extLst>
              <a:ext uri="{FF2B5EF4-FFF2-40B4-BE49-F238E27FC236}">
                <a16:creationId xmlns:a16="http://schemas.microsoft.com/office/drawing/2014/main" id="{ADDFEE38-B85C-2E21-8849-9EA46C40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86" y="3877517"/>
            <a:ext cx="2478833" cy="247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46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69469-E0D2-8564-D653-107640DF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B3D540-7AB4-1A23-B76E-CE322EE2A41A}"/>
              </a:ext>
            </a:extLst>
          </p:cNvPr>
          <p:cNvSpPr txBox="1">
            <a:spLocks/>
          </p:cNvSpPr>
          <p:nvPr/>
        </p:nvSpPr>
        <p:spPr>
          <a:xfrm>
            <a:off x="838200" y="114431"/>
            <a:ext cx="9770706" cy="1325563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Linear </a:t>
            </a:r>
            <a:r>
              <a:rPr lang="es-ES" b="1" dirty="0" err="1"/>
              <a:t>regression</a:t>
            </a:r>
            <a:r>
              <a:rPr lang="es-ES" b="1" dirty="0"/>
              <a:t> </a:t>
            </a:r>
            <a:r>
              <a:rPr lang="es-ES" b="1" dirty="0" err="1"/>
              <a:t>model</a:t>
            </a:r>
            <a:endParaRPr lang="en-US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709BC57-FD6B-5578-DCC0-29B7813D2C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489404"/>
              </p:ext>
            </p:extLst>
          </p:nvPr>
        </p:nvGraphicFramePr>
        <p:xfrm>
          <a:off x="838200" y="1632680"/>
          <a:ext cx="9770706" cy="2265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AB2FD1F3-2174-9FE9-C7F2-AC2CB5CC6834}"/>
              </a:ext>
            </a:extLst>
          </p:cNvPr>
          <p:cNvSpPr/>
          <p:nvPr/>
        </p:nvSpPr>
        <p:spPr>
          <a:xfrm>
            <a:off x="3969398" y="4706568"/>
            <a:ext cx="3508310" cy="1978089"/>
          </a:xfrm>
          <a:prstGeom prst="ellipse">
            <a:avLst/>
          </a:prstGeom>
          <a:solidFill>
            <a:srgbClr val="5FA972"/>
          </a:solidFill>
          <a:ln>
            <a:solidFill>
              <a:srgbClr val="5FA9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es-ES" sz="2000" dirty="0" err="1">
                <a:solidFill>
                  <a:schemeClr val="bg1">
                    <a:lumMod val="95000"/>
                  </a:schemeClr>
                </a:solidFill>
              </a:rPr>
              <a:t>cleaning</a:t>
            </a: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s-ES" sz="2000" dirty="0" err="1">
                <a:solidFill>
                  <a:schemeClr val="bg1">
                    <a:lumMod val="95000"/>
                  </a:schemeClr>
                </a:solidFill>
              </a:rPr>
              <a:t>Features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1">
                    <a:lumMod val="95000"/>
                  </a:schemeClr>
                </a:solidFill>
              </a:rPr>
              <a:t>engineering</a:t>
            </a: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s-ES" sz="2000" dirty="0" err="1">
                <a:solidFill>
                  <a:schemeClr val="bg1">
                    <a:lumMod val="95000"/>
                  </a:schemeClr>
                </a:solidFill>
              </a:rPr>
              <a:t>Features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1">
                    <a:lumMod val="95000"/>
                  </a:schemeClr>
                </a:solidFill>
              </a:rPr>
              <a:t>selection</a:t>
            </a: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s-ES" sz="2000" dirty="0" err="1">
                <a:solidFill>
                  <a:schemeClr val="bg1">
                    <a:lumMod val="95000"/>
                  </a:schemeClr>
                </a:solidFill>
              </a:rPr>
              <a:t>Ouliers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D033C627-3D43-126F-F270-5921B8035A17}"/>
              </a:ext>
            </a:extLst>
          </p:cNvPr>
          <p:cNvSpPr/>
          <p:nvPr/>
        </p:nvSpPr>
        <p:spPr>
          <a:xfrm rot="16200000">
            <a:off x="7144215" y="3826807"/>
            <a:ext cx="2396793" cy="1489566"/>
          </a:xfrm>
          <a:prstGeom prst="curvedUpArrow">
            <a:avLst>
              <a:gd name="adj1" fmla="val 13714"/>
              <a:gd name="adj2" fmla="val 50000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E41302F3-D147-1BE7-690E-6C5F6378CDB7}"/>
              </a:ext>
            </a:extLst>
          </p:cNvPr>
          <p:cNvSpPr/>
          <p:nvPr/>
        </p:nvSpPr>
        <p:spPr>
          <a:xfrm rot="5400000">
            <a:off x="2033346" y="3974115"/>
            <a:ext cx="2362099" cy="1464906"/>
          </a:xfrm>
          <a:prstGeom prst="curvedUpArrow">
            <a:avLst>
              <a:gd name="adj1" fmla="val 16222"/>
              <a:gd name="adj2" fmla="val 50000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3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69469-E0D2-8564-D653-107640DF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B3D540-7AB4-1A23-B76E-CE322EE2A41A}"/>
              </a:ext>
            </a:extLst>
          </p:cNvPr>
          <p:cNvSpPr txBox="1">
            <a:spLocks/>
          </p:cNvSpPr>
          <p:nvPr/>
        </p:nvSpPr>
        <p:spPr>
          <a:xfrm>
            <a:off x="838200" y="114431"/>
            <a:ext cx="9770706" cy="1139777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/>
              <a:t>Best</a:t>
            </a:r>
            <a:r>
              <a:rPr lang="es-ES" b="1" dirty="0"/>
              <a:t> </a:t>
            </a:r>
            <a:r>
              <a:rPr lang="es-ES" b="1" dirty="0" err="1"/>
              <a:t>model</a:t>
            </a:r>
            <a:r>
              <a:rPr lang="es-ES" b="1" dirty="0"/>
              <a:t> </a:t>
            </a:r>
            <a:r>
              <a:rPr lang="es-ES" b="1" dirty="0" err="1"/>
              <a:t>for</a:t>
            </a:r>
            <a:r>
              <a:rPr lang="es-ES" b="1" dirty="0"/>
              <a:t> Linear </a:t>
            </a:r>
            <a:r>
              <a:rPr lang="es-ES" b="1" dirty="0" err="1"/>
              <a:t>regression</a:t>
            </a:r>
            <a:r>
              <a:rPr lang="es-ES" b="1" dirty="0"/>
              <a:t> </a:t>
            </a:r>
            <a:r>
              <a:rPr lang="es-ES" b="1" dirty="0" err="1"/>
              <a:t>approach</a:t>
            </a:r>
            <a:endParaRPr lang="en-US" b="1" dirty="0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085B980C-C8F5-BDE8-9613-327FB0911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41189"/>
              </p:ext>
            </p:extLst>
          </p:nvPr>
        </p:nvGraphicFramePr>
        <p:xfrm>
          <a:off x="838200" y="1916346"/>
          <a:ext cx="9770706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353">
                  <a:extLst>
                    <a:ext uri="{9D8B030D-6E8A-4147-A177-3AD203B41FA5}">
                      <a16:colId xmlns:a16="http://schemas.microsoft.com/office/drawing/2014/main" val="3966843077"/>
                    </a:ext>
                  </a:extLst>
                </a:gridCol>
                <a:gridCol w="4885353">
                  <a:extLst>
                    <a:ext uri="{9D8B030D-6E8A-4147-A177-3AD203B41FA5}">
                      <a16:colId xmlns:a16="http://schemas.microsoft.com/office/drawing/2014/main" val="76605724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Variables </a:t>
                      </a:r>
                      <a:r>
                        <a:rPr lang="es-ES" sz="2400" b="1" dirty="0" err="1"/>
                        <a:t>included</a:t>
                      </a:r>
                      <a:r>
                        <a:rPr lang="es-ES" sz="2400" b="1" dirty="0"/>
                        <a:t> in </a:t>
                      </a:r>
                      <a:r>
                        <a:rPr lang="es-ES" sz="2400" b="1" dirty="0" err="1"/>
                        <a:t>the</a:t>
                      </a:r>
                      <a:r>
                        <a:rPr lang="es-ES" sz="2400" b="1" dirty="0"/>
                        <a:t> </a:t>
                      </a:r>
                      <a:r>
                        <a:rPr lang="es-ES" sz="2400" b="1" dirty="0" err="1"/>
                        <a:t>most</a:t>
                      </a:r>
                      <a:r>
                        <a:rPr lang="es-ES" sz="2400" b="1" dirty="0"/>
                        <a:t> </a:t>
                      </a:r>
                      <a:r>
                        <a:rPr lang="es-ES" sz="2400" b="1" dirty="0" err="1"/>
                        <a:t>fitting</a:t>
                      </a:r>
                      <a:r>
                        <a:rPr lang="es-ES" sz="2400" b="1" dirty="0"/>
                        <a:t> </a:t>
                      </a:r>
                      <a:r>
                        <a:rPr lang="es-ES" sz="2400" b="1" dirty="0" err="1"/>
                        <a:t>model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4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 err="1"/>
                        <a:t>Numerical</a:t>
                      </a:r>
                      <a:r>
                        <a:rPr lang="es-ES" sz="2000" dirty="0"/>
                        <a:t>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 err="1"/>
                        <a:t>Categorical</a:t>
                      </a:r>
                      <a:r>
                        <a:rPr lang="es-ES" sz="2000" b="1" dirty="0"/>
                        <a:t> (</a:t>
                      </a:r>
                      <a:r>
                        <a:rPr lang="es-ES" sz="2000" b="1" dirty="0" err="1"/>
                        <a:t>dummies</a:t>
                      </a:r>
                      <a:r>
                        <a:rPr lang="es-ES" sz="2000" b="1" dirty="0"/>
                        <a:t>)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567887"/>
                  </a:ext>
                </a:extLst>
              </a:tr>
              <a:tr h="354842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2200" dirty="0" err="1"/>
                        <a:t>Number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of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bedrooms</a:t>
                      </a:r>
                      <a:r>
                        <a:rPr lang="es-ES" sz="2200" dirty="0"/>
                        <a:t> (</a:t>
                      </a:r>
                      <a:r>
                        <a:rPr lang="es-ES" sz="2200" dirty="0" err="1"/>
                        <a:t>scale</a:t>
                      </a:r>
                      <a:r>
                        <a:rPr lang="es-ES" sz="2200" dirty="0"/>
                        <a:t>)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2200" dirty="0" err="1"/>
                        <a:t>Number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of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bathrooms</a:t>
                      </a:r>
                      <a:endParaRPr lang="es-ES" sz="2200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2200" dirty="0" err="1"/>
                        <a:t>Sqft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of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the</a:t>
                      </a:r>
                      <a:r>
                        <a:rPr lang="es-ES" sz="2200" dirty="0"/>
                        <a:t> living </a:t>
                      </a:r>
                      <a:r>
                        <a:rPr lang="es-ES" sz="2200" dirty="0" err="1"/>
                        <a:t>area</a:t>
                      </a:r>
                      <a:endParaRPr lang="es-ES" sz="2200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2200" dirty="0" err="1"/>
                        <a:t>Number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of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floors</a:t>
                      </a:r>
                      <a:endParaRPr lang="es-ES" sz="2200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2200" dirty="0"/>
                        <a:t>Grade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2200" dirty="0"/>
                        <a:t>Age </a:t>
                      </a:r>
                      <a:r>
                        <a:rPr lang="es-ES" sz="2200" dirty="0" err="1"/>
                        <a:t>of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the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house</a:t>
                      </a:r>
                      <a:endParaRPr lang="es-ES" sz="2200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2200" dirty="0" err="1"/>
                        <a:t>Distance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from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the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area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with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the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most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pricey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houses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on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average</a:t>
                      </a:r>
                      <a:endParaRPr lang="es-ES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2200" dirty="0" err="1"/>
                        <a:t>Waterfront</a:t>
                      </a:r>
                      <a:endParaRPr lang="es-ES" sz="22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2200" dirty="0" err="1"/>
                        <a:t>Renovated</a:t>
                      </a:r>
                      <a:endParaRPr lang="es-ES" sz="2200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2200" dirty="0"/>
                        <a:t>View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2200" dirty="0" err="1"/>
                        <a:t>Condition</a:t>
                      </a:r>
                      <a:endParaRPr lang="es-ES" sz="2200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2200" dirty="0" err="1"/>
                        <a:t>Basement</a:t>
                      </a:r>
                      <a:endParaRPr lang="es-ES" sz="22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22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2200"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804860"/>
                  </a:ext>
                </a:extLst>
              </a:tr>
            </a:tbl>
          </a:graphicData>
        </a:graphic>
      </p:graphicFrame>
      <p:pic>
        <p:nvPicPr>
          <p:cNvPr id="1026" name="Picture 2" descr="Angle Symbol Brand Clipart Variable, Hammer, Tool, Text, Logo Transparent  Png – Pngset.com">
            <a:extLst>
              <a:ext uri="{FF2B5EF4-FFF2-40B4-BE49-F238E27FC236}">
                <a16:creationId xmlns:a16="http://schemas.microsoft.com/office/drawing/2014/main" id="{681F7F27-1F5E-8A77-CEA3-A65668793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1121">
            <a:off x="9224918" y="4516016"/>
            <a:ext cx="2128881" cy="168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9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69469-E0D2-8564-D653-107640DF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B3D540-7AB4-1A23-B76E-CE322EE2A41A}"/>
              </a:ext>
            </a:extLst>
          </p:cNvPr>
          <p:cNvSpPr txBox="1">
            <a:spLocks/>
          </p:cNvSpPr>
          <p:nvPr/>
        </p:nvSpPr>
        <p:spPr>
          <a:xfrm>
            <a:off x="838200" y="114432"/>
            <a:ext cx="9770706" cy="1061194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/>
              <a:t>Best</a:t>
            </a:r>
            <a:r>
              <a:rPr lang="es-ES" b="1" dirty="0"/>
              <a:t> </a:t>
            </a:r>
            <a:r>
              <a:rPr lang="es-ES" b="1" dirty="0" err="1"/>
              <a:t>model</a:t>
            </a:r>
            <a:r>
              <a:rPr lang="es-ES" b="1" dirty="0"/>
              <a:t> </a:t>
            </a:r>
            <a:r>
              <a:rPr lang="es-ES" b="1" dirty="0" err="1"/>
              <a:t>for</a:t>
            </a:r>
            <a:r>
              <a:rPr lang="es-ES" b="1" dirty="0"/>
              <a:t> Linear </a:t>
            </a:r>
            <a:r>
              <a:rPr lang="es-ES" b="1" dirty="0" err="1"/>
              <a:t>regression</a:t>
            </a:r>
            <a:r>
              <a:rPr lang="es-ES" b="1" dirty="0"/>
              <a:t> </a:t>
            </a:r>
            <a:r>
              <a:rPr lang="es-ES" b="1" dirty="0" err="1"/>
              <a:t>approach</a:t>
            </a:r>
            <a:endParaRPr lang="en-US" b="1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3682C68-6D51-57D1-1746-0BFCBFBE6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76055"/>
              </p:ext>
            </p:extLst>
          </p:nvPr>
        </p:nvGraphicFramePr>
        <p:xfrm>
          <a:off x="237412" y="2723134"/>
          <a:ext cx="5858588" cy="25206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02361">
                  <a:extLst>
                    <a:ext uri="{9D8B030D-6E8A-4147-A177-3AD203B41FA5}">
                      <a16:colId xmlns:a16="http://schemas.microsoft.com/office/drawing/2014/main" val="3069066585"/>
                    </a:ext>
                  </a:extLst>
                </a:gridCol>
                <a:gridCol w="2436738">
                  <a:extLst>
                    <a:ext uri="{9D8B030D-6E8A-4147-A177-3AD203B41FA5}">
                      <a16:colId xmlns:a16="http://schemas.microsoft.com/office/drawing/2014/main" val="2537496800"/>
                    </a:ext>
                  </a:extLst>
                </a:gridCol>
                <a:gridCol w="2319489">
                  <a:extLst>
                    <a:ext uri="{9D8B030D-6E8A-4147-A177-3AD203B41FA5}">
                      <a16:colId xmlns:a16="http://schemas.microsoft.com/office/drawing/2014/main" val="960031367"/>
                    </a:ext>
                  </a:extLst>
                </a:gridCol>
              </a:tblGrid>
              <a:tr h="504134">
                <a:tc>
                  <a:txBody>
                    <a:bodyPr/>
                    <a:lstStyle/>
                    <a:p>
                      <a:r>
                        <a:rPr lang="es-ES" sz="2000" b="1" dirty="0" err="1"/>
                        <a:t>Metrics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 err="1"/>
                        <a:t>Baseline</a:t>
                      </a:r>
                      <a:r>
                        <a:rPr lang="es-ES" sz="2000" b="1" dirty="0"/>
                        <a:t> </a:t>
                      </a:r>
                      <a:r>
                        <a:rPr lang="es-ES" sz="2000" b="1" dirty="0" err="1"/>
                        <a:t>model</a:t>
                      </a:r>
                      <a:endParaRPr lang="en-US" sz="20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 err="1"/>
                        <a:t>Best</a:t>
                      </a:r>
                      <a:r>
                        <a:rPr lang="es-ES" sz="2000" b="1" dirty="0"/>
                        <a:t> </a:t>
                      </a:r>
                      <a:r>
                        <a:rPr lang="es-ES" sz="2000" b="1" dirty="0" err="1"/>
                        <a:t>model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0906997"/>
                  </a:ext>
                </a:extLst>
              </a:tr>
              <a:tr h="504134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1D1C1D"/>
                          </a:solidFill>
                          <a:effectLst/>
                        </a:rPr>
                        <a:t>r2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0.6908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0" dirty="0">
                          <a:solidFill>
                            <a:srgbClr val="1D1C1D"/>
                          </a:solidFill>
                          <a:effectLst/>
                          <a:latin typeface="+mn-lt"/>
                        </a:rPr>
                        <a:t>0.7338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8838536"/>
                  </a:ext>
                </a:extLst>
              </a:tr>
              <a:tr h="504134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1D1C1D"/>
                          </a:solidFill>
                          <a:effectLst/>
                        </a:rPr>
                        <a:t>MAE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126.598,30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0" dirty="0">
                          <a:solidFill>
                            <a:srgbClr val="1D1C1D"/>
                          </a:solidFill>
                          <a:effectLst/>
                          <a:latin typeface="+mn-lt"/>
                        </a:rPr>
                        <a:t>121.454,32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1324713"/>
                  </a:ext>
                </a:extLst>
              </a:tr>
              <a:tr h="504134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1D1C1D"/>
                          </a:solidFill>
                          <a:effectLst/>
                        </a:rPr>
                        <a:t>MSE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49.863.786.258,16</a:t>
                      </a:r>
                      <a:endParaRPr lang="pt-BR" sz="2000" b="0" i="0" dirty="0">
                        <a:solidFill>
                          <a:srgbClr val="1D1C1D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solidFill>
                            <a:srgbClr val="1D1C1D"/>
                          </a:solidFill>
                          <a:effectLst/>
                          <a:latin typeface="+mn-lt"/>
                        </a:rPr>
                        <a:t>35.003.441.781,83 </a:t>
                      </a:r>
                      <a:endParaRPr lang="pt-BR" sz="2000" b="0" i="0" dirty="0">
                        <a:solidFill>
                          <a:srgbClr val="1D1C1D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6599954"/>
                  </a:ext>
                </a:extLst>
              </a:tr>
              <a:tr h="504134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1D1C1D"/>
                          </a:solidFill>
                          <a:effectLst/>
                        </a:rPr>
                        <a:t>RMSE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223.302,01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0" dirty="0">
                          <a:solidFill>
                            <a:srgbClr val="1D1C1D"/>
                          </a:solidFill>
                          <a:effectLst/>
                          <a:latin typeface="+mn-lt"/>
                        </a:rPr>
                        <a:t>187.092,07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078891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94F16845-A9DE-B095-90F1-B1453850C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90" y="1527360"/>
            <a:ext cx="5031826" cy="50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34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69469-E0D2-8564-D653-107640DF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B3D540-7AB4-1A23-B76E-CE322EE2A41A}"/>
              </a:ext>
            </a:extLst>
          </p:cNvPr>
          <p:cNvSpPr txBox="1">
            <a:spLocks/>
          </p:cNvSpPr>
          <p:nvPr/>
        </p:nvSpPr>
        <p:spPr>
          <a:xfrm>
            <a:off x="838200" y="114431"/>
            <a:ext cx="9770706" cy="1325563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/>
              <a:t>Decision</a:t>
            </a:r>
            <a:r>
              <a:rPr lang="es-ES" b="1" dirty="0"/>
              <a:t> </a:t>
            </a:r>
            <a:r>
              <a:rPr lang="es-ES" b="1" dirty="0" err="1"/>
              <a:t>tree</a:t>
            </a:r>
            <a:r>
              <a:rPr lang="es-ES" b="1" dirty="0"/>
              <a:t> </a:t>
            </a:r>
            <a:r>
              <a:rPr lang="es-ES" b="1" dirty="0" err="1"/>
              <a:t>regression</a:t>
            </a:r>
            <a:r>
              <a:rPr lang="es-ES" b="1" dirty="0"/>
              <a:t> </a:t>
            </a:r>
            <a:r>
              <a:rPr lang="es-ES" b="1" dirty="0" err="1"/>
              <a:t>model</a:t>
            </a:r>
            <a:endParaRPr lang="en-US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709BC57-FD6B-5578-DCC0-29B7813D2C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3845527"/>
              </p:ext>
            </p:extLst>
          </p:nvPr>
        </p:nvGraphicFramePr>
        <p:xfrm>
          <a:off x="646145" y="1909373"/>
          <a:ext cx="10899710" cy="2265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64DB508A-358F-9EA3-5127-978B7E895935}"/>
              </a:ext>
            </a:extLst>
          </p:cNvPr>
          <p:cNvGrpSpPr/>
          <p:nvPr/>
        </p:nvGrpSpPr>
        <p:grpSpPr>
          <a:xfrm>
            <a:off x="4425187" y="4892698"/>
            <a:ext cx="3583590" cy="1640115"/>
            <a:chOff x="6520201" y="5081360"/>
            <a:chExt cx="3583590" cy="164011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7B2BCB-8558-DB8D-5B45-5A1C2D90E948}"/>
                </a:ext>
              </a:extLst>
            </p:cNvPr>
            <p:cNvSpPr/>
            <p:nvPr/>
          </p:nvSpPr>
          <p:spPr>
            <a:xfrm>
              <a:off x="6520201" y="5081360"/>
              <a:ext cx="3583590" cy="1640115"/>
            </a:xfrm>
            <a:prstGeom prst="ellipse">
              <a:avLst/>
            </a:prstGeom>
            <a:solidFill>
              <a:srgbClr val="5FA97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C83930E7-97AB-D2E7-1399-BCB2AD9D2C11}"/>
                </a:ext>
              </a:extLst>
            </p:cNvPr>
            <p:cNvSpPr txBox="1"/>
            <p:nvPr/>
          </p:nvSpPr>
          <p:spPr>
            <a:xfrm>
              <a:off x="7035282" y="5393093"/>
              <a:ext cx="2519265" cy="1083979"/>
            </a:xfrm>
            <a:prstGeom prst="rect">
              <a:avLst/>
            </a:prstGeom>
            <a:solidFill>
              <a:srgbClr val="5FA97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800" dirty="0" err="1">
                  <a:solidFill>
                    <a:srgbClr val="F2F2F2"/>
                  </a:solidFill>
                </a:rPr>
                <a:t>Overfitting</a:t>
              </a:r>
              <a:r>
                <a:rPr lang="es-ES" sz="2800" dirty="0">
                  <a:solidFill>
                    <a:srgbClr val="F2F2F2"/>
                  </a:solidFill>
                </a:rPr>
                <a:t> </a:t>
              </a:r>
              <a:r>
                <a:rPr lang="es-ES" sz="2800" dirty="0" err="1">
                  <a:solidFill>
                    <a:srgbClr val="F2F2F2"/>
                  </a:solidFill>
                </a:rPr>
                <a:t>check</a:t>
              </a:r>
              <a:endParaRPr lang="en-US" sz="2800" kern="1200" dirty="0">
                <a:solidFill>
                  <a:srgbClr val="F2F2F2"/>
                </a:solidFill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E5EF40-D4BC-4345-D532-27C03FFC7F7C}"/>
              </a:ext>
            </a:extLst>
          </p:cNvPr>
          <p:cNvCxnSpPr>
            <a:cxnSpLocks/>
          </p:cNvCxnSpPr>
          <p:nvPr/>
        </p:nvCxnSpPr>
        <p:spPr>
          <a:xfrm flipH="1" flipV="1">
            <a:off x="1726163" y="3844212"/>
            <a:ext cx="2559065" cy="184267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8078BE-1795-8267-86DA-5B862098207D}"/>
              </a:ext>
            </a:extLst>
          </p:cNvPr>
          <p:cNvCxnSpPr>
            <a:cxnSpLocks/>
          </p:cNvCxnSpPr>
          <p:nvPr/>
        </p:nvCxnSpPr>
        <p:spPr>
          <a:xfrm flipV="1">
            <a:off x="8148736" y="3946849"/>
            <a:ext cx="2208244" cy="1740033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03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1524</TotalTime>
  <Words>352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Slack-Lato</vt:lpstr>
      <vt:lpstr>Wingdings</vt:lpstr>
      <vt:lpstr>Office Theme</vt:lpstr>
      <vt:lpstr>Mid-bootcamp Project: How much will you pay for your next house?</vt:lpstr>
      <vt:lpstr>Outline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Midbootcamp Project: How much will you pay your next house?</dc:title>
  <dc:creator>W10</dc:creator>
  <cp:lastModifiedBy>W10</cp:lastModifiedBy>
  <cp:revision>14</cp:revision>
  <dcterms:created xsi:type="dcterms:W3CDTF">2022-05-11T16:57:37Z</dcterms:created>
  <dcterms:modified xsi:type="dcterms:W3CDTF">2022-05-12T18:29:53Z</dcterms:modified>
</cp:coreProperties>
</file>