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76" r:id="rId7"/>
    <p:sldId id="273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75" r:id="rId18"/>
    <p:sldId id="272" r:id="rId19"/>
  </p:sldIdLst>
  <p:sldSz cx="9144000" cy="5143500" type="screen16x9"/>
  <p:notesSz cx="6858000" cy="9144000"/>
  <p:embeddedFontLst>
    <p:embeddedFont>
      <p:font typeface="Onest" pitchFamily="2" charset="0"/>
      <p:regular r:id="rId21"/>
      <p:bold r:id="rId22"/>
    </p:embeddedFont>
    <p:embeddedFont>
      <p:font typeface="Black Han Sans" panose="020B0604020202020204" charset="-127"/>
      <p:regular r:id="rId23"/>
    </p:embeddedFont>
    <p:embeddedFont>
      <p:font typeface="Bebas Neue" panose="020B0604020202020204" charset="0"/>
      <p:regular r:id="rId24"/>
    </p:embeddedFont>
    <p:embeddedFont>
      <p:font typeface="Anaheim" panose="020B0604020202020204" charset="0"/>
      <p:regular r:id="rId25"/>
      <p:bold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631C13-BAE3-40FB-A254-F0027D2E2D82}">
  <a:tblStyle styleId="{2A631C13-BAE3-40FB-A254-F0027D2E2D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FA26CC-0A75-4697-AB61-CDD41DD3127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420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468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24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553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89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09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406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007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834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172b1845856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172b1845856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18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17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29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8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_1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2"/>
          <p:cNvSpPr/>
          <p:nvPr/>
        </p:nvSpPr>
        <p:spPr>
          <a:xfrm flipH="1">
            <a:off x="-373208" y="9805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-14988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flipH="1">
            <a:off x="-457694" y="4705500"/>
            <a:ext cx="10335369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8652900" y="6439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6845975" y="114595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1042725" y="1765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22"/>
          <p:cNvGrpSpPr/>
          <p:nvPr/>
        </p:nvGrpSpPr>
        <p:grpSpPr>
          <a:xfrm>
            <a:off x="7779787" y="3597930"/>
            <a:ext cx="1010321" cy="1298867"/>
            <a:chOff x="1307321" y="654999"/>
            <a:chExt cx="1131632" cy="1454661"/>
          </a:xfrm>
        </p:grpSpPr>
        <p:sp>
          <p:nvSpPr>
            <p:cNvPr id="585" name="Google Shape;585;p2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2"/>
          <p:cNvSpPr/>
          <p:nvPr/>
        </p:nvSpPr>
        <p:spPr>
          <a:xfrm>
            <a:off x="-1954750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>
            <a:off x="8735925" y="36442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8430763" y="17650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22"/>
          <p:cNvGrpSpPr/>
          <p:nvPr/>
        </p:nvGrpSpPr>
        <p:grpSpPr>
          <a:xfrm flipH="1">
            <a:off x="-2112585" y="3843765"/>
            <a:ext cx="3284189" cy="1168269"/>
            <a:chOff x="2536050" y="2210275"/>
            <a:chExt cx="5672175" cy="2017737"/>
          </a:xfrm>
        </p:grpSpPr>
        <p:sp>
          <p:nvSpPr>
            <p:cNvPr id="593" name="Google Shape;593;p22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22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8122500" y="12646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-170399" y="176891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412475" y="37872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669497" y="213809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416700" y="851317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39388" y="646153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8014638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5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99" name="Google Shape;99;p5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1"/>
          </p:nvPr>
        </p:nvSpPr>
        <p:spPr>
          <a:xfrm>
            <a:off x="4649988" y="2731376"/>
            <a:ext cx="30519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2"/>
          </p:nvPr>
        </p:nvSpPr>
        <p:spPr>
          <a:xfrm>
            <a:off x="1442100" y="2731375"/>
            <a:ext cx="30540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3"/>
          </p:nvPr>
        </p:nvSpPr>
        <p:spPr>
          <a:xfrm>
            <a:off x="1442112" y="2395965"/>
            <a:ext cx="3054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4"/>
          </p:nvPr>
        </p:nvSpPr>
        <p:spPr>
          <a:xfrm>
            <a:off x="4649988" y="2395974"/>
            <a:ext cx="3051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552994" y="3476387"/>
            <a:ext cx="841828" cy="1390596"/>
            <a:chOff x="267900" y="392875"/>
            <a:chExt cx="1039422" cy="1716785"/>
          </a:xfrm>
        </p:grpSpPr>
        <p:sp>
          <p:nvSpPr>
            <p:cNvPr id="126" name="Google Shape;126;p5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3" y="5212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-69775" y="16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88247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79863" y="60177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566075" y="735275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0" y="721375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53300" y="990150"/>
            <a:ext cx="38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1"/>
          </p:nvPr>
        </p:nvSpPr>
        <p:spPr>
          <a:xfrm>
            <a:off x="1253300" y="1562838"/>
            <a:ext cx="3862500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>
            <a:spLocks noGrp="1"/>
          </p:cNvSpPr>
          <p:nvPr>
            <p:ph type="pic" idx="2"/>
          </p:nvPr>
        </p:nvSpPr>
        <p:spPr>
          <a:xfrm>
            <a:off x="5591353" y="711857"/>
            <a:ext cx="2682600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5" y="3824967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7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5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1"/>
          </p:nvPr>
        </p:nvSpPr>
        <p:spPr>
          <a:xfrm>
            <a:off x="937625" y="2730806"/>
            <a:ext cx="2286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subTitle" idx="2"/>
          </p:nvPr>
        </p:nvSpPr>
        <p:spPr>
          <a:xfrm>
            <a:off x="3484350" y="2730806"/>
            <a:ext cx="2286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3"/>
          </p:nvPr>
        </p:nvSpPr>
        <p:spPr>
          <a:xfrm>
            <a:off x="6031075" y="2730802"/>
            <a:ext cx="22887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7"/>
          <p:cNvSpPr txBox="1">
            <a:spLocks noGrp="1"/>
          </p:cNvSpPr>
          <p:nvPr>
            <p:ph type="subTitle" idx="4"/>
          </p:nvPr>
        </p:nvSpPr>
        <p:spPr>
          <a:xfrm>
            <a:off x="937625" y="2395728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0" name="Google Shape;370;p17"/>
          <p:cNvSpPr txBox="1">
            <a:spLocks noGrp="1"/>
          </p:cNvSpPr>
          <p:nvPr>
            <p:ph type="subTitle" idx="5"/>
          </p:nvPr>
        </p:nvSpPr>
        <p:spPr>
          <a:xfrm>
            <a:off x="3484350" y="2395728"/>
            <a:ext cx="2286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1" name="Google Shape;371;p17"/>
          <p:cNvSpPr txBox="1">
            <a:spLocks noGrp="1"/>
          </p:cNvSpPr>
          <p:nvPr>
            <p:ph type="subTitle" idx="6"/>
          </p:nvPr>
        </p:nvSpPr>
        <p:spPr>
          <a:xfrm>
            <a:off x="6031075" y="2395725"/>
            <a:ext cx="228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2" name="Google Shape;372;p17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-539350" y="1653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8653101" y="14288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6822063" y="2568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"/>
          <p:cNvSpPr/>
          <p:nvPr/>
        </p:nvSpPr>
        <p:spPr>
          <a:xfrm flipH="1">
            <a:off x="1092688" y="5490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17"/>
          <p:cNvGrpSpPr/>
          <p:nvPr/>
        </p:nvGrpSpPr>
        <p:grpSpPr>
          <a:xfrm>
            <a:off x="7901245" y="3824967"/>
            <a:ext cx="841821" cy="1082123"/>
            <a:chOff x="1307321" y="654999"/>
            <a:chExt cx="1131632" cy="1454661"/>
          </a:xfrm>
        </p:grpSpPr>
        <p:sp>
          <p:nvSpPr>
            <p:cNvPr id="379" name="Google Shape;379;p1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17"/>
          <p:cNvSpPr/>
          <p:nvPr/>
        </p:nvSpPr>
        <p:spPr>
          <a:xfrm>
            <a:off x="-1709512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7"/>
          <p:cNvGrpSpPr/>
          <p:nvPr/>
        </p:nvGrpSpPr>
        <p:grpSpPr>
          <a:xfrm flipH="1">
            <a:off x="-1873560" y="3843765"/>
            <a:ext cx="3284189" cy="1168269"/>
            <a:chOff x="2536050" y="2210275"/>
            <a:chExt cx="5672175" cy="2017737"/>
          </a:xfrm>
        </p:grpSpPr>
        <p:sp>
          <p:nvSpPr>
            <p:cNvPr id="383" name="Google Shape;383;p17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4" name="Google Shape;404;p17"/>
          <p:cNvSpPr/>
          <p:nvPr/>
        </p:nvSpPr>
        <p:spPr>
          <a:xfrm>
            <a:off x="8759238" y="6000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8506446" y="20757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8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hy-09/CarDealershi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363948" y="1856706"/>
            <a:ext cx="7119431" cy="9423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nest" pitchFamily="2" charset="0"/>
              </a:rPr>
              <a:t>Курсов проект – модул 12. Интернет програмиране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latin typeface="Onest" pitchFamily="2" charset="0"/>
              </a:rPr>
              <a:t>Изготвили: Петър Бакларов, Катерина Димитрова, Асен Царев</a:t>
            </a:r>
            <a:endParaRPr b="1" dirty="0">
              <a:latin typeface="Onest" pitchFamily="2" charset="0"/>
            </a:endParaRPr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363948" y="801112"/>
            <a:ext cx="7119431" cy="1010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Car </a:t>
            </a:r>
            <a:r>
              <a:rPr lang="en" dirty="0" smtClean="0">
                <a:solidFill>
                  <a:schemeClr val="accent1"/>
                </a:solidFill>
              </a:rPr>
              <a:t>Dealership</a:t>
            </a:r>
            <a:endParaRPr dirty="0"/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3865" y="3583065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Изгледи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за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потребителите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General Managers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20508"/>
            <a:ext cx="6163706" cy="2903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319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Изгледи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за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потребителите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Dealership-Cars screen</a:t>
            </a:r>
            <a:r>
              <a:rPr lang="en-US" sz="2000" b="1" u="sng" dirty="0">
                <a:latin typeface="Onest" pitchFamily="2" charset="0"/>
                <a:sym typeface="Black Han Sans"/>
              </a:rPr>
              <a:t>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36693"/>
            <a:ext cx="6163705" cy="2912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1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Cars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97" y="1312416"/>
            <a:ext cx="6143222" cy="2935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17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Dealerships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15784"/>
            <a:ext cx="6163706" cy="2907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23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Brands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34" y="1364642"/>
            <a:ext cx="6167684" cy="2924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092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General Managers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41" y="1358944"/>
            <a:ext cx="6167278" cy="2921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4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Dealership-Cars screen</a:t>
            </a:r>
            <a:r>
              <a:rPr lang="en-US" sz="2000" b="1" u="sng" dirty="0">
                <a:latin typeface="Onest" pitchFamily="2" charset="0"/>
                <a:sym typeface="Black Han Sans"/>
              </a:rPr>
              <a:t>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sp>
        <p:nvSpPr>
          <p:cNvPr id="6" name="Google Shape;751;p32"/>
          <p:cNvSpPr txBox="1">
            <a:spLocks/>
          </p:cNvSpPr>
          <p:nvPr/>
        </p:nvSpPr>
        <p:spPr>
          <a:xfrm>
            <a:off x="594669" y="104658"/>
            <a:ext cx="8444135" cy="62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в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администраторите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346695"/>
            <a:ext cx="6163706" cy="2929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186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1;p32"/>
          <p:cNvSpPr txBox="1">
            <a:spLocks/>
          </p:cNvSpPr>
          <p:nvPr/>
        </p:nvSpPr>
        <p:spPr>
          <a:xfrm>
            <a:off x="635129" y="274592"/>
            <a:ext cx="7303158" cy="1117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4.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Линкове към документацията на проекта и </a:t>
            </a:r>
            <a:r>
              <a:rPr lang="en-US" sz="3200" b="1" dirty="0">
                <a:latin typeface="Onest" pitchFamily="2" charset="0"/>
                <a:ea typeface="Open Sans"/>
                <a:cs typeface="Open Sans"/>
              </a:rPr>
              <a:t>GitHub Repository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-то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sp>
        <p:nvSpPr>
          <p:cNvPr id="4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258945" y="1699325"/>
            <a:ext cx="8626110" cy="1246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Tx/>
              <a:buChar char="-"/>
            </a:pPr>
            <a:r>
              <a:rPr lang="ru-RU" sz="1600" b="1" dirty="0" smtClean="0">
                <a:latin typeface="Onest" pitchFamily="2" charset="0"/>
                <a:ea typeface="Open Sans"/>
                <a:cs typeface="Open Sans"/>
              </a:rPr>
              <a:t>Линк към документацията, в която подробно е описано всичко свързано с проекта – тук</a:t>
            </a:r>
          </a:p>
          <a:p>
            <a:pPr marL="285750" lvl="0" indent="-285750" algn="l">
              <a:buFontTx/>
              <a:buChar char="-"/>
            </a:pPr>
            <a:endParaRPr lang="ru-RU" sz="1600" b="1" dirty="0">
              <a:latin typeface="Onest" pitchFamily="2" charset="0"/>
              <a:ea typeface="Open Sans"/>
              <a:cs typeface="Open Sans"/>
            </a:endParaRPr>
          </a:p>
          <a:p>
            <a:pPr marL="285750" lvl="0" indent="-285750" algn="l">
              <a:buFontTx/>
              <a:buChar char="-"/>
            </a:pPr>
            <a:r>
              <a:rPr lang="ru-RU" sz="1600" b="1" dirty="0" smtClean="0">
                <a:latin typeface="Onest" pitchFamily="2" charset="0"/>
                <a:ea typeface="Open Sans"/>
                <a:cs typeface="Open Sans"/>
              </a:rPr>
              <a:t>Линк към </a:t>
            </a:r>
            <a:r>
              <a:rPr lang="en-US" sz="1600" b="1" dirty="0" smtClean="0">
                <a:latin typeface="Onest" pitchFamily="2" charset="0"/>
                <a:ea typeface="Open Sans"/>
                <a:cs typeface="Open Sans"/>
              </a:rPr>
              <a:t>GitHub - </a:t>
            </a:r>
            <a:r>
              <a:rPr lang="bg-BG" sz="1600" b="1" dirty="0" smtClean="0">
                <a:latin typeface="Onest" pitchFamily="2" charset="0"/>
                <a:ea typeface="Open Sans"/>
                <a:cs typeface="Open Sans"/>
                <a:hlinkClick r:id="rId3"/>
              </a:rPr>
              <a:t>тук</a:t>
            </a:r>
            <a:endParaRPr lang="ru-RU" sz="1600" b="1" dirty="0" smtClean="0">
              <a:latin typeface="Onest" pitchFamily="2" charset="0"/>
              <a:ea typeface="Open Sans"/>
              <a:cs typeface="Open Sans"/>
            </a:endParaRPr>
          </a:p>
          <a:p>
            <a:pPr marL="285750" lvl="0" indent="-285750" algn="l">
              <a:buFontTx/>
              <a:buChar char="-"/>
            </a:pPr>
            <a:endParaRPr lang="ru-RU" sz="1600" dirty="0" smtClean="0">
              <a:latin typeface="Onest" pitchFamily="2" charset="0"/>
              <a:ea typeface="Open Sans"/>
              <a:cs typeface="Open Sans"/>
            </a:endParaRPr>
          </a:p>
          <a:p>
            <a:pPr marL="0" lvl="0" indent="0" algn="l"/>
            <a:r>
              <a:rPr lang="ru-RU" sz="1600" dirty="0">
                <a:latin typeface="Onest" pitchFamily="2" charset="0"/>
                <a:ea typeface="Open Sans"/>
                <a:cs typeface="Open Sans"/>
              </a:rPr>
              <a:t>	</a:t>
            </a:r>
            <a:endParaRPr sz="1600" dirty="0">
              <a:latin typeface="Onest" pitchFamily="2" charset="0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93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751;p32"/>
          <p:cNvSpPr txBox="1">
            <a:spLocks/>
          </p:cNvSpPr>
          <p:nvPr/>
        </p:nvSpPr>
        <p:spPr>
          <a:xfrm>
            <a:off x="0" y="1949636"/>
            <a:ext cx="9143999" cy="56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>
              <a:buSzPts val="1100"/>
            </a:pP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Благодарим Ви за вниманието!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grpSp>
        <p:nvGrpSpPr>
          <p:cNvPr id="32" name="Google Shape;670;p29"/>
          <p:cNvGrpSpPr/>
          <p:nvPr/>
        </p:nvGrpSpPr>
        <p:grpSpPr>
          <a:xfrm>
            <a:off x="7126059" y="406158"/>
            <a:ext cx="340344" cy="1186354"/>
            <a:chOff x="3871459" y="1524906"/>
            <a:chExt cx="919351" cy="3204630"/>
          </a:xfrm>
        </p:grpSpPr>
        <p:sp>
          <p:nvSpPr>
            <p:cNvPr id="33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679;p29"/>
          <p:cNvGrpSpPr/>
          <p:nvPr/>
        </p:nvGrpSpPr>
        <p:grpSpPr>
          <a:xfrm rot="719757" flipH="1">
            <a:off x="7183118" y="49213"/>
            <a:ext cx="3396071" cy="1706196"/>
            <a:chOff x="1997175" y="3512155"/>
            <a:chExt cx="1978025" cy="993765"/>
          </a:xfrm>
        </p:grpSpPr>
        <p:sp>
          <p:nvSpPr>
            <p:cNvPr id="42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725;p31"/>
          <p:cNvSpPr/>
          <p:nvPr/>
        </p:nvSpPr>
        <p:spPr>
          <a:xfrm>
            <a:off x="6774224" y="4931129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685;p29"/>
          <p:cNvGrpSpPr/>
          <p:nvPr/>
        </p:nvGrpSpPr>
        <p:grpSpPr>
          <a:xfrm>
            <a:off x="6567367" y="3885343"/>
            <a:ext cx="3284189" cy="1168269"/>
            <a:chOff x="2536050" y="2210275"/>
            <a:chExt cx="5672175" cy="2017737"/>
          </a:xfrm>
        </p:grpSpPr>
        <p:sp>
          <p:nvSpPr>
            <p:cNvPr id="49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1099552" y="247404"/>
            <a:ext cx="4155742" cy="656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Съдържание:</a:t>
            </a:r>
            <a:endParaRPr sz="3200" b="1" dirty="0">
              <a:latin typeface="Onest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31"/>
          <p:cNvSpPr txBox="1">
            <a:spLocks noGrp="1"/>
          </p:cNvSpPr>
          <p:nvPr>
            <p:ph type="subTitle" idx="1"/>
          </p:nvPr>
        </p:nvSpPr>
        <p:spPr>
          <a:xfrm>
            <a:off x="1099550" y="1036857"/>
            <a:ext cx="7623664" cy="231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bg-BG" sz="1800" b="1" dirty="0" smtClean="0">
                <a:latin typeface="Onest" pitchFamily="2" charset="0"/>
              </a:rPr>
              <a:t>1. </a:t>
            </a:r>
            <a:r>
              <a:rPr lang="bg-BG" sz="1800" dirty="0" smtClean="0">
                <a:latin typeface="Onest" pitchFamily="2" charset="0"/>
                <a:hlinkClick r:id="rId3" action="ppaction://hlinksldjump"/>
              </a:rPr>
              <a:t>Цели на проекта</a:t>
            </a:r>
            <a:endParaRPr lang="bg-BG" sz="1800" dirty="0" smtClean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bg-BG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bg-BG" sz="1800" b="1" dirty="0">
                <a:latin typeface="Onest" pitchFamily="2" charset="0"/>
              </a:rPr>
              <a:t>2. </a:t>
            </a:r>
            <a:r>
              <a:rPr lang="bg-BG" sz="1800" dirty="0">
                <a:latin typeface="Onest" pitchFamily="2" charset="0"/>
                <a:hlinkClick r:id="rId4" action="ppaction://hlinksldjump"/>
              </a:rPr>
              <a:t>Разпределение на ролите</a:t>
            </a:r>
            <a:endParaRPr lang="bg-BG" sz="1800" dirty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bg-BG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bg-BG" sz="1800" b="1" dirty="0">
                <a:latin typeface="Onest" pitchFamily="2" charset="0"/>
              </a:rPr>
              <a:t>3. </a:t>
            </a:r>
            <a:r>
              <a:rPr lang="bg-BG" sz="1800" dirty="0">
                <a:latin typeface="Onest" pitchFamily="2" charset="0"/>
                <a:hlinkClick r:id="rId5" action="ppaction://hlinksldjump"/>
              </a:rPr>
              <a:t>Изгледи </a:t>
            </a:r>
            <a:r>
              <a:rPr lang="bg-BG" sz="1800" dirty="0" smtClean="0">
                <a:latin typeface="Onest" pitchFamily="2" charset="0"/>
                <a:hlinkClick r:id="rId5" action="ppaction://hlinksldjump"/>
              </a:rPr>
              <a:t>за </a:t>
            </a:r>
            <a:r>
              <a:rPr lang="bg-BG" sz="1800" dirty="0">
                <a:latin typeface="Onest" pitchFamily="2" charset="0"/>
                <a:hlinkClick r:id="rId5" action="ppaction://hlinksldjump"/>
              </a:rPr>
              <a:t>потребителите/администраторите</a:t>
            </a:r>
            <a:endParaRPr lang="bg-BG" sz="1800" dirty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bg-BG" sz="1800" b="1" dirty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bg-BG" sz="1800" b="1" dirty="0">
                <a:latin typeface="Onest" pitchFamily="2" charset="0"/>
              </a:rPr>
              <a:t>4. </a:t>
            </a:r>
            <a:r>
              <a:rPr lang="bg-BG" sz="1800" dirty="0">
                <a:latin typeface="Onest" pitchFamily="2" charset="0"/>
                <a:hlinkClick r:id="rId6" action="ppaction://hlinksldjump"/>
              </a:rPr>
              <a:t>Линкове към документацията на проекта и </a:t>
            </a:r>
            <a:r>
              <a:rPr lang="en-US" sz="1800" dirty="0">
                <a:latin typeface="Onest" pitchFamily="2" charset="0"/>
                <a:hlinkClick r:id="rId6" action="ppaction://hlinksldjump"/>
              </a:rPr>
              <a:t>GitHub Repository</a:t>
            </a:r>
            <a:r>
              <a:rPr lang="bg-BG" sz="1800" dirty="0">
                <a:latin typeface="Onest" pitchFamily="2" charset="0"/>
                <a:hlinkClick r:id="rId6" action="ppaction://hlinksldjump"/>
              </a:rPr>
              <a:t>-то</a:t>
            </a:r>
            <a:endParaRPr lang="bg-BG" sz="1800" dirty="0">
              <a:latin typeface="Onest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400" b="1" dirty="0">
              <a:latin typeface="Onest" pitchFamily="2" charset="0"/>
            </a:endParaRPr>
          </a:p>
        </p:txBody>
      </p:sp>
      <p:sp>
        <p:nvSpPr>
          <p:cNvPr id="725" name="Google Shape;725;p31"/>
          <p:cNvSpPr/>
          <p:nvPr/>
        </p:nvSpPr>
        <p:spPr>
          <a:xfrm>
            <a:off x="5164719" y="4907447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31"/>
          <p:cNvGrpSpPr/>
          <p:nvPr/>
        </p:nvGrpSpPr>
        <p:grpSpPr>
          <a:xfrm>
            <a:off x="5112939" y="3797961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/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1"/>
          <p:cNvSpPr/>
          <p:nvPr/>
        </p:nvSpPr>
        <p:spPr>
          <a:xfrm>
            <a:off x="4763872" y="20055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>
            <a:spLocks noGrp="1"/>
          </p:cNvSpPr>
          <p:nvPr>
            <p:ph type="title"/>
          </p:nvPr>
        </p:nvSpPr>
        <p:spPr>
          <a:xfrm>
            <a:off x="720000" y="250817"/>
            <a:ext cx="7889926" cy="720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1. Цели на проекта</a:t>
            </a:r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258945" y="1041631"/>
            <a:ext cx="8626110" cy="271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sz="1600" b="1" dirty="0" smtClean="0">
                <a:latin typeface="Onest" pitchFamily="2" charset="0"/>
                <a:ea typeface="Open Sans"/>
                <a:cs typeface="Open Sans"/>
              </a:rPr>
              <a:t>	- </a:t>
            </a:r>
            <a:r>
              <a:rPr lang="ru-RU" sz="1600" dirty="0" smtClean="0">
                <a:latin typeface="Onest" pitchFamily="2" charset="0"/>
                <a:ea typeface="Open Sans"/>
                <a:cs typeface="Open Sans"/>
              </a:rPr>
              <a:t>Целта </a:t>
            </a:r>
            <a:r>
              <a:rPr lang="ru-RU" sz="1600" dirty="0">
                <a:latin typeface="Onest" pitchFamily="2" charset="0"/>
                <a:ea typeface="Open Sans"/>
                <a:cs typeface="Open Sans"/>
              </a:rPr>
              <a:t>на този проект е да покаже организиране на код в MVC (Model–View–Controller) модел, разработка на трислойно приложение и работа в GitHub. Проектът използва връзки с бази данни чрез Entity Framework, като за презентационен слой избрахме уеб базиран интерфейс (Web-based App). </a:t>
            </a:r>
            <a:endParaRPr lang="ru-RU" sz="1600" dirty="0" smtClean="0">
              <a:latin typeface="Onest" pitchFamily="2" charset="0"/>
              <a:ea typeface="Open Sans"/>
              <a:cs typeface="Open Sans"/>
            </a:endParaRPr>
          </a:p>
          <a:p>
            <a:pPr marL="0" lvl="0" indent="0" algn="l"/>
            <a:endParaRPr lang="ru-RU" sz="1600" dirty="0" smtClean="0">
              <a:latin typeface="Onest" pitchFamily="2" charset="0"/>
              <a:ea typeface="Open Sans"/>
              <a:cs typeface="Open Sans"/>
            </a:endParaRPr>
          </a:p>
          <a:p>
            <a:pPr marL="0" lvl="0" indent="0" algn="l"/>
            <a:r>
              <a:rPr lang="ru-RU" sz="1600" dirty="0">
                <a:latin typeface="Onest" pitchFamily="2" charset="0"/>
                <a:ea typeface="Open Sans"/>
                <a:cs typeface="Open Sans"/>
              </a:rPr>
              <a:t>	</a:t>
            </a:r>
            <a:r>
              <a:rPr lang="ru-RU" sz="1600" dirty="0" smtClean="0">
                <a:latin typeface="Onest" pitchFamily="2" charset="0"/>
                <a:ea typeface="Open Sans"/>
                <a:cs typeface="Open Sans"/>
              </a:rPr>
              <a:t>- Освен </a:t>
            </a:r>
            <a:r>
              <a:rPr lang="ru-RU" sz="1600" dirty="0">
                <a:latin typeface="Onest" pitchFamily="2" charset="0"/>
                <a:ea typeface="Open Sans"/>
                <a:cs typeface="Open Sans"/>
              </a:rPr>
              <a:t>това, проектът демонстрира добри практики в софтуерната архитектура. </a:t>
            </a:r>
            <a:r>
              <a:rPr lang="ru-RU" sz="1600" dirty="0">
                <a:latin typeface="Onest" pitchFamily="2" charset="0"/>
                <a:ea typeface="Open Sans"/>
                <a:cs typeface="Open Sans"/>
              </a:rPr>
              <a:t>Чрез разделяне на логиката в отделни слоеве (данни, услуги и уеб базиран интерфейс (web app)), се постига по-добра поддръжка и в приложението лесно и бързо може да се вградят допълнителни функционалности. Работата в GitHub позволява ефективно управление на версиите, сътрудничество между разработчиците и проследяване на направените промени.</a:t>
            </a:r>
            <a:endParaRPr sz="1600" dirty="0">
              <a:latin typeface="Onest" pitchFamily="2" charset="0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449012" y="3018328"/>
            <a:ext cx="7889926" cy="1586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ru-RU" sz="1600" b="1" dirty="0">
                <a:latin typeface="Onest" pitchFamily="2" charset="0"/>
              </a:rPr>
              <a:t>По презентацията и документацията сме работили заедно. Въпреки, че Git системата отчита повече или по-малко commits на някой от членовете на екипа, ние сме работили заедно през цялото време върху почти всички компоненти. Комуникацията се водеше главно в Discord и ако някой от нас е работил самостоятелно върху някой компонент при евентуални проблеми винаги се е свързвал с другите.</a:t>
            </a:r>
            <a:endParaRPr sz="1600" b="1" dirty="0">
              <a:latin typeface="Onest" pitchFamily="2" charset="0"/>
            </a:endParaRPr>
          </a:p>
        </p:txBody>
      </p:sp>
      <p:sp>
        <p:nvSpPr>
          <p:cNvPr id="68" name="Google Shape;751;p32"/>
          <p:cNvSpPr txBox="1">
            <a:spLocks/>
          </p:cNvSpPr>
          <p:nvPr/>
        </p:nvSpPr>
        <p:spPr>
          <a:xfrm>
            <a:off x="635129" y="274592"/>
            <a:ext cx="7889926" cy="72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buSzPts val="1100"/>
            </a:pP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2.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Разпределение на ролите</a:t>
            </a:r>
            <a:endParaRPr lang="bg-BG" sz="3200" b="1" dirty="0">
              <a:latin typeface="Onest" pitchFamily="2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57" y="1125186"/>
            <a:ext cx="5201635" cy="1762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699865" y="1755433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3.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Изгледи за потребителите/администраторите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а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)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 Обши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и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згледи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08" y="1373784"/>
            <a:ext cx="5855994" cy="2769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443307" y="873941"/>
            <a:ext cx="5855995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>
                <a:latin typeface="Onest" pitchFamily="2" charset="0"/>
                <a:sym typeface="Black Han Sans"/>
              </a:rPr>
              <a:t>Home 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58600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Изгледи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за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потребителите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259141"/>
            <a:ext cx="6163706" cy="29244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Cars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10892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Изгледи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за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потребителите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Dealerships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280048"/>
            <a:ext cx="6163706" cy="2907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91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751;p32"/>
          <p:cNvSpPr txBox="1">
            <a:spLocks/>
          </p:cNvSpPr>
          <p:nvPr/>
        </p:nvSpPr>
        <p:spPr>
          <a:xfrm>
            <a:off x="594669" y="104657"/>
            <a:ext cx="8444135" cy="1002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lvl="0" algn="l">
              <a:buSzPts val="1100"/>
            </a:pPr>
            <a:r>
              <a:rPr lang="bg-BG" sz="3200" b="1" dirty="0">
                <a:latin typeface="Onest" pitchFamily="2" charset="0"/>
                <a:ea typeface="Open Sans"/>
                <a:cs typeface="Open Sans"/>
                <a:sym typeface="Open Sans"/>
              </a:rPr>
              <a:t>б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  <a:sym typeface="Open Sans"/>
              </a:rPr>
              <a:t>)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Изгледи </a:t>
            </a:r>
            <a:r>
              <a:rPr lang="bg-BG" sz="3200" b="1" dirty="0">
                <a:latin typeface="Onest" pitchFamily="2" charset="0"/>
                <a:ea typeface="Open Sans"/>
                <a:cs typeface="Open Sans"/>
              </a:rPr>
              <a:t>за </a:t>
            </a:r>
            <a:r>
              <a:rPr lang="bg-BG" sz="3200" b="1" dirty="0" smtClean="0">
                <a:latin typeface="Onest" pitchFamily="2" charset="0"/>
                <a:ea typeface="Open Sans"/>
                <a:cs typeface="Open Sans"/>
              </a:rPr>
              <a:t>потребителите</a:t>
            </a:r>
            <a:endParaRPr lang="bg-BG" sz="3200" b="1" dirty="0">
              <a:latin typeface="Onest" pitchFamily="2" charset="0"/>
              <a:ea typeface="Open Sans"/>
              <a:cs typeface="Open Sans"/>
            </a:endParaRPr>
          </a:p>
        </p:txBody>
      </p:sp>
      <p:sp>
        <p:nvSpPr>
          <p:cNvPr id="5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161112" y="796388"/>
            <a:ext cx="6163706" cy="386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u="sng" dirty="0" smtClean="0">
                <a:latin typeface="Onest" pitchFamily="2" charset="0"/>
                <a:sym typeface="Black Han Sans"/>
              </a:rPr>
              <a:t>Brands </a:t>
            </a:r>
            <a:r>
              <a:rPr lang="en-US" sz="2000" b="1" u="sng" dirty="0">
                <a:latin typeface="Onest" pitchFamily="2" charset="0"/>
                <a:sym typeface="Black Han Sans"/>
              </a:rPr>
              <a:t>screen:</a:t>
            </a:r>
            <a:endParaRPr sz="2000" b="1" u="sng" dirty="0">
              <a:latin typeface="Onest" pitchFamily="2" charset="0"/>
              <a:sym typeface="Black Ha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12" y="1288141"/>
            <a:ext cx="6163706" cy="2914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26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252</Words>
  <Application>Microsoft Office PowerPoint</Application>
  <PresentationFormat>On-screen Show (16:9)</PresentationFormat>
  <Paragraphs>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Onest</vt:lpstr>
      <vt:lpstr>Nunito Light</vt:lpstr>
      <vt:lpstr>Arial</vt:lpstr>
      <vt:lpstr>Black Han Sans</vt:lpstr>
      <vt:lpstr>Bebas Neue</vt:lpstr>
      <vt:lpstr>Anaheim</vt:lpstr>
      <vt:lpstr>Open Sans</vt:lpstr>
      <vt:lpstr>Car Dealership Business Plan by Slidesgo</vt:lpstr>
      <vt:lpstr>Car Dealership</vt:lpstr>
      <vt:lpstr>Съдържание:</vt:lpstr>
      <vt:lpstr>1. Цели на проекта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</dc:title>
  <cp:lastModifiedBy>User</cp:lastModifiedBy>
  <cp:revision>34</cp:revision>
  <dcterms:modified xsi:type="dcterms:W3CDTF">2025-02-16T10:40:04Z</dcterms:modified>
</cp:coreProperties>
</file>