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6"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703" autoAdjust="0"/>
  </p:normalViewPr>
  <p:slideViewPr>
    <p:cSldViewPr snapToGrid="0" snapToObjects="1">
      <p:cViewPr>
        <p:scale>
          <a:sx n="103" d="100"/>
          <a:sy n="103" d="100"/>
        </p:scale>
        <p:origin x="-624" y="-136"/>
      </p:cViewPr>
      <p:guideLst>
        <p:guide orient="horz" pos="2160"/>
        <p:guide pos="2880"/>
      </p:guideLst>
    </p:cSldViewPr>
  </p:slideViewPr>
  <p:outlineViewPr>
    <p:cViewPr>
      <p:scale>
        <a:sx n="33" d="100"/>
        <a:sy n="33" d="100"/>
      </p:scale>
      <p:origin x="0" y="140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2FDBFA-F584-F047-A90C-C59986DA3258}" type="doc">
      <dgm:prSet loTypeId="urn:microsoft.com/office/officeart/2009/3/layout/HorizontalOrganizationChart" loCatId="" qsTypeId="urn:microsoft.com/office/officeart/2005/8/quickstyle/simple5" qsCatId="simple" csTypeId="urn:microsoft.com/office/officeart/2005/8/colors/accent6_5" csCatId="accent6" phldr="1"/>
      <dgm:spPr/>
      <dgm:t>
        <a:bodyPr/>
        <a:lstStyle/>
        <a:p>
          <a:endParaRPr lang="en-US"/>
        </a:p>
      </dgm:t>
    </dgm:pt>
    <dgm:pt modelId="{DFF18839-B8A3-904E-AE23-2C0B6F725C52}">
      <dgm:prSet phldrT="[Text]"/>
      <dgm:spPr/>
      <dgm:t>
        <a:bodyPr/>
        <a:lstStyle/>
        <a:p>
          <a:r>
            <a:rPr lang="en-US" b="1" i="0" dirty="0" err="1" smtClean="0"/>
            <a:t>mazeMain</a:t>
          </a:r>
          <a:endParaRPr lang="en-US" b="1" i="0" dirty="0"/>
        </a:p>
      </dgm:t>
    </dgm:pt>
    <dgm:pt modelId="{A4943765-0D15-8242-BF05-3F88947E78F4}" type="parTrans" cxnId="{9258789F-EBC1-CF43-858A-082370028B6B}">
      <dgm:prSet/>
      <dgm:spPr/>
      <dgm:t>
        <a:bodyPr/>
        <a:lstStyle/>
        <a:p>
          <a:endParaRPr lang="en-US"/>
        </a:p>
      </dgm:t>
    </dgm:pt>
    <dgm:pt modelId="{14C4609B-58E6-CE40-8CBE-E8CC0B623520}" type="sibTrans" cxnId="{9258789F-EBC1-CF43-858A-082370028B6B}">
      <dgm:prSet/>
      <dgm:spPr/>
      <dgm:t>
        <a:bodyPr/>
        <a:lstStyle/>
        <a:p>
          <a:endParaRPr lang="en-US"/>
        </a:p>
      </dgm:t>
    </dgm:pt>
    <dgm:pt modelId="{95BB76C1-A368-C34C-85DD-81DA46DF1F85}" type="asst">
      <dgm:prSet phldrT="[Text]"/>
      <dgm:spPr/>
      <dgm:t>
        <a:bodyPr/>
        <a:lstStyle/>
        <a:p>
          <a:r>
            <a:rPr lang="en-US" b="1" i="0" smtClean="0"/>
            <a:t>creatGUI</a:t>
          </a:r>
          <a:endParaRPr lang="en-US" b="1" i="0" dirty="0"/>
        </a:p>
      </dgm:t>
    </dgm:pt>
    <dgm:pt modelId="{FC8DB13F-72C9-D84F-907A-33BB524C43A0}" type="parTrans" cxnId="{675C7F0A-03E0-5149-A0B3-3832E6ECE5E2}">
      <dgm:prSet/>
      <dgm:spPr/>
      <dgm:t>
        <a:bodyPr/>
        <a:lstStyle/>
        <a:p>
          <a:endParaRPr lang="en-US" b="1" i="0">
            <a:solidFill>
              <a:srgbClr val="000000"/>
            </a:solidFill>
          </a:endParaRPr>
        </a:p>
      </dgm:t>
    </dgm:pt>
    <dgm:pt modelId="{C9A168C5-8676-1D49-9E40-8FB00B8C1A23}" type="sibTrans" cxnId="{675C7F0A-03E0-5149-A0B3-3832E6ECE5E2}">
      <dgm:prSet/>
      <dgm:spPr/>
      <dgm:t>
        <a:bodyPr/>
        <a:lstStyle/>
        <a:p>
          <a:endParaRPr lang="en-US"/>
        </a:p>
      </dgm:t>
    </dgm:pt>
    <dgm:pt modelId="{E8B1EBC8-068A-7948-8360-68FCDCB62A80}">
      <dgm:prSet phldrT="[Text]">
        <dgm:style>
          <a:lnRef idx="0">
            <a:schemeClr val="accent6"/>
          </a:lnRef>
          <a:fillRef idx="3">
            <a:schemeClr val="accent6"/>
          </a:fillRef>
          <a:effectRef idx="3">
            <a:schemeClr val="accent6"/>
          </a:effectRef>
          <a:fontRef idx="minor">
            <a:schemeClr val="lt1"/>
          </a:fontRef>
        </dgm:style>
      </dgm:prSet>
      <dgm:spPr/>
      <dgm:t>
        <a:bodyPr/>
        <a:lstStyle/>
        <a:p>
          <a:r>
            <a:rPr lang="en-US" b="1" i="0" dirty="0" err="1" smtClean="0"/>
            <a:t>key_pressed_fcn</a:t>
          </a:r>
          <a:endParaRPr lang="en-US" b="1" i="0" dirty="0"/>
        </a:p>
      </dgm:t>
    </dgm:pt>
    <dgm:pt modelId="{0403C43E-7955-3C47-8696-21ACB97AF139}" type="parTrans" cxnId="{5EB53DFE-977B-164B-A1B5-CD2C4A9FDAE1}">
      <dgm:prSet/>
      <dgm:spPr/>
      <dgm:t>
        <a:bodyPr/>
        <a:lstStyle/>
        <a:p>
          <a:endParaRPr lang="en-US"/>
        </a:p>
      </dgm:t>
    </dgm:pt>
    <dgm:pt modelId="{5B6EF609-F461-3840-9602-0EECF2E6DA32}" type="sibTrans" cxnId="{5EB53DFE-977B-164B-A1B5-CD2C4A9FDAE1}">
      <dgm:prSet/>
      <dgm:spPr/>
      <dgm:t>
        <a:bodyPr/>
        <a:lstStyle/>
        <a:p>
          <a:endParaRPr lang="en-US"/>
        </a:p>
      </dgm:t>
    </dgm:pt>
    <dgm:pt modelId="{8DF6F391-83AB-9548-9962-AFD31A66F4A6}">
      <dgm:prSet phldrT="[Text]">
        <dgm:style>
          <a:lnRef idx="0">
            <a:schemeClr val="accent6"/>
          </a:lnRef>
          <a:fillRef idx="3">
            <a:schemeClr val="accent6"/>
          </a:fillRef>
          <a:effectRef idx="3">
            <a:schemeClr val="accent6"/>
          </a:effectRef>
          <a:fontRef idx="minor">
            <a:schemeClr val="lt1"/>
          </a:fontRef>
        </dgm:style>
      </dgm:prSet>
      <dgm:spPr/>
      <dgm:t>
        <a:bodyPr/>
        <a:lstStyle/>
        <a:p>
          <a:r>
            <a:rPr lang="en-US" b="1" i="0" smtClean="0"/>
            <a:t>updateSoundModule</a:t>
          </a:r>
          <a:endParaRPr lang="en-US" b="1" i="0" dirty="0"/>
        </a:p>
      </dgm:t>
    </dgm:pt>
    <dgm:pt modelId="{81C2EAEA-1A59-C340-85A4-4D20CB9A4216}" type="parTrans" cxnId="{A8F1ADCE-192A-D740-B8E0-C9EDD3770B8E}">
      <dgm:prSet/>
      <dgm:spPr/>
      <dgm:t>
        <a:bodyPr/>
        <a:lstStyle/>
        <a:p>
          <a:endParaRPr lang="en-US" b="1" i="0">
            <a:solidFill>
              <a:srgbClr val="000000"/>
            </a:solidFill>
          </a:endParaRPr>
        </a:p>
      </dgm:t>
    </dgm:pt>
    <dgm:pt modelId="{2577C899-4238-C24E-912F-8EFBE5AB7F53}" type="sibTrans" cxnId="{A8F1ADCE-192A-D740-B8E0-C9EDD3770B8E}">
      <dgm:prSet/>
      <dgm:spPr/>
      <dgm:t>
        <a:bodyPr/>
        <a:lstStyle/>
        <a:p>
          <a:endParaRPr lang="en-US"/>
        </a:p>
      </dgm:t>
    </dgm:pt>
    <dgm:pt modelId="{77357D1C-B6CC-AE46-ADDA-7D5A059E8D98}">
      <dgm:prSet phldrT="[Text]">
        <dgm:style>
          <a:lnRef idx="1">
            <a:schemeClr val="accent6"/>
          </a:lnRef>
          <a:fillRef idx="3">
            <a:schemeClr val="accent6"/>
          </a:fillRef>
          <a:effectRef idx="2">
            <a:schemeClr val="accent6"/>
          </a:effectRef>
          <a:fontRef idx="minor">
            <a:schemeClr val="lt1"/>
          </a:fontRef>
        </dgm:style>
      </dgm:prSet>
      <dgm:spPr/>
      <dgm:t>
        <a:bodyPr/>
        <a:lstStyle/>
        <a:p>
          <a:r>
            <a:rPr lang="en-US" b="1" i="0" dirty="0" err="1" smtClean="0"/>
            <a:t>updateGUI</a:t>
          </a:r>
          <a:endParaRPr lang="en-US" b="1" i="0" dirty="0"/>
        </a:p>
      </dgm:t>
    </dgm:pt>
    <dgm:pt modelId="{B5A8DBD3-9CE8-EF44-A845-E7405F4DE77D}" type="parTrans" cxnId="{0CFA5474-47F8-C44F-B05D-F492C7D2D4BC}">
      <dgm:prSet/>
      <dgm:spPr/>
      <dgm:t>
        <a:bodyPr/>
        <a:lstStyle/>
        <a:p>
          <a:endParaRPr lang="en-US" b="1" i="0">
            <a:solidFill>
              <a:srgbClr val="000000"/>
            </a:solidFill>
          </a:endParaRPr>
        </a:p>
      </dgm:t>
    </dgm:pt>
    <dgm:pt modelId="{6681FE31-4C62-F648-8B6A-58AE8DA42A37}" type="sibTrans" cxnId="{0CFA5474-47F8-C44F-B05D-F492C7D2D4BC}">
      <dgm:prSet/>
      <dgm:spPr/>
      <dgm:t>
        <a:bodyPr/>
        <a:lstStyle/>
        <a:p>
          <a:endParaRPr lang="en-US"/>
        </a:p>
      </dgm:t>
    </dgm:pt>
    <dgm:pt modelId="{527FD822-3C70-3D41-93AB-CF111CDBFFAC}" type="asst">
      <dgm:prSet>
        <dgm:style>
          <a:lnRef idx="1">
            <a:schemeClr val="accent6"/>
          </a:lnRef>
          <a:fillRef idx="3">
            <a:schemeClr val="accent6"/>
          </a:fillRef>
          <a:effectRef idx="2">
            <a:schemeClr val="accent6"/>
          </a:effectRef>
          <a:fontRef idx="minor">
            <a:schemeClr val="lt1"/>
          </a:fontRef>
        </dgm:style>
      </dgm:prSet>
      <dgm:spPr/>
      <dgm:t>
        <a:bodyPr/>
        <a:lstStyle/>
        <a:p>
          <a:r>
            <a:rPr lang="en-US" b="1" i="0" dirty="0" err="1" smtClean="0"/>
            <a:t>initializeGUI</a:t>
          </a:r>
          <a:endParaRPr lang="en-US" b="1" i="0" dirty="0"/>
        </a:p>
      </dgm:t>
    </dgm:pt>
    <dgm:pt modelId="{D0C88169-05B9-C44E-BEA3-E8BF48A3C89F}" type="parTrans" cxnId="{0130B068-D6F2-0342-860C-75D41A453E22}">
      <dgm:prSet/>
      <dgm:spPr/>
      <dgm:t>
        <a:bodyPr/>
        <a:lstStyle/>
        <a:p>
          <a:endParaRPr lang="en-US" b="1" i="0">
            <a:solidFill>
              <a:srgbClr val="000000"/>
            </a:solidFill>
          </a:endParaRPr>
        </a:p>
      </dgm:t>
    </dgm:pt>
    <dgm:pt modelId="{42BFD8C8-730A-DE4A-9F85-21AC0C3C6864}" type="sibTrans" cxnId="{0130B068-D6F2-0342-860C-75D41A453E22}">
      <dgm:prSet/>
      <dgm:spPr/>
      <dgm:t>
        <a:bodyPr/>
        <a:lstStyle/>
        <a:p>
          <a:endParaRPr lang="en-US"/>
        </a:p>
      </dgm:t>
    </dgm:pt>
    <dgm:pt modelId="{43697D50-AD44-3945-BA79-12D70023C010}">
      <dgm:prSet phldrT="[Text]">
        <dgm:style>
          <a:lnRef idx="0">
            <a:schemeClr val="accent6"/>
          </a:lnRef>
          <a:fillRef idx="3">
            <a:schemeClr val="accent6"/>
          </a:fillRef>
          <a:effectRef idx="3">
            <a:schemeClr val="accent6"/>
          </a:effectRef>
          <a:fontRef idx="minor">
            <a:schemeClr val="lt1"/>
          </a:fontRef>
        </dgm:style>
      </dgm:prSet>
      <dgm:spPr/>
      <dgm:t>
        <a:bodyPr/>
        <a:lstStyle/>
        <a:p>
          <a:r>
            <a:rPr lang="en-US" b="1" i="0" dirty="0" err="1" smtClean="0"/>
            <a:t>reset_maze_fcn</a:t>
          </a:r>
          <a:endParaRPr lang="en-US" b="1" i="0" dirty="0"/>
        </a:p>
      </dgm:t>
    </dgm:pt>
    <dgm:pt modelId="{59EFF682-2990-E143-B726-AD096A62EB5F}" type="parTrans" cxnId="{B06F81C8-6A5D-1F40-B31F-D9EB75AE4F68}">
      <dgm:prSet/>
      <dgm:spPr/>
      <dgm:t>
        <a:bodyPr/>
        <a:lstStyle/>
        <a:p>
          <a:endParaRPr lang="en-US" b="1" i="0">
            <a:solidFill>
              <a:srgbClr val="000000"/>
            </a:solidFill>
          </a:endParaRPr>
        </a:p>
      </dgm:t>
    </dgm:pt>
    <dgm:pt modelId="{A13D6811-6628-EE4B-B920-E9B13630B46A}" type="sibTrans" cxnId="{B06F81C8-6A5D-1F40-B31F-D9EB75AE4F68}">
      <dgm:prSet/>
      <dgm:spPr/>
      <dgm:t>
        <a:bodyPr/>
        <a:lstStyle/>
        <a:p>
          <a:endParaRPr lang="en-US"/>
        </a:p>
      </dgm:t>
    </dgm:pt>
    <dgm:pt modelId="{779946C5-2EBB-D240-91DA-7481D1C63EA0}" type="pres">
      <dgm:prSet presAssocID="{922FDBFA-F584-F047-A90C-C59986DA3258}" presName="hierChild1" presStyleCnt="0">
        <dgm:presLayoutVars>
          <dgm:orgChart val="1"/>
          <dgm:chPref val="1"/>
          <dgm:dir/>
          <dgm:animOne val="branch"/>
          <dgm:animLvl val="lvl"/>
          <dgm:resizeHandles/>
        </dgm:presLayoutVars>
      </dgm:prSet>
      <dgm:spPr/>
      <dgm:t>
        <a:bodyPr/>
        <a:lstStyle/>
        <a:p>
          <a:endParaRPr lang="en-US"/>
        </a:p>
      </dgm:t>
    </dgm:pt>
    <dgm:pt modelId="{29F9818C-25F9-2D47-AB03-4368BAD00992}" type="pres">
      <dgm:prSet presAssocID="{DFF18839-B8A3-904E-AE23-2C0B6F725C52}" presName="hierRoot1" presStyleCnt="0">
        <dgm:presLayoutVars>
          <dgm:hierBranch val="init"/>
        </dgm:presLayoutVars>
      </dgm:prSet>
      <dgm:spPr/>
      <dgm:t>
        <a:bodyPr/>
        <a:lstStyle/>
        <a:p>
          <a:endParaRPr lang="en-US"/>
        </a:p>
      </dgm:t>
    </dgm:pt>
    <dgm:pt modelId="{6CF43C09-C127-9B4C-858A-381750F97EAF}" type="pres">
      <dgm:prSet presAssocID="{DFF18839-B8A3-904E-AE23-2C0B6F725C52}" presName="rootComposite1" presStyleCnt="0"/>
      <dgm:spPr/>
      <dgm:t>
        <a:bodyPr/>
        <a:lstStyle/>
        <a:p>
          <a:endParaRPr lang="en-US"/>
        </a:p>
      </dgm:t>
    </dgm:pt>
    <dgm:pt modelId="{1CC4301A-E0AB-DF4B-A136-EA415588EFF8}" type="pres">
      <dgm:prSet presAssocID="{DFF18839-B8A3-904E-AE23-2C0B6F725C52}" presName="rootText1" presStyleLbl="node0" presStyleIdx="0" presStyleCnt="2">
        <dgm:presLayoutVars>
          <dgm:chPref val="3"/>
        </dgm:presLayoutVars>
      </dgm:prSet>
      <dgm:spPr>
        <a:prstGeom prst="roundRect">
          <a:avLst/>
        </a:prstGeom>
      </dgm:spPr>
      <dgm:t>
        <a:bodyPr/>
        <a:lstStyle/>
        <a:p>
          <a:endParaRPr lang="en-US"/>
        </a:p>
      </dgm:t>
    </dgm:pt>
    <dgm:pt modelId="{36DE621D-07EA-2444-964B-0C8B0D67D9B4}" type="pres">
      <dgm:prSet presAssocID="{DFF18839-B8A3-904E-AE23-2C0B6F725C52}" presName="rootConnector1" presStyleLbl="node1" presStyleIdx="0" presStyleCnt="0"/>
      <dgm:spPr/>
      <dgm:t>
        <a:bodyPr/>
        <a:lstStyle/>
        <a:p>
          <a:endParaRPr lang="en-US"/>
        </a:p>
      </dgm:t>
    </dgm:pt>
    <dgm:pt modelId="{2EA161F0-439D-6F40-AAC4-7C9A85B7FB61}" type="pres">
      <dgm:prSet presAssocID="{DFF18839-B8A3-904E-AE23-2C0B6F725C52}" presName="hierChild2" presStyleCnt="0"/>
      <dgm:spPr/>
      <dgm:t>
        <a:bodyPr/>
        <a:lstStyle/>
        <a:p>
          <a:endParaRPr lang="en-US"/>
        </a:p>
      </dgm:t>
    </dgm:pt>
    <dgm:pt modelId="{76157D4F-5D1A-0F4C-AA42-24D5D1408DD7}" type="pres">
      <dgm:prSet presAssocID="{DFF18839-B8A3-904E-AE23-2C0B6F725C52}" presName="hierChild3" presStyleCnt="0"/>
      <dgm:spPr/>
      <dgm:t>
        <a:bodyPr/>
        <a:lstStyle/>
        <a:p>
          <a:endParaRPr lang="en-US"/>
        </a:p>
      </dgm:t>
    </dgm:pt>
    <dgm:pt modelId="{1A1390B1-C572-BF4C-A15F-70A581EBBAB5}" type="pres">
      <dgm:prSet presAssocID="{FC8DB13F-72C9-D84F-907A-33BB524C43A0}" presName="Name115" presStyleLbl="parChTrans1D2" presStyleIdx="0" presStyleCnt="4"/>
      <dgm:spPr/>
      <dgm:t>
        <a:bodyPr/>
        <a:lstStyle/>
        <a:p>
          <a:endParaRPr lang="en-US"/>
        </a:p>
      </dgm:t>
    </dgm:pt>
    <dgm:pt modelId="{9D72A1BD-CFE1-2849-9A89-2D6ED80E6669}" type="pres">
      <dgm:prSet presAssocID="{95BB76C1-A368-C34C-85DD-81DA46DF1F85}" presName="hierRoot3" presStyleCnt="0">
        <dgm:presLayoutVars>
          <dgm:hierBranch val="init"/>
        </dgm:presLayoutVars>
      </dgm:prSet>
      <dgm:spPr/>
      <dgm:t>
        <a:bodyPr/>
        <a:lstStyle/>
        <a:p>
          <a:endParaRPr lang="en-US"/>
        </a:p>
      </dgm:t>
    </dgm:pt>
    <dgm:pt modelId="{F50FBED8-A88A-D444-AD1E-198270747A55}" type="pres">
      <dgm:prSet presAssocID="{95BB76C1-A368-C34C-85DD-81DA46DF1F85}" presName="rootComposite3" presStyleCnt="0"/>
      <dgm:spPr/>
      <dgm:t>
        <a:bodyPr/>
        <a:lstStyle/>
        <a:p>
          <a:endParaRPr lang="en-US"/>
        </a:p>
      </dgm:t>
    </dgm:pt>
    <dgm:pt modelId="{872365C9-8AA9-7F43-89B3-F4EE5A1A2D63}" type="pres">
      <dgm:prSet presAssocID="{95BB76C1-A368-C34C-85DD-81DA46DF1F85}" presName="rootText3" presStyleLbl="asst1" presStyleIdx="0" presStyleCnt="2">
        <dgm:presLayoutVars>
          <dgm:chPref val="3"/>
        </dgm:presLayoutVars>
      </dgm:prSet>
      <dgm:spPr>
        <a:prstGeom prst="roundRect">
          <a:avLst/>
        </a:prstGeom>
      </dgm:spPr>
      <dgm:t>
        <a:bodyPr/>
        <a:lstStyle/>
        <a:p>
          <a:endParaRPr lang="en-US"/>
        </a:p>
      </dgm:t>
    </dgm:pt>
    <dgm:pt modelId="{76290821-1397-A24A-90B4-EEDDBE16BD3E}" type="pres">
      <dgm:prSet presAssocID="{95BB76C1-A368-C34C-85DD-81DA46DF1F85}" presName="rootConnector3" presStyleLbl="asst1" presStyleIdx="0" presStyleCnt="2"/>
      <dgm:spPr/>
      <dgm:t>
        <a:bodyPr/>
        <a:lstStyle/>
        <a:p>
          <a:endParaRPr lang="en-US"/>
        </a:p>
      </dgm:t>
    </dgm:pt>
    <dgm:pt modelId="{E20276AD-6CC0-CC48-8F8D-E864A4F8C418}" type="pres">
      <dgm:prSet presAssocID="{95BB76C1-A368-C34C-85DD-81DA46DF1F85}" presName="hierChild6" presStyleCnt="0"/>
      <dgm:spPr/>
      <dgm:t>
        <a:bodyPr/>
        <a:lstStyle/>
        <a:p>
          <a:endParaRPr lang="en-US"/>
        </a:p>
      </dgm:t>
    </dgm:pt>
    <dgm:pt modelId="{3CB89274-3836-5B46-BD22-23A1304497C0}" type="pres">
      <dgm:prSet presAssocID="{95BB76C1-A368-C34C-85DD-81DA46DF1F85}" presName="hierChild7" presStyleCnt="0"/>
      <dgm:spPr/>
      <dgm:t>
        <a:bodyPr/>
        <a:lstStyle/>
        <a:p>
          <a:endParaRPr lang="en-US"/>
        </a:p>
      </dgm:t>
    </dgm:pt>
    <dgm:pt modelId="{7D9A5584-79A3-8447-BE71-51EFC14CD5E1}" type="pres">
      <dgm:prSet presAssocID="{D0C88169-05B9-C44E-BEA3-E8BF48A3C89F}" presName="Name115" presStyleLbl="parChTrans1D2" presStyleIdx="1" presStyleCnt="4"/>
      <dgm:spPr/>
      <dgm:t>
        <a:bodyPr/>
        <a:lstStyle/>
        <a:p>
          <a:endParaRPr lang="en-US"/>
        </a:p>
      </dgm:t>
    </dgm:pt>
    <dgm:pt modelId="{3F424999-16BA-DB4C-95D3-7B5E98D52CEE}" type="pres">
      <dgm:prSet presAssocID="{527FD822-3C70-3D41-93AB-CF111CDBFFAC}" presName="hierRoot3" presStyleCnt="0">
        <dgm:presLayoutVars>
          <dgm:hierBranch val="init"/>
        </dgm:presLayoutVars>
      </dgm:prSet>
      <dgm:spPr/>
      <dgm:t>
        <a:bodyPr/>
        <a:lstStyle/>
        <a:p>
          <a:endParaRPr lang="en-US"/>
        </a:p>
      </dgm:t>
    </dgm:pt>
    <dgm:pt modelId="{240EBEC7-6A1A-294F-9605-514393BB5A34}" type="pres">
      <dgm:prSet presAssocID="{527FD822-3C70-3D41-93AB-CF111CDBFFAC}" presName="rootComposite3" presStyleCnt="0"/>
      <dgm:spPr/>
      <dgm:t>
        <a:bodyPr/>
        <a:lstStyle/>
        <a:p>
          <a:endParaRPr lang="en-US"/>
        </a:p>
      </dgm:t>
    </dgm:pt>
    <dgm:pt modelId="{51F89536-C514-6247-8307-1624C6C9A3DE}" type="pres">
      <dgm:prSet presAssocID="{527FD822-3C70-3D41-93AB-CF111CDBFFAC}" presName="rootText3" presStyleLbl="asst1" presStyleIdx="1" presStyleCnt="2">
        <dgm:presLayoutVars>
          <dgm:chPref val="3"/>
        </dgm:presLayoutVars>
      </dgm:prSet>
      <dgm:spPr>
        <a:prstGeom prst="roundRect">
          <a:avLst/>
        </a:prstGeom>
      </dgm:spPr>
      <dgm:t>
        <a:bodyPr/>
        <a:lstStyle/>
        <a:p>
          <a:endParaRPr lang="en-US"/>
        </a:p>
      </dgm:t>
    </dgm:pt>
    <dgm:pt modelId="{EFF17DB0-60DA-6547-8920-937B0FA02AAD}" type="pres">
      <dgm:prSet presAssocID="{527FD822-3C70-3D41-93AB-CF111CDBFFAC}" presName="rootConnector3" presStyleLbl="asst1" presStyleIdx="1" presStyleCnt="2"/>
      <dgm:spPr/>
      <dgm:t>
        <a:bodyPr/>
        <a:lstStyle/>
        <a:p>
          <a:endParaRPr lang="en-US"/>
        </a:p>
      </dgm:t>
    </dgm:pt>
    <dgm:pt modelId="{872FA2EB-46DE-E440-8F9B-897588ED86C6}" type="pres">
      <dgm:prSet presAssocID="{527FD822-3C70-3D41-93AB-CF111CDBFFAC}" presName="hierChild6" presStyleCnt="0"/>
      <dgm:spPr/>
      <dgm:t>
        <a:bodyPr/>
        <a:lstStyle/>
        <a:p>
          <a:endParaRPr lang="en-US"/>
        </a:p>
      </dgm:t>
    </dgm:pt>
    <dgm:pt modelId="{B7F647B7-2FC5-5B48-8B12-C169F8B00634}" type="pres">
      <dgm:prSet presAssocID="{527FD822-3C70-3D41-93AB-CF111CDBFFAC}" presName="hierChild7" presStyleCnt="0"/>
      <dgm:spPr/>
      <dgm:t>
        <a:bodyPr/>
        <a:lstStyle/>
        <a:p>
          <a:endParaRPr lang="en-US"/>
        </a:p>
      </dgm:t>
    </dgm:pt>
    <dgm:pt modelId="{35B92279-8AB7-574B-A48C-52BBAC3E6C78}" type="pres">
      <dgm:prSet presAssocID="{E8B1EBC8-068A-7948-8360-68FCDCB62A80}" presName="hierRoot1" presStyleCnt="0">
        <dgm:presLayoutVars>
          <dgm:hierBranch val="init"/>
        </dgm:presLayoutVars>
      </dgm:prSet>
      <dgm:spPr/>
      <dgm:t>
        <a:bodyPr/>
        <a:lstStyle/>
        <a:p>
          <a:endParaRPr lang="en-US"/>
        </a:p>
      </dgm:t>
    </dgm:pt>
    <dgm:pt modelId="{F8942EA2-5AFA-534B-923A-2970CC011421}" type="pres">
      <dgm:prSet presAssocID="{E8B1EBC8-068A-7948-8360-68FCDCB62A80}" presName="rootComposite1" presStyleCnt="0"/>
      <dgm:spPr/>
      <dgm:t>
        <a:bodyPr/>
        <a:lstStyle/>
        <a:p>
          <a:endParaRPr lang="en-US"/>
        </a:p>
      </dgm:t>
    </dgm:pt>
    <dgm:pt modelId="{38CAB157-54FC-2547-AF85-54718FE40143}" type="pres">
      <dgm:prSet presAssocID="{E8B1EBC8-068A-7948-8360-68FCDCB62A80}" presName="rootText1" presStyleLbl="node0" presStyleIdx="1" presStyleCnt="2">
        <dgm:presLayoutVars>
          <dgm:chPref val="3"/>
        </dgm:presLayoutVars>
      </dgm:prSet>
      <dgm:spPr/>
      <dgm:t>
        <a:bodyPr/>
        <a:lstStyle/>
        <a:p>
          <a:endParaRPr lang="en-US"/>
        </a:p>
      </dgm:t>
    </dgm:pt>
    <dgm:pt modelId="{4F7C8D22-8E11-074C-A3A3-F4DF1781D63C}" type="pres">
      <dgm:prSet presAssocID="{E8B1EBC8-068A-7948-8360-68FCDCB62A80}" presName="rootConnector1" presStyleLbl="node1" presStyleIdx="0" presStyleCnt="0"/>
      <dgm:spPr/>
      <dgm:t>
        <a:bodyPr/>
        <a:lstStyle/>
        <a:p>
          <a:endParaRPr lang="en-US"/>
        </a:p>
      </dgm:t>
    </dgm:pt>
    <dgm:pt modelId="{B6A92EB5-36D3-5C42-A456-A5A2AA1CB3DC}" type="pres">
      <dgm:prSet presAssocID="{E8B1EBC8-068A-7948-8360-68FCDCB62A80}" presName="hierChild2" presStyleCnt="0"/>
      <dgm:spPr/>
      <dgm:t>
        <a:bodyPr/>
        <a:lstStyle/>
        <a:p>
          <a:endParaRPr lang="en-US"/>
        </a:p>
      </dgm:t>
    </dgm:pt>
    <dgm:pt modelId="{25C0EED2-DA64-A840-9934-A9D37F9F2D12}" type="pres">
      <dgm:prSet presAssocID="{81C2EAEA-1A59-C340-85A4-4D20CB9A4216}" presName="Name64" presStyleLbl="parChTrans1D2" presStyleIdx="2" presStyleCnt="4"/>
      <dgm:spPr/>
      <dgm:t>
        <a:bodyPr/>
        <a:lstStyle/>
        <a:p>
          <a:endParaRPr lang="en-US"/>
        </a:p>
      </dgm:t>
    </dgm:pt>
    <dgm:pt modelId="{28CC6989-AB2D-6341-93D2-08F16CE9794B}" type="pres">
      <dgm:prSet presAssocID="{8DF6F391-83AB-9548-9962-AFD31A66F4A6}" presName="hierRoot2" presStyleCnt="0">
        <dgm:presLayoutVars>
          <dgm:hierBranch val="init"/>
        </dgm:presLayoutVars>
      </dgm:prSet>
      <dgm:spPr/>
      <dgm:t>
        <a:bodyPr/>
        <a:lstStyle/>
        <a:p>
          <a:endParaRPr lang="en-US"/>
        </a:p>
      </dgm:t>
    </dgm:pt>
    <dgm:pt modelId="{89CF30C7-3883-F641-8617-F5BF94F3387F}" type="pres">
      <dgm:prSet presAssocID="{8DF6F391-83AB-9548-9962-AFD31A66F4A6}" presName="rootComposite" presStyleCnt="0"/>
      <dgm:spPr/>
      <dgm:t>
        <a:bodyPr/>
        <a:lstStyle/>
        <a:p>
          <a:endParaRPr lang="en-US"/>
        </a:p>
      </dgm:t>
    </dgm:pt>
    <dgm:pt modelId="{F858375E-25F6-4742-9083-69887A772EDA}" type="pres">
      <dgm:prSet presAssocID="{8DF6F391-83AB-9548-9962-AFD31A66F4A6}" presName="rootText" presStyleLbl="node2" presStyleIdx="0" presStyleCnt="2">
        <dgm:presLayoutVars>
          <dgm:chPref val="3"/>
        </dgm:presLayoutVars>
      </dgm:prSet>
      <dgm:spPr>
        <a:prstGeom prst="roundRect">
          <a:avLst/>
        </a:prstGeom>
      </dgm:spPr>
      <dgm:t>
        <a:bodyPr/>
        <a:lstStyle/>
        <a:p>
          <a:endParaRPr lang="en-US"/>
        </a:p>
      </dgm:t>
    </dgm:pt>
    <dgm:pt modelId="{71ADE631-E9FB-6343-AA01-C69C6C9E3CC9}" type="pres">
      <dgm:prSet presAssocID="{8DF6F391-83AB-9548-9962-AFD31A66F4A6}" presName="rootConnector" presStyleLbl="node2" presStyleIdx="0" presStyleCnt="2"/>
      <dgm:spPr/>
      <dgm:t>
        <a:bodyPr/>
        <a:lstStyle/>
        <a:p>
          <a:endParaRPr lang="en-US"/>
        </a:p>
      </dgm:t>
    </dgm:pt>
    <dgm:pt modelId="{57185B18-3DD1-EE4F-8623-F4F4377E23E9}" type="pres">
      <dgm:prSet presAssocID="{8DF6F391-83AB-9548-9962-AFD31A66F4A6}" presName="hierChild4" presStyleCnt="0"/>
      <dgm:spPr/>
      <dgm:t>
        <a:bodyPr/>
        <a:lstStyle/>
        <a:p>
          <a:endParaRPr lang="en-US"/>
        </a:p>
      </dgm:t>
    </dgm:pt>
    <dgm:pt modelId="{53AAD610-E77E-044B-9B0E-75B0A0576812}" type="pres">
      <dgm:prSet presAssocID="{8DF6F391-83AB-9548-9962-AFD31A66F4A6}" presName="hierChild5" presStyleCnt="0"/>
      <dgm:spPr/>
      <dgm:t>
        <a:bodyPr/>
        <a:lstStyle/>
        <a:p>
          <a:endParaRPr lang="en-US"/>
        </a:p>
      </dgm:t>
    </dgm:pt>
    <dgm:pt modelId="{0ACD4770-3D13-CB41-8772-24C288CE146C}" type="pres">
      <dgm:prSet presAssocID="{B5A8DBD3-9CE8-EF44-A845-E7405F4DE77D}" presName="Name64" presStyleLbl="parChTrans1D2" presStyleIdx="3" presStyleCnt="4"/>
      <dgm:spPr/>
      <dgm:t>
        <a:bodyPr/>
        <a:lstStyle/>
        <a:p>
          <a:endParaRPr lang="en-US"/>
        </a:p>
      </dgm:t>
    </dgm:pt>
    <dgm:pt modelId="{0D787BBB-916E-F649-A393-922F503023F0}" type="pres">
      <dgm:prSet presAssocID="{77357D1C-B6CC-AE46-ADDA-7D5A059E8D98}" presName="hierRoot2" presStyleCnt="0">
        <dgm:presLayoutVars>
          <dgm:hierBranch val="init"/>
        </dgm:presLayoutVars>
      </dgm:prSet>
      <dgm:spPr/>
      <dgm:t>
        <a:bodyPr/>
        <a:lstStyle/>
        <a:p>
          <a:endParaRPr lang="en-US"/>
        </a:p>
      </dgm:t>
    </dgm:pt>
    <dgm:pt modelId="{E442A5B9-C256-DD4F-8DDA-438AA32982C1}" type="pres">
      <dgm:prSet presAssocID="{77357D1C-B6CC-AE46-ADDA-7D5A059E8D98}" presName="rootComposite" presStyleCnt="0"/>
      <dgm:spPr/>
      <dgm:t>
        <a:bodyPr/>
        <a:lstStyle/>
        <a:p>
          <a:endParaRPr lang="en-US"/>
        </a:p>
      </dgm:t>
    </dgm:pt>
    <dgm:pt modelId="{09FAEB20-01B1-4943-9926-86FD012D3C2A}" type="pres">
      <dgm:prSet presAssocID="{77357D1C-B6CC-AE46-ADDA-7D5A059E8D98}" presName="rootText" presStyleLbl="node2" presStyleIdx="1" presStyleCnt="2">
        <dgm:presLayoutVars>
          <dgm:chPref val="3"/>
        </dgm:presLayoutVars>
      </dgm:prSet>
      <dgm:spPr>
        <a:prstGeom prst="roundRect">
          <a:avLst/>
        </a:prstGeom>
      </dgm:spPr>
      <dgm:t>
        <a:bodyPr/>
        <a:lstStyle/>
        <a:p>
          <a:endParaRPr lang="en-US"/>
        </a:p>
      </dgm:t>
    </dgm:pt>
    <dgm:pt modelId="{A6A0A38F-661A-C140-B503-7906CF026F48}" type="pres">
      <dgm:prSet presAssocID="{77357D1C-B6CC-AE46-ADDA-7D5A059E8D98}" presName="rootConnector" presStyleLbl="node2" presStyleIdx="1" presStyleCnt="2"/>
      <dgm:spPr/>
      <dgm:t>
        <a:bodyPr/>
        <a:lstStyle/>
        <a:p>
          <a:endParaRPr lang="en-US"/>
        </a:p>
      </dgm:t>
    </dgm:pt>
    <dgm:pt modelId="{5876022E-4E5E-3044-A6B7-5F8D4B1C3498}" type="pres">
      <dgm:prSet presAssocID="{77357D1C-B6CC-AE46-ADDA-7D5A059E8D98}" presName="hierChild4" presStyleCnt="0"/>
      <dgm:spPr/>
      <dgm:t>
        <a:bodyPr/>
        <a:lstStyle/>
        <a:p>
          <a:endParaRPr lang="en-US"/>
        </a:p>
      </dgm:t>
    </dgm:pt>
    <dgm:pt modelId="{F8B65BD5-44D6-C04C-82C2-2D4E18F23C03}" type="pres">
      <dgm:prSet presAssocID="{59EFF682-2990-E143-B726-AD096A62EB5F}" presName="Name64" presStyleLbl="parChTrans1D3" presStyleIdx="0" presStyleCnt="1"/>
      <dgm:spPr/>
      <dgm:t>
        <a:bodyPr/>
        <a:lstStyle/>
        <a:p>
          <a:endParaRPr lang="en-US"/>
        </a:p>
      </dgm:t>
    </dgm:pt>
    <dgm:pt modelId="{75CF382C-109A-6B4B-833F-C1965E74229E}" type="pres">
      <dgm:prSet presAssocID="{43697D50-AD44-3945-BA79-12D70023C010}" presName="hierRoot2" presStyleCnt="0">
        <dgm:presLayoutVars>
          <dgm:hierBranch val="init"/>
        </dgm:presLayoutVars>
      </dgm:prSet>
      <dgm:spPr/>
      <dgm:t>
        <a:bodyPr/>
        <a:lstStyle/>
        <a:p>
          <a:endParaRPr lang="en-US"/>
        </a:p>
      </dgm:t>
    </dgm:pt>
    <dgm:pt modelId="{7D28E35F-EC65-3845-84D9-22A6758F6E7E}" type="pres">
      <dgm:prSet presAssocID="{43697D50-AD44-3945-BA79-12D70023C010}" presName="rootComposite" presStyleCnt="0"/>
      <dgm:spPr/>
      <dgm:t>
        <a:bodyPr/>
        <a:lstStyle/>
        <a:p>
          <a:endParaRPr lang="en-US"/>
        </a:p>
      </dgm:t>
    </dgm:pt>
    <dgm:pt modelId="{56504587-9BFD-C143-A23A-934384E46749}" type="pres">
      <dgm:prSet presAssocID="{43697D50-AD44-3945-BA79-12D70023C010}" presName="rootText" presStyleLbl="node3" presStyleIdx="0" presStyleCnt="1" custLinFactNeighborX="44450" custLinFactNeighborY="144">
        <dgm:presLayoutVars>
          <dgm:chPref val="3"/>
        </dgm:presLayoutVars>
      </dgm:prSet>
      <dgm:spPr/>
      <dgm:t>
        <a:bodyPr/>
        <a:lstStyle/>
        <a:p>
          <a:endParaRPr lang="en-US"/>
        </a:p>
      </dgm:t>
    </dgm:pt>
    <dgm:pt modelId="{CE4FD33F-2317-5A48-BA8C-0E9C31036A3C}" type="pres">
      <dgm:prSet presAssocID="{43697D50-AD44-3945-BA79-12D70023C010}" presName="rootConnector" presStyleLbl="node3" presStyleIdx="0" presStyleCnt="1"/>
      <dgm:spPr/>
      <dgm:t>
        <a:bodyPr/>
        <a:lstStyle/>
        <a:p>
          <a:endParaRPr lang="en-US"/>
        </a:p>
      </dgm:t>
    </dgm:pt>
    <dgm:pt modelId="{4DF8FD4E-FF22-2843-A24F-E35F0C2C4C6C}" type="pres">
      <dgm:prSet presAssocID="{43697D50-AD44-3945-BA79-12D70023C010}" presName="hierChild4" presStyleCnt="0"/>
      <dgm:spPr/>
      <dgm:t>
        <a:bodyPr/>
        <a:lstStyle/>
        <a:p>
          <a:endParaRPr lang="en-US"/>
        </a:p>
      </dgm:t>
    </dgm:pt>
    <dgm:pt modelId="{8EB7D2DB-CCA7-AC4A-8647-A372BB277C55}" type="pres">
      <dgm:prSet presAssocID="{43697D50-AD44-3945-BA79-12D70023C010}" presName="hierChild5" presStyleCnt="0"/>
      <dgm:spPr/>
      <dgm:t>
        <a:bodyPr/>
        <a:lstStyle/>
        <a:p>
          <a:endParaRPr lang="en-US"/>
        </a:p>
      </dgm:t>
    </dgm:pt>
    <dgm:pt modelId="{952C0A62-C40B-8644-AB58-F2EB3E377C43}" type="pres">
      <dgm:prSet presAssocID="{77357D1C-B6CC-AE46-ADDA-7D5A059E8D98}" presName="hierChild5" presStyleCnt="0"/>
      <dgm:spPr/>
      <dgm:t>
        <a:bodyPr/>
        <a:lstStyle/>
        <a:p>
          <a:endParaRPr lang="en-US"/>
        </a:p>
      </dgm:t>
    </dgm:pt>
    <dgm:pt modelId="{F1F6C123-9A13-484F-9A6A-B9FF0B9A4868}" type="pres">
      <dgm:prSet presAssocID="{E8B1EBC8-068A-7948-8360-68FCDCB62A80}" presName="hierChild3" presStyleCnt="0"/>
      <dgm:spPr/>
      <dgm:t>
        <a:bodyPr/>
        <a:lstStyle/>
        <a:p>
          <a:endParaRPr lang="en-US"/>
        </a:p>
      </dgm:t>
    </dgm:pt>
  </dgm:ptLst>
  <dgm:cxnLst>
    <dgm:cxn modelId="{675C7F0A-03E0-5149-A0B3-3832E6ECE5E2}" srcId="{DFF18839-B8A3-904E-AE23-2C0B6F725C52}" destId="{95BB76C1-A368-C34C-85DD-81DA46DF1F85}" srcOrd="0" destOrd="0" parTransId="{FC8DB13F-72C9-D84F-907A-33BB524C43A0}" sibTransId="{C9A168C5-8676-1D49-9E40-8FB00B8C1A23}"/>
    <dgm:cxn modelId="{A972F5D1-3CAB-594F-B056-BC5BCE816150}" type="presOf" srcId="{E8B1EBC8-068A-7948-8360-68FCDCB62A80}" destId="{4F7C8D22-8E11-074C-A3A3-F4DF1781D63C}" srcOrd="1" destOrd="0" presId="urn:microsoft.com/office/officeart/2009/3/layout/HorizontalOrganizationChart"/>
    <dgm:cxn modelId="{A8F1ADCE-192A-D740-B8E0-C9EDD3770B8E}" srcId="{E8B1EBC8-068A-7948-8360-68FCDCB62A80}" destId="{8DF6F391-83AB-9548-9962-AFD31A66F4A6}" srcOrd="0" destOrd="0" parTransId="{81C2EAEA-1A59-C340-85A4-4D20CB9A4216}" sibTransId="{2577C899-4238-C24E-912F-8EFBE5AB7F53}"/>
    <dgm:cxn modelId="{0275549D-7DA3-4244-9AC6-5FC40F2EC809}" type="presOf" srcId="{43697D50-AD44-3945-BA79-12D70023C010}" destId="{56504587-9BFD-C143-A23A-934384E46749}" srcOrd="0" destOrd="0" presId="urn:microsoft.com/office/officeart/2009/3/layout/HorizontalOrganizationChart"/>
    <dgm:cxn modelId="{D3F7BD18-6929-5140-8288-64EAAD471C6E}" type="presOf" srcId="{FC8DB13F-72C9-D84F-907A-33BB524C43A0}" destId="{1A1390B1-C572-BF4C-A15F-70A581EBBAB5}" srcOrd="0" destOrd="0" presId="urn:microsoft.com/office/officeart/2009/3/layout/HorizontalOrganizationChart"/>
    <dgm:cxn modelId="{EEE9D5AA-7C37-C347-A8AB-D0221113EBF5}" type="presOf" srcId="{77357D1C-B6CC-AE46-ADDA-7D5A059E8D98}" destId="{A6A0A38F-661A-C140-B503-7906CF026F48}" srcOrd="1" destOrd="0" presId="urn:microsoft.com/office/officeart/2009/3/layout/HorizontalOrganizationChart"/>
    <dgm:cxn modelId="{27E3E649-3F57-F043-8E4C-DD7C83A5A7F4}" type="presOf" srcId="{DFF18839-B8A3-904E-AE23-2C0B6F725C52}" destId="{1CC4301A-E0AB-DF4B-A136-EA415588EFF8}" srcOrd="0" destOrd="0" presId="urn:microsoft.com/office/officeart/2009/3/layout/HorizontalOrganizationChart"/>
    <dgm:cxn modelId="{1FF0A6C0-D82C-7C48-81A1-FEF3AEE7ADDE}" type="presOf" srcId="{95BB76C1-A368-C34C-85DD-81DA46DF1F85}" destId="{872365C9-8AA9-7F43-89B3-F4EE5A1A2D63}" srcOrd="0" destOrd="0" presId="urn:microsoft.com/office/officeart/2009/3/layout/HorizontalOrganizationChart"/>
    <dgm:cxn modelId="{4EF26719-B7AF-0D40-AEBF-4D5C0D0949FE}" type="presOf" srcId="{527FD822-3C70-3D41-93AB-CF111CDBFFAC}" destId="{51F89536-C514-6247-8307-1624C6C9A3DE}" srcOrd="0" destOrd="0" presId="urn:microsoft.com/office/officeart/2009/3/layout/HorizontalOrganizationChart"/>
    <dgm:cxn modelId="{BB56DFE5-DAA3-1B41-A416-1DA396678F83}" type="presOf" srcId="{77357D1C-B6CC-AE46-ADDA-7D5A059E8D98}" destId="{09FAEB20-01B1-4943-9926-86FD012D3C2A}" srcOrd="0" destOrd="0" presId="urn:microsoft.com/office/officeart/2009/3/layout/HorizontalOrganizationChart"/>
    <dgm:cxn modelId="{9258789F-EBC1-CF43-858A-082370028B6B}" srcId="{922FDBFA-F584-F047-A90C-C59986DA3258}" destId="{DFF18839-B8A3-904E-AE23-2C0B6F725C52}" srcOrd="0" destOrd="0" parTransId="{A4943765-0D15-8242-BF05-3F88947E78F4}" sibTransId="{14C4609B-58E6-CE40-8CBE-E8CC0B623520}"/>
    <dgm:cxn modelId="{54B6A975-1406-7945-9274-9C91B060E03B}" type="presOf" srcId="{59EFF682-2990-E143-B726-AD096A62EB5F}" destId="{F8B65BD5-44D6-C04C-82C2-2D4E18F23C03}" srcOrd="0" destOrd="0" presId="urn:microsoft.com/office/officeart/2009/3/layout/HorizontalOrganizationChart"/>
    <dgm:cxn modelId="{685681F5-28F1-C744-8282-5F33BD8A740F}" type="presOf" srcId="{43697D50-AD44-3945-BA79-12D70023C010}" destId="{CE4FD33F-2317-5A48-BA8C-0E9C31036A3C}" srcOrd="1" destOrd="0" presId="urn:microsoft.com/office/officeart/2009/3/layout/HorizontalOrganizationChart"/>
    <dgm:cxn modelId="{0CFA5474-47F8-C44F-B05D-F492C7D2D4BC}" srcId="{E8B1EBC8-068A-7948-8360-68FCDCB62A80}" destId="{77357D1C-B6CC-AE46-ADDA-7D5A059E8D98}" srcOrd="1" destOrd="0" parTransId="{B5A8DBD3-9CE8-EF44-A845-E7405F4DE77D}" sibTransId="{6681FE31-4C62-F648-8B6A-58AE8DA42A37}"/>
    <dgm:cxn modelId="{BCCED60F-06EC-B941-ABE9-29F6BB76F012}" type="presOf" srcId="{8DF6F391-83AB-9548-9962-AFD31A66F4A6}" destId="{F858375E-25F6-4742-9083-69887A772EDA}" srcOrd="0" destOrd="0" presId="urn:microsoft.com/office/officeart/2009/3/layout/HorizontalOrganizationChart"/>
    <dgm:cxn modelId="{7CD56F3E-C823-E548-95DF-A598CEBAC530}" type="presOf" srcId="{B5A8DBD3-9CE8-EF44-A845-E7405F4DE77D}" destId="{0ACD4770-3D13-CB41-8772-24C288CE146C}" srcOrd="0" destOrd="0" presId="urn:microsoft.com/office/officeart/2009/3/layout/HorizontalOrganizationChart"/>
    <dgm:cxn modelId="{28B5D399-1C1F-5B4D-81EB-EA527470171B}" type="presOf" srcId="{95BB76C1-A368-C34C-85DD-81DA46DF1F85}" destId="{76290821-1397-A24A-90B4-EEDDBE16BD3E}" srcOrd="1" destOrd="0" presId="urn:microsoft.com/office/officeart/2009/3/layout/HorizontalOrganizationChart"/>
    <dgm:cxn modelId="{E48C00C8-2DC3-134B-8BE8-1C1208CE73FC}" type="presOf" srcId="{527FD822-3C70-3D41-93AB-CF111CDBFFAC}" destId="{EFF17DB0-60DA-6547-8920-937B0FA02AAD}" srcOrd="1" destOrd="0" presId="urn:microsoft.com/office/officeart/2009/3/layout/HorizontalOrganizationChart"/>
    <dgm:cxn modelId="{CA9F3A40-CDD7-7343-BC74-52AE6DCBECDB}" type="presOf" srcId="{D0C88169-05B9-C44E-BEA3-E8BF48A3C89F}" destId="{7D9A5584-79A3-8447-BE71-51EFC14CD5E1}" srcOrd="0" destOrd="0" presId="urn:microsoft.com/office/officeart/2009/3/layout/HorizontalOrganizationChart"/>
    <dgm:cxn modelId="{5AB67F32-52B8-D24F-859E-1965A61AA532}" type="presOf" srcId="{E8B1EBC8-068A-7948-8360-68FCDCB62A80}" destId="{38CAB157-54FC-2547-AF85-54718FE40143}" srcOrd="0" destOrd="0" presId="urn:microsoft.com/office/officeart/2009/3/layout/HorizontalOrganizationChart"/>
    <dgm:cxn modelId="{0130B068-D6F2-0342-860C-75D41A453E22}" srcId="{DFF18839-B8A3-904E-AE23-2C0B6F725C52}" destId="{527FD822-3C70-3D41-93AB-CF111CDBFFAC}" srcOrd="1" destOrd="0" parTransId="{D0C88169-05B9-C44E-BEA3-E8BF48A3C89F}" sibTransId="{42BFD8C8-730A-DE4A-9F85-21AC0C3C6864}"/>
    <dgm:cxn modelId="{B06F81C8-6A5D-1F40-B31F-D9EB75AE4F68}" srcId="{77357D1C-B6CC-AE46-ADDA-7D5A059E8D98}" destId="{43697D50-AD44-3945-BA79-12D70023C010}" srcOrd="0" destOrd="0" parTransId="{59EFF682-2990-E143-B726-AD096A62EB5F}" sibTransId="{A13D6811-6628-EE4B-B920-E9B13630B46A}"/>
    <dgm:cxn modelId="{1E93D106-0ABB-1746-81DB-C369E3859874}" type="presOf" srcId="{81C2EAEA-1A59-C340-85A4-4D20CB9A4216}" destId="{25C0EED2-DA64-A840-9934-A9D37F9F2D12}" srcOrd="0" destOrd="0" presId="urn:microsoft.com/office/officeart/2009/3/layout/HorizontalOrganizationChart"/>
    <dgm:cxn modelId="{893BF335-8CEC-E14A-B808-D6883782C4AF}" type="presOf" srcId="{922FDBFA-F584-F047-A90C-C59986DA3258}" destId="{779946C5-2EBB-D240-91DA-7481D1C63EA0}" srcOrd="0" destOrd="0" presId="urn:microsoft.com/office/officeart/2009/3/layout/HorizontalOrganizationChart"/>
    <dgm:cxn modelId="{E6FA2EBF-A6A4-8546-AD73-6810D9DA42FF}" type="presOf" srcId="{8DF6F391-83AB-9548-9962-AFD31A66F4A6}" destId="{71ADE631-E9FB-6343-AA01-C69C6C9E3CC9}" srcOrd="1" destOrd="0" presId="urn:microsoft.com/office/officeart/2009/3/layout/HorizontalOrganizationChart"/>
    <dgm:cxn modelId="{5EB53DFE-977B-164B-A1B5-CD2C4A9FDAE1}" srcId="{922FDBFA-F584-F047-A90C-C59986DA3258}" destId="{E8B1EBC8-068A-7948-8360-68FCDCB62A80}" srcOrd="1" destOrd="0" parTransId="{0403C43E-7955-3C47-8696-21ACB97AF139}" sibTransId="{5B6EF609-F461-3840-9602-0EECF2E6DA32}"/>
    <dgm:cxn modelId="{AA1DD3E6-4254-684C-86DF-71D699BC1979}" type="presOf" srcId="{DFF18839-B8A3-904E-AE23-2C0B6F725C52}" destId="{36DE621D-07EA-2444-964B-0C8B0D67D9B4}" srcOrd="1" destOrd="0" presId="urn:microsoft.com/office/officeart/2009/3/layout/HorizontalOrganizationChart"/>
    <dgm:cxn modelId="{AD10EC53-017F-0444-A6BF-82BA3C552BAA}" type="presParOf" srcId="{779946C5-2EBB-D240-91DA-7481D1C63EA0}" destId="{29F9818C-25F9-2D47-AB03-4368BAD00992}" srcOrd="0" destOrd="0" presId="urn:microsoft.com/office/officeart/2009/3/layout/HorizontalOrganizationChart"/>
    <dgm:cxn modelId="{B729DBE0-F474-9A46-9DC1-40C2E4268300}" type="presParOf" srcId="{29F9818C-25F9-2D47-AB03-4368BAD00992}" destId="{6CF43C09-C127-9B4C-858A-381750F97EAF}" srcOrd="0" destOrd="0" presId="urn:microsoft.com/office/officeart/2009/3/layout/HorizontalOrganizationChart"/>
    <dgm:cxn modelId="{8E23B73C-D0CF-4548-B74A-7C8B56FAD8CF}" type="presParOf" srcId="{6CF43C09-C127-9B4C-858A-381750F97EAF}" destId="{1CC4301A-E0AB-DF4B-A136-EA415588EFF8}" srcOrd="0" destOrd="0" presId="urn:microsoft.com/office/officeart/2009/3/layout/HorizontalOrganizationChart"/>
    <dgm:cxn modelId="{2E064C63-3DDD-BD40-B422-EB530016878E}" type="presParOf" srcId="{6CF43C09-C127-9B4C-858A-381750F97EAF}" destId="{36DE621D-07EA-2444-964B-0C8B0D67D9B4}" srcOrd="1" destOrd="0" presId="urn:microsoft.com/office/officeart/2009/3/layout/HorizontalOrganizationChart"/>
    <dgm:cxn modelId="{F2C0E54A-9AF3-8747-A61F-8AF021786E13}" type="presParOf" srcId="{29F9818C-25F9-2D47-AB03-4368BAD00992}" destId="{2EA161F0-439D-6F40-AAC4-7C9A85B7FB61}" srcOrd="1" destOrd="0" presId="urn:microsoft.com/office/officeart/2009/3/layout/HorizontalOrganizationChart"/>
    <dgm:cxn modelId="{15DAC12A-CE35-3847-8A20-D4352094E870}" type="presParOf" srcId="{29F9818C-25F9-2D47-AB03-4368BAD00992}" destId="{76157D4F-5D1A-0F4C-AA42-24D5D1408DD7}" srcOrd="2" destOrd="0" presId="urn:microsoft.com/office/officeart/2009/3/layout/HorizontalOrganizationChart"/>
    <dgm:cxn modelId="{E6696F0C-20EC-8B46-B640-9AD9DCA6E8CB}" type="presParOf" srcId="{76157D4F-5D1A-0F4C-AA42-24D5D1408DD7}" destId="{1A1390B1-C572-BF4C-A15F-70A581EBBAB5}" srcOrd="0" destOrd="0" presId="urn:microsoft.com/office/officeart/2009/3/layout/HorizontalOrganizationChart"/>
    <dgm:cxn modelId="{B7F6FC06-2861-2A43-B3E7-6772813B5EB2}" type="presParOf" srcId="{76157D4F-5D1A-0F4C-AA42-24D5D1408DD7}" destId="{9D72A1BD-CFE1-2849-9A89-2D6ED80E6669}" srcOrd="1" destOrd="0" presId="urn:microsoft.com/office/officeart/2009/3/layout/HorizontalOrganizationChart"/>
    <dgm:cxn modelId="{FD37A101-29BB-774E-9CD8-8B3FBC75F7FB}" type="presParOf" srcId="{9D72A1BD-CFE1-2849-9A89-2D6ED80E6669}" destId="{F50FBED8-A88A-D444-AD1E-198270747A55}" srcOrd="0" destOrd="0" presId="urn:microsoft.com/office/officeart/2009/3/layout/HorizontalOrganizationChart"/>
    <dgm:cxn modelId="{E0A2D024-A3EF-BC4B-A2CA-8ECB66E23725}" type="presParOf" srcId="{F50FBED8-A88A-D444-AD1E-198270747A55}" destId="{872365C9-8AA9-7F43-89B3-F4EE5A1A2D63}" srcOrd="0" destOrd="0" presId="urn:microsoft.com/office/officeart/2009/3/layout/HorizontalOrganizationChart"/>
    <dgm:cxn modelId="{25E2FDEF-25A5-6343-9A57-D745FF90C095}" type="presParOf" srcId="{F50FBED8-A88A-D444-AD1E-198270747A55}" destId="{76290821-1397-A24A-90B4-EEDDBE16BD3E}" srcOrd="1" destOrd="0" presId="urn:microsoft.com/office/officeart/2009/3/layout/HorizontalOrganizationChart"/>
    <dgm:cxn modelId="{1F703103-104F-034F-A26F-843AE23426B1}" type="presParOf" srcId="{9D72A1BD-CFE1-2849-9A89-2D6ED80E6669}" destId="{E20276AD-6CC0-CC48-8F8D-E864A4F8C418}" srcOrd="1" destOrd="0" presId="urn:microsoft.com/office/officeart/2009/3/layout/HorizontalOrganizationChart"/>
    <dgm:cxn modelId="{3151AF72-48BD-9444-9C31-6A8163880B85}" type="presParOf" srcId="{9D72A1BD-CFE1-2849-9A89-2D6ED80E6669}" destId="{3CB89274-3836-5B46-BD22-23A1304497C0}" srcOrd="2" destOrd="0" presId="urn:microsoft.com/office/officeart/2009/3/layout/HorizontalOrganizationChart"/>
    <dgm:cxn modelId="{1E998354-7163-1948-87C2-EC4B27EEC32D}" type="presParOf" srcId="{76157D4F-5D1A-0F4C-AA42-24D5D1408DD7}" destId="{7D9A5584-79A3-8447-BE71-51EFC14CD5E1}" srcOrd="2" destOrd="0" presId="urn:microsoft.com/office/officeart/2009/3/layout/HorizontalOrganizationChart"/>
    <dgm:cxn modelId="{626EDE17-0E55-0545-A8D9-481CB7740599}" type="presParOf" srcId="{76157D4F-5D1A-0F4C-AA42-24D5D1408DD7}" destId="{3F424999-16BA-DB4C-95D3-7B5E98D52CEE}" srcOrd="3" destOrd="0" presId="urn:microsoft.com/office/officeart/2009/3/layout/HorizontalOrganizationChart"/>
    <dgm:cxn modelId="{D527A764-BA93-874E-89D2-40B7C5F787AD}" type="presParOf" srcId="{3F424999-16BA-DB4C-95D3-7B5E98D52CEE}" destId="{240EBEC7-6A1A-294F-9605-514393BB5A34}" srcOrd="0" destOrd="0" presId="urn:microsoft.com/office/officeart/2009/3/layout/HorizontalOrganizationChart"/>
    <dgm:cxn modelId="{1DC715A7-B03C-B945-A256-AB052355FE15}" type="presParOf" srcId="{240EBEC7-6A1A-294F-9605-514393BB5A34}" destId="{51F89536-C514-6247-8307-1624C6C9A3DE}" srcOrd="0" destOrd="0" presId="urn:microsoft.com/office/officeart/2009/3/layout/HorizontalOrganizationChart"/>
    <dgm:cxn modelId="{FAFEE233-37A5-164A-BE95-C479C756DE47}" type="presParOf" srcId="{240EBEC7-6A1A-294F-9605-514393BB5A34}" destId="{EFF17DB0-60DA-6547-8920-937B0FA02AAD}" srcOrd="1" destOrd="0" presId="urn:microsoft.com/office/officeart/2009/3/layout/HorizontalOrganizationChart"/>
    <dgm:cxn modelId="{BFFEE732-395A-C842-B036-3AD6B1A052CD}" type="presParOf" srcId="{3F424999-16BA-DB4C-95D3-7B5E98D52CEE}" destId="{872FA2EB-46DE-E440-8F9B-897588ED86C6}" srcOrd="1" destOrd="0" presId="urn:microsoft.com/office/officeart/2009/3/layout/HorizontalOrganizationChart"/>
    <dgm:cxn modelId="{9EDCE960-9649-6C4D-842E-62F848E1D8D4}" type="presParOf" srcId="{3F424999-16BA-DB4C-95D3-7B5E98D52CEE}" destId="{B7F647B7-2FC5-5B48-8B12-C169F8B00634}" srcOrd="2" destOrd="0" presId="urn:microsoft.com/office/officeart/2009/3/layout/HorizontalOrganizationChart"/>
    <dgm:cxn modelId="{EE978A04-C774-ED42-BAC3-9A1418EC99B8}" type="presParOf" srcId="{779946C5-2EBB-D240-91DA-7481D1C63EA0}" destId="{35B92279-8AB7-574B-A48C-52BBAC3E6C78}" srcOrd="1" destOrd="0" presId="urn:microsoft.com/office/officeart/2009/3/layout/HorizontalOrganizationChart"/>
    <dgm:cxn modelId="{0AADD205-7EEF-6A4F-890A-301165D664F1}" type="presParOf" srcId="{35B92279-8AB7-574B-A48C-52BBAC3E6C78}" destId="{F8942EA2-5AFA-534B-923A-2970CC011421}" srcOrd="0" destOrd="0" presId="urn:microsoft.com/office/officeart/2009/3/layout/HorizontalOrganizationChart"/>
    <dgm:cxn modelId="{956F238C-E697-8B49-A218-93D26F557966}" type="presParOf" srcId="{F8942EA2-5AFA-534B-923A-2970CC011421}" destId="{38CAB157-54FC-2547-AF85-54718FE40143}" srcOrd="0" destOrd="0" presId="urn:microsoft.com/office/officeart/2009/3/layout/HorizontalOrganizationChart"/>
    <dgm:cxn modelId="{62D82479-C18E-4346-B09C-25DE0E4D8EFA}" type="presParOf" srcId="{F8942EA2-5AFA-534B-923A-2970CC011421}" destId="{4F7C8D22-8E11-074C-A3A3-F4DF1781D63C}" srcOrd="1" destOrd="0" presId="urn:microsoft.com/office/officeart/2009/3/layout/HorizontalOrganizationChart"/>
    <dgm:cxn modelId="{17A4F9E0-69CF-6B43-A489-E7FEDA20628B}" type="presParOf" srcId="{35B92279-8AB7-574B-A48C-52BBAC3E6C78}" destId="{B6A92EB5-36D3-5C42-A456-A5A2AA1CB3DC}" srcOrd="1" destOrd="0" presId="urn:microsoft.com/office/officeart/2009/3/layout/HorizontalOrganizationChart"/>
    <dgm:cxn modelId="{FEF15C74-2C31-8F44-BC5E-C68E216F90F8}" type="presParOf" srcId="{B6A92EB5-36D3-5C42-A456-A5A2AA1CB3DC}" destId="{25C0EED2-DA64-A840-9934-A9D37F9F2D12}" srcOrd="0" destOrd="0" presId="urn:microsoft.com/office/officeart/2009/3/layout/HorizontalOrganizationChart"/>
    <dgm:cxn modelId="{BC6C7FDE-D6D3-5F45-ACFD-C8DC36C71D27}" type="presParOf" srcId="{B6A92EB5-36D3-5C42-A456-A5A2AA1CB3DC}" destId="{28CC6989-AB2D-6341-93D2-08F16CE9794B}" srcOrd="1" destOrd="0" presId="urn:microsoft.com/office/officeart/2009/3/layout/HorizontalOrganizationChart"/>
    <dgm:cxn modelId="{0FC78C0F-D065-4448-A868-9BA99DA2D5F1}" type="presParOf" srcId="{28CC6989-AB2D-6341-93D2-08F16CE9794B}" destId="{89CF30C7-3883-F641-8617-F5BF94F3387F}" srcOrd="0" destOrd="0" presId="urn:microsoft.com/office/officeart/2009/3/layout/HorizontalOrganizationChart"/>
    <dgm:cxn modelId="{AA7DB012-DF6D-FC46-B584-797006BE4F72}" type="presParOf" srcId="{89CF30C7-3883-F641-8617-F5BF94F3387F}" destId="{F858375E-25F6-4742-9083-69887A772EDA}" srcOrd="0" destOrd="0" presId="urn:microsoft.com/office/officeart/2009/3/layout/HorizontalOrganizationChart"/>
    <dgm:cxn modelId="{6C4D029D-B04A-D844-A2A5-20C1EA3976E6}" type="presParOf" srcId="{89CF30C7-3883-F641-8617-F5BF94F3387F}" destId="{71ADE631-E9FB-6343-AA01-C69C6C9E3CC9}" srcOrd="1" destOrd="0" presId="urn:microsoft.com/office/officeart/2009/3/layout/HorizontalOrganizationChart"/>
    <dgm:cxn modelId="{6EBD1AC1-886A-BA43-84BD-D61586D8C7F6}" type="presParOf" srcId="{28CC6989-AB2D-6341-93D2-08F16CE9794B}" destId="{57185B18-3DD1-EE4F-8623-F4F4377E23E9}" srcOrd="1" destOrd="0" presId="urn:microsoft.com/office/officeart/2009/3/layout/HorizontalOrganizationChart"/>
    <dgm:cxn modelId="{5EE00983-8199-AD40-8749-BB8359852261}" type="presParOf" srcId="{28CC6989-AB2D-6341-93D2-08F16CE9794B}" destId="{53AAD610-E77E-044B-9B0E-75B0A0576812}" srcOrd="2" destOrd="0" presId="urn:microsoft.com/office/officeart/2009/3/layout/HorizontalOrganizationChart"/>
    <dgm:cxn modelId="{64B8F828-41B7-4541-86EA-839EE322630F}" type="presParOf" srcId="{B6A92EB5-36D3-5C42-A456-A5A2AA1CB3DC}" destId="{0ACD4770-3D13-CB41-8772-24C288CE146C}" srcOrd="2" destOrd="0" presId="urn:microsoft.com/office/officeart/2009/3/layout/HorizontalOrganizationChart"/>
    <dgm:cxn modelId="{A562654A-9DCF-9A45-9327-EAE9EEBBCF41}" type="presParOf" srcId="{B6A92EB5-36D3-5C42-A456-A5A2AA1CB3DC}" destId="{0D787BBB-916E-F649-A393-922F503023F0}" srcOrd="3" destOrd="0" presId="urn:microsoft.com/office/officeart/2009/3/layout/HorizontalOrganizationChart"/>
    <dgm:cxn modelId="{D780CFB4-3ECC-B048-BA95-87C1E37F6060}" type="presParOf" srcId="{0D787BBB-916E-F649-A393-922F503023F0}" destId="{E442A5B9-C256-DD4F-8DDA-438AA32982C1}" srcOrd="0" destOrd="0" presId="urn:microsoft.com/office/officeart/2009/3/layout/HorizontalOrganizationChart"/>
    <dgm:cxn modelId="{355A3F1C-C6D1-874C-94FE-836DBF473DF5}" type="presParOf" srcId="{E442A5B9-C256-DD4F-8DDA-438AA32982C1}" destId="{09FAEB20-01B1-4943-9926-86FD012D3C2A}" srcOrd="0" destOrd="0" presId="urn:microsoft.com/office/officeart/2009/3/layout/HorizontalOrganizationChart"/>
    <dgm:cxn modelId="{4EEEBFED-6BB5-E34D-8F1D-0DDF811939BE}" type="presParOf" srcId="{E442A5B9-C256-DD4F-8DDA-438AA32982C1}" destId="{A6A0A38F-661A-C140-B503-7906CF026F48}" srcOrd="1" destOrd="0" presId="urn:microsoft.com/office/officeart/2009/3/layout/HorizontalOrganizationChart"/>
    <dgm:cxn modelId="{E8D449B4-6360-D94B-94EF-307274DE7BC9}" type="presParOf" srcId="{0D787BBB-916E-F649-A393-922F503023F0}" destId="{5876022E-4E5E-3044-A6B7-5F8D4B1C3498}" srcOrd="1" destOrd="0" presId="urn:microsoft.com/office/officeart/2009/3/layout/HorizontalOrganizationChart"/>
    <dgm:cxn modelId="{9D368F8E-2718-E742-8EC8-A0392329816A}" type="presParOf" srcId="{5876022E-4E5E-3044-A6B7-5F8D4B1C3498}" destId="{F8B65BD5-44D6-C04C-82C2-2D4E18F23C03}" srcOrd="0" destOrd="0" presId="urn:microsoft.com/office/officeart/2009/3/layout/HorizontalOrganizationChart"/>
    <dgm:cxn modelId="{9AA8FBAA-CB77-3F42-AF2E-D85A128AA436}" type="presParOf" srcId="{5876022E-4E5E-3044-A6B7-5F8D4B1C3498}" destId="{75CF382C-109A-6B4B-833F-C1965E74229E}" srcOrd="1" destOrd="0" presId="urn:microsoft.com/office/officeart/2009/3/layout/HorizontalOrganizationChart"/>
    <dgm:cxn modelId="{C5D557D7-6ADA-8042-A9BE-75CA67D8E462}" type="presParOf" srcId="{75CF382C-109A-6B4B-833F-C1965E74229E}" destId="{7D28E35F-EC65-3845-84D9-22A6758F6E7E}" srcOrd="0" destOrd="0" presId="urn:microsoft.com/office/officeart/2009/3/layout/HorizontalOrganizationChart"/>
    <dgm:cxn modelId="{C8AC1C98-2ED6-A242-BCC6-E0EC442294B2}" type="presParOf" srcId="{7D28E35F-EC65-3845-84D9-22A6758F6E7E}" destId="{56504587-9BFD-C143-A23A-934384E46749}" srcOrd="0" destOrd="0" presId="urn:microsoft.com/office/officeart/2009/3/layout/HorizontalOrganizationChart"/>
    <dgm:cxn modelId="{3C1D253C-22FD-B947-A027-5EA07D97C65B}" type="presParOf" srcId="{7D28E35F-EC65-3845-84D9-22A6758F6E7E}" destId="{CE4FD33F-2317-5A48-BA8C-0E9C31036A3C}" srcOrd="1" destOrd="0" presId="urn:microsoft.com/office/officeart/2009/3/layout/HorizontalOrganizationChart"/>
    <dgm:cxn modelId="{66C41FCF-62F3-4440-9E51-A3D525762220}" type="presParOf" srcId="{75CF382C-109A-6B4B-833F-C1965E74229E}" destId="{4DF8FD4E-FF22-2843-A24F-E35F0C2C4C6C}" srcOrd="1" destOrd="0" presId="urn:microsoft.com/office/officeart/2009/3/layout/HorizontalOrganizationChart"/>
    <dgm:cxn modelId="{66883078-F9EB-7643-8211-9C5F5B9B816A}" type="presParOf" srcId="{75CF382C-109A-6B4B-833F-C1965E74229E}" destId="{8EB7D2DB-CCA7-AC4A-8647-A372BB277C55}" srcOrd="2" destOrd="0" presId="urn:microsoft.com/office/officeart/2009/3/layout/HorizontalOrganizationChart"/>
    <dgm:cxn modelId="{91712A9E-F5CD-E645-B40D-5225AEB7840D}" type="presParOf" srcId="{0D787BBB-916E-F649-A393-922F503023F0}" destId="{952C0A62-C40B-8644-AB58-F2EB3E377C43}" srcOrd="2" destOrd="0" presId="urn:microsoft.com/office/officeart/2009/3/layout/HorizontalOrganizationChart"/>
    <dgm:cxn modelId="{EA27889E-6CAB-C643-B16C-BAD38DFC65E3}" type="presParOf" srcId="{35B92279-8AB7-574B-A48C-52BBAC3E6C78}" destId="{F1F6C123-9A13-484F-9A6A-B9FF0B9A486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65BD5-44D6-C04C-82C2-2D4E18F23C03}">
      <dsp:nvSpPr>
        <dsp:cNvPr id="0" name=""/>
        <dsp:cNvSpPr/>
      </dsp:nvSpPr>
      <dsp:spPr>
        <a:xfrm>
          <a:off x="5241367" y="2838050"/>
          <a:ext cx="1243802" cy="91440"/>
        </a:xfrm>
        <a:custGeom>
          <a:avLst/>
          <a:gdLst/>
          <a:ahLst/>
          <a:cxnLst/>
          <a:rect l="0" t="0" r="0" b="0"/>
          <a:pathLst>
            <a:path>
              <a:moveTo>
                <a:pt x="0" y="45720"/>
              </a:moveTo>
              <a:lnTo>
                <a:pt x="1043923" y="45720"/>
              </a:lnTo>
              <a:lnTo>
                <a:pt x="1043923" y="46246"/>
              </a:lnTo>
              <a:lnTo>
                <a:pt x="1243802" y="4624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CD4770-3D13-CB41-8772-24C288CE146C}">
      <dsp:nvSpPr>
        <dsp:cNvPr id="0" name=""/>
        <dsp:cNvSpPr/>
      </dsp:nvSpPr>
      <dsp:spPr>
        <a:xfrm>
          <a:off x="2842828" y="2454032"/>
          <a:ext cx="399756" cy="429738"/>
        </a:xfrm>
        <a:custGeom>
          <a:avLst/>
          <a:gdLst/>
          <a:ahLst/>
          <a:cxnLst/>
          <a:rect l="0" t="0" r="0" b="0"/>
          <a:pathLst>
            <a:path>
              <a:moveTo>
                <a:pt x="0" y="0"/>
              </a:moveTo>
              <a:lnTo>
                <a:pt x="199878" y="0"/>
              </a:lnTo>
              <a:lnTo>
                <a:pt x="199878" y="429738"/>
              </a:lnTo>
              <a:lnTo>
                <a:pt x="399756" y="429738"/>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C0EED2-DA64-A840-9934-A9D37F9F2D12}">
      <dsp:nvSpPr>
        <dsp:cNvPr id="0" name=""/>
        <dsp:cNvSpPr/>
      </dsp:nvSpPr>
      <dsp:spPr>
        <a:xfrm>
          <a:off x="2842828" y="2024294"/>
          <a:ext cx="399756" cy="429738"/>
        </a:xfrm>
        <a:custGeom>
          <a:avLst/>
          <a:gdLst/>
          <a:ahLst/>
          <a:cxnLst/>
          <a:rect l="0" t="0" r="0" b="0"/>
          <a:pathLst>
            <a:path>
              <a:moveTo>
                <a:pt x="0" y="429738"/>
              </a:moveTo>
              <a:lnTo>
                <a:pt x="199878" y="429738"/>
              </a:lnTo>
              <a:lnTo>
                <a:pt x="199878" y="0"/>
              </a:lnTo>
              <a:lnTo>
                <a:pt x="399756"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9A5584-79A3-8447-BE71-51EFC14CD5E1}">
      <dsp:nvSpPr>
        <dsp:cNvPr id="0" name=""/>
        <dsp:cNvSpPr/>
      </dsp:nvSpPr>
      <dsp:spPr>
        <a:xfrm>
          <a:off x="2842828" y="735079"/>
          <a:ext cx="1399148" cy="124923"/>
        </a:xfrm>
        <a:custGeom>
          <a:avLst/>
          <a:gdLst/>
          <a:ahLst/>
          <a:cxnLst/>
          <a:rect l="0" t="0" r="0" b="0"/>
          <a:pathLst>
            <a:path>
              <a:moveTo>
                <a:pt x="0" y="0"/>
              </a:moveTo>
              <a:lnTo>
                <a:pt x="1399148" y="0"/>
              </a:lnTo>
              <a:lnTo>
                <a:pt x="1399148" y="124923"/>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1390B1-C572-BF4C-A15F-70A581EBBAB5}">
      <dsp:nvSpPr>
        <dsp:cNvPr id="0" name=""/>
        <dsp:cNvSpPr/>
      </dsp:nvSpPr>
      <dsp:spPr>
        <a:xfrm>
          <a:off x="2842828" y="610155"/>
          <a:ext cx="1399148" cy="124923"/>
        </a:xfrm>
        <a:custGeom>
          <a:avLst/>
          <a:gdLst/>
          <a:ahLst/>
          <a:cxnLst/>
          <a:rect l="0" t="0" r="0" b="0"/>
          <a:pathLst>
            <a:path>
              <a:moveTo>
                <a:pt x="0" y="124923"/>
              </a:moveTo>
              <a:lnTo>
                <a:pt x="1399148" y="124923"/>
              </a:lnTo>
              <a:lnTo>
                <a:pt x="1399148"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C4301A-E0AB-DF4B-A136-EA415588EFF8}">
      <dsp:nvSpPr>
        <dsp:cNvPr id="0" name=""/>
        <dsp:cNvSpPr/>
      </dsp:nvSpPr>
      <dsp:spPr>
        <a:xfrm>
          <a:off x="844045" y="430264"/>
          <a:ext cx="1998782" cy="609628"/>
        </a:xfrm>
        <a:prstGeom prst="roundRect">
          <a:avLst/>
        </a:prstGeom>
        <a:gradFill rotWithShape="0">
          <a:gsLst>
            <a:gs pos="0">
              <a:schemeClr val="accent6">
                <a:alpha val="80000"/>
                <a:hueOff val="0"/>
                <a:satOff val="0"/>
                <a:lumOff val="0"/>
                <a:alphaOff val="0"/>
                <a:tint val="73000"/>
                <a:shade val="100000"/>
                <a:satMod val="150000"/>
              </a:schemeClr>
            </a:gs>
            <a:gs pos="25000">
              <a:schemeClr val="accent6">
                <a:alpha val="80000"/>
                <a:hueOff val="0"/>
                <a:satOff val="0"/>
                <a:lumOff val="0"/>
                <a:alphaOff val="0"/>
                <a:tint val="96000"/>
                <a:shade val="80000"/>
                <a:satMod val="105000"/>
              </a:schemeClr>
            </a:gs>
            <a:gs pos="38000">
              <a:schemeClr val="accent6">
                <a:alpha val="80000"/>
                <a:hueOff val="0"/>
                <a:satOff val="0"/>
                <a:lumOff val="0"/>
                <a:alphaOff val="0"/>
                <a:tint val="96000"/>
                <a:shade val="59000"/>
                <a:satMod val="120000"/>
              </a:schemeClr>
            </a:gs>
            <a:gs pos="55000">
              <a:schemeClr val="accent6">
                <a:alpha val="80000"/>
                <a:hueOff val="0"/>
                <a:satOff val="0"/>
                <a:lumOff val="0"/>
                <a:alphaOff val="0"/>
                <a:tint val="100000"/>
                <a:shade val="57000"/>
                <a:satMod val="120000"/>
              </a:schemeClr>
            </a:gs>
            <a:gs pos="80000">
              <a:schemeClr val="accent6">
                <a:alpha val="80000"/>
                <a:hueOff val="0"/>
                <a:satOff val="0"/>
                <a:lumOff val="0"/>
                <a:alphaOff val="0"/>
                <a:tint val="100000"/>
                <a:shade val="56000"/>
                <a:satMod val="145000"/>
              </a:schemeClr>
            </a:gs>
            <a:gs pos="88000">
              <a:schemeClr val="accent6">
                <a:alpha val="80000"/>
                <a:hueOff val="0"/>
                <a:satOff val="0"/>
                <a:lumOff val="0"/>
                <a:alphaOff val="0"/>
                <a:tint val="100000"/>
                <a:shade val="63000"/>
                <a:satMod val="160000"/>
              </a:schemeClr>
            </a:gs>
            <a:gs pos="100000">
              <a:schemeClr val="accent6">
                <a:alpha val="80000"/>
                <a:hueOff val="0"/>
                <a:satOff val="0"/>
                <a:lumOff val="0"/>
                <a:alphaOff val="0"/>
                <a:tint val="99000"/>
                <a:shade val="100000"/>
                <a:satMod val="155000"/>
              </a:schemeClr>
            </a:gs>
          </a:gsLst>
          <a:lin ang="5400000" scaled="0"/>
        </a:gradFill>
        <a:ln>
          <a:noFill/>
        </a:ln>
        <a:effectLst>
          <a:glow rad="50800">
            <a:schemeClr val="accent6">
              <a:alpha val="8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6">
              <a:alpha val="8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i="0" kern="1200" dirty="0" err="1" smtClean="0"/>
            <a:t>mazeMain</a:t>
          </a:r>
          <a:endParaRPr lang="en-US" sz="1400" b="1" i="0" kern="1200" dirty="0"/>
        </a:p>
      </dsp:txBody>
      <dsp:txXfrm>
        <a:off x="873805" y="460024"/>
        <a:ext cx="1939262" cy="550108"/>
      </dsp:txXfrm>
    </dsp:sp>
    <dsp:sp modelId="{872365C9-8AA9-7F43-89B3-F4EE5A1A2D63}">
      <dsp:nvSpPr>
        <dsp:cNvPr id="0" name=""/>
        <dsp:cNvSpPr/>
      </dsp:nvSpPr>
      <dsp:spPr>
        <a:xfrm>
          <a:off x="3242585" y="526"/>
          <a:ext cx="1998782" cy="609628"/>
        </a:xfrm>
        <a:prstGeom prst="roundRect">
          <a:avLst/>
        </a:prstGeom>
        <a:gradFill rotWithShape="0">
          <a:gsLst>
            <a:gs pos="0">
              <a:schemeClr val="accent6">
                <a:alpha val="90000"/>
                <a:hueOff val="0"/>
                <a:satOff val="0"/>
                <a:lumOff val="0"/>
                <a:alphaOff val="0"/>
                <a:tint val="73000"/>
                <a:shade val="100000"/>
                <a:satMod val="150000"/>
              </a:schemeClr>
            </a:gs>
            <a:gs pos="25000">
              <a:schemeClr val="accent6">
                <a:alpha val="90000"/>
                <a:hueOff val="0"/>
                <a:satOff val="0"/>
                <a:lumOff val="0"/>
                <a:alphaOff val="0"/>
                <a:tint val="96000"/>
                <a:shade val="80000"/>
                <a:satMod val="105000"/>
              </a:schemeClr>
            </a:gs>
            <a:gs pos="38000">
              <a:schemeClr val="accent6">
                <a:alpha val="90000"/>
                <a:hueOff val="0"/>
                <a:satOff val="0"/>
                <a:lumOff val="0"/>
                <a:alphaOff val="0"/>
                <a:tint val="96000"/>
                <a:shade val="59000"/>
                <a:satMod val="120000"/>
              </a:schemeClr>
            </a:gs>
            <a:gs pos="55000">
              <a:schemeClr val="accent6">
                <a:alpha val="90000"/>
                <a:hueOff val="0"/>
                <a:satOff val="0"/>
                <a:lumOff val="0"/>
                <a:alphaOff val="0"/>
                <a:tint val="100000"/>
                <a:shade val="57000"/>
                <a:satMod val="120000"/>
              </a:schemeClr>
            </a:gs>
            <a:gs pos="80000">
              <a:schemeClr val="accent6">
                <a:alpha val="90000"/>
                <a:hueOff val="0"/>
                <a:satOff val="0"/>
                <a:lumOff val="0"/>
                <a:alphaOff val="0"/>
                <a:tint val="100000"/>
                <a:shade val="56000"/>
                <a:satMod val="145000"/>
              </a:schemeClr>
            </a:gs>
            <a:gs pos="88000">
              <a:schemeClr val="accent6">
                <a:alpha val="90000"/>
                <a:hueOff val="0"/>
                <a:satOff val="0"/>
                <a:lumOff val="0"/>
                <a:alphaOff val="0"/>
                <a:tint val="100000"/>
                <a:shade val="63000"/>
                <a:satMod val="160000"/>
              </a:schemeClr>
            </a:gs>
            <a:gs pos="100000">
              <a:schemeClr val="accent6">
                <a:alpha val="90000"/>
                <a:hueOff val="0"/>
                <a:satOff val="0"/>
                <a:lumOff val="0"/>
                <a:alphaOff val="0"/>
                <a:tint val="99000"/>
                <a:shade val="100000"/>
                <a:satMod val="155000"/>
              </a:schemeClr>
            </a:gs>
          </a:gsLst>
          <a:lin ang="5400000" scaled="0"/>
        </a:gradFill>
        <a:ln>
          <a:noFill/>
        </a:ln>
        <a:effectLst>
          <a:glow rad="50800">
            <a:schemeClr val="accent6">
              <a:alpha val="9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6">
              <a:alpha val="9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i="0" kern="1200" smtClean="0"/>
            <a:t>creatGUI</a:t>
          </a:r>
          <a:endParaRPr lang="en-US" sz="1400" b="1" i="0" kern="1200" dirty="0"/>
        </a:p>
      </dsp:txBody>
      <dsp:txXfrm>
        <a:off x="3272345" y="30286"/>
        <a:ext cx="1939262" cy="550108"/>
      </dsp:txXfrm>
    </dsp:sp>
    <dsp:sp modelId="{51F89536-C514-6247-8307-1624C6C9A3DE}">
      <dsp:nvSpPr>
        <dsp:cNvPr id="0" name=""/>
        <dsp:cNvSpPr/>
      </dsp:nvSpPr>
      <dsp:spPr>
        <a:xfrm>
          <a:off x="3242585" y="860003"/>
          <a:ext cx="1998782" cy="609628"/>
        </a:xfrm>
        <a:prstGeom prst="roundRect">
          <a:avLst/>
        </a:prstGeom>
        <a:gradFill rotWithShape="1">
          <a:gsLst>
            <a:gs pos="0">
              <a:schemeClr val="accent6">
                <a:tint val="73000"/>
                <a:shade val="100000"/>
                <a:satMod val="150000"/>
              </a:schemeClr>
            </a:gs>
            <a:gs pos="25000">
              <a:schemeClr val="accent6">
                <a:tint val="96000"/>
                <a:shade val="80000"/>
                <a:satMod val="105000"/>
              </a:schemeClr>
            </a:gs>
            <a:gs pos="38000">
              <a:schemeClr val="accent6">
                <a:tint val="96000"/>
                <a:shade val="59000"/>
                <a:satMod val="120000"/>
              </a:schemeClr>
            </a:gs>
            <a:gs pos="55000">
              <a:schemeClr val="accent6">
                <a:tint val="100000"/>
                <a:shade val="57000"/>
                <a:satMod val="120000"/>
              </a:schemeClr>
            </a:gs>
            <a:gs pos="80000">
              <a:schemeClr val="accent6">
                <a:tint val="100000"/>
                <a:shade val="56000"/>
                <a:satMod val="145000"/>
              </a:schemeClr>
            </a:gs>
            <a:gs pos="88000">
              <a:schemeClr val="accent6">
                <a:tint val="100000"/>
                <a:shade val="63000"/>
                <a:satMod val="160000"/>
              </a:schemeClr>
            </a:gs>
            <a:gs pos="100000">
              <a:schemeClr val="accent6">
                <a:tint val="99000"/>
                <a:shade val="100000"/>
                <a:satMod val="155000"/>
              </a:schemeClr>
            </a:gs>
          </a:gsLst>
          <a:lin ang="5400000" scaled="0"/>
        </a:gradFill>
        <a:ln w="9525" cap="flat" cmpd="sng" algn="ctr">
          <a:solidFill>
            <a:schemeClr val="accent6">
              <a:shade val="95000"/>
              <a:satMod val="10500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6">
              <a:shade val="30000"/>
              <a:satMod val="150000"/>
            </a:schemeClr>
          </a:contourClr>
        </a:sp3d>
      </dsp:spPr>
      <dsp:style>
        <a:lnRef idx="1">
          <a:schemeClr val="accent6"/>
        </a:lnRef>
        <a:fillRef idx="3">
          <a:schemeClr val="accent6"/>
        </a:fillRef>
        <a:effectRef idx="2">
          <a:schemeClr val="accent6"/>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i="0" kern="1200" dirty="0" err="1" smtClean="0"/>
            <a:t>initializeGUI</a:t>
          </a:r>
          <a:endParaRPr lang="en-US" sz="1400" b="1" i="0" kern="1200" dirty="0"/>
        </a:p>
      </dsp:txBody>
      <dsp:txXfrm>
        <a:off x="3272345" y="889763"/>
        <a:ext cx="1939262" cy="550108"/>
      </dsp:txXfrm>
    </dsp:sp>
    <dsp:sp modelId="{38CAB157-54FC-2547-AF85-54718FE40143}">
      <dsp:nvSpPr>
        <dsp:cNvPr id="0" name=""/>
        <dsp:cNvSpPr/>
      </dsp:nvSpPr>
      <dsp:spPr>
        <a:xfrm>
          <a:off x="844045" y="2149218"/>
          <a:ext cx="1998782" cy="609628"/>
        </a:xfrm>
        <a:prstGeom prst="rect">
          <a:avLst/>
        </a:prstGeom>
        <a:gradFill rotWithShape="1">
          <a:gsLst>
            <a:gs pos="0">
              <a:schemeClr val="accent6">
                <a:tint val="73000"/>
                <a:shade val="100000"/>
                <a:satMod val="150000"/>
              </a:schemeClr>
            </a:gs>
            <a:gs pos="25000">
              <a:schemeClr val="accent6">
                <a:tint val="96000"/>
                <a:shade val="80000"/>
                <a:satMod val="105000"/>
              </a:schemeClr>
            </a:gs>
            <a:gs pos="38000">
              <a:schemeClr val="accent6">
                <a:tint val="96000"/>
                <a:shade val="59000"/>
                <a:satMod val="120000"/>
              </a:schemeClr>
            </a:gs>
            <a:gs pos="55000">
              <a:schemeClr val="accent6">
                <a:tint val="100000"/>
                <a:shade val="57000"/>
                <a:satMod val="120000"/>
              </a:schemeClr>
            </a:gs>
            <a:gs pos="80000">
              <a:schemeClr val="accent6">
                <a:tint val="100000"/>
                <a:shade val="56000"/>
                <a:satMod val="145000"/>
              </a:schemeClr>
            </a:gs>
            <a:gs pos="88000">
              <a:schemeClr val="accent6">
                <a:tint val="100000"/>
                <a:shade val="63000"/>
                <a:satMod val="160000"/>
              </a:schemeClr>
            </a:gs>
            <a:gs pos="100000">
              <a:schemeClr val="accent6">
                <a:tint val="99000"/>
                <a:shade val="100000"/>
                <a:satMod val="155000"/>
              </a:schemeClr>
            </a:gs>
          </a:gsLst>
          <a:lin ang="5400000" scaled="0"/>
        </a:gradFill>
        <a:ln>
          <a:noFill/>
        </a:ln>
        <a:effectLst>
          <a:glow rad="50800">
            <a:schemeClr val="accent6">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6">
              <a:shade val="30000"/>
              <a:satMod val="15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i="0" kern="1200" dirty="0" err="1" smtClean="0"/>
            <a:t>key_pressed_fcn</a:t>
          </a:r>
          <a:endParaRPr lang="en-US" sz="1400" b="1" i="0" kern="1200" dirty="0"/>
        </a:p>
      </dsp:txBody>
      <dsp:txXfrm>
        <a:off x="844045" y="2149218"/>
        <a:ext cx="1998782" cy="609628"/>
      </dsp:txXfrm>
    </dsp:sp>
    <dsp:sp modelId="{F858375E-25F6-4742-9083-69887A772EDA}">
      <dsp:nvSpPr>
        <dsp:cNvPr id="0" name=""/>
        <dsp:cNvSpPr/>
      </dsp:nvSpPr>
      <dsp:spPr>
        <a:xfrm>
          <a:off x="3242585" y="1719479"/>
          <a:ext cx="1998782" cy="609628"/>
        </a:xfrm>
        <a:prstGeom prst="roundRect">
          <a:avLst/>
        </a:prstGeom>
        <a:gradFill rotWithShape="1">
          <a:gsLst>
            <a:gs pos="0">
              <a:schemeClr val="accent6">
                <a:tint val="73000"/>
                <a:shade val="100000"/>
                <a:satMod val="150000"/>
              </a:schemeClr>
            </a:gs>
            <a:gs pos="25000">
              <a:schemeClr val="accent6">
                <a:tint val="96000"/>
                <a:shade val="80000"/>
                <a:satMod val="105000"/>
              </a:schemeClr>
            </a:gs>
            <a:gs pos="38000">
              <a:schemeClr val="accent6">
                <a:tint val="96000"/>
                <a:shade val="59000"/>
                <a:satMod val="120000"/>
              </a:schemeClr>
            </a:gs>
            <a:gs pos="55000">
              <a:schemeClr val="accent6">
                <a:tint val="100000"/>
                <a:shade val="57000"/>
                <a:satMod val="120000"/>
              </a:schemeClr>
            </a:gs>
            <a:gs pos="80000">
              <a:schemeClr val="accent6">
                <a:tint val="100000"/>
                <a:shade val="56000"/>
                <a:satMod val="145000"/>
              </a:schemeClr>
            </a:gs>
            <a:gs pos="88000">
              <a:schemeClr val="accent6">
                <a:tint val="100000"/>
                <a:shade val="63000"/>
                <a:satMod val="160000"/>
              </a:schemeClr>
            </a:gs>
            <a:gs pos="100000">
              <a:schemeClr val="accent6">
                <a:tint val="99000"/>
                <a:shade val="100000"/>
                <a:satMod val="155000"/>
              </a:schemeClr>
            </a:gs>
          </a:gsLst>
          <a:lin ang="5400000" scaled="0"/>
        </a:gradFill>
        <a:ln>
          <a:noFill/>
        </a:ln>
        <a:effectLst>
          <a:glow rad="50800">
            <a:schemeClr val="accent6">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6">
              <a:shade val="30000"/>
              <a:satMod val="15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i="0" kern="1200" smtClean="0"/>
            <a:t>updateSoundModule</a:t>
          </a:r>
          <a:endParaRPr lang="en-US" sz="1400" b="1" i="0" kern="1200" dirty="0"/>
        </a:p>
      </dsp:txBody>
      <dsp:txXfrm>
        <a:off x="3272345" y="1749239"/>
        <a:ext cx="1939262" cy="550108"/>
      </dsp:txXfrm>
    </dsp:sp>
    <dsp:sp modelId="{09FAEB20-01B1-4943-9926-86FD012D3C2A}">
      <dsp:nvSpPr>
        <dsp:cNvPr id="0" name=""/>
        <dsp:cNvSpPr/>
      </dsp:nvSpPr>
      <dsp:spPr>
        <a:xfrm>
          <a:off x="3242585" y="2578956"/>
          <a:ext cx="1998782" cy="609628"/>
        </a:xfrm>
        <a:prstGeom prst="roundRect">
          <a:avLst/>
        </a:prstGeom>
        <a:gradFill rotWithShape="1">
          <a:gsLst>
            <a:gs pos="0">
              <a:schemeClr val="accent6">
                <a:tint val="73000"/>
                <a:shade val="100000"/>
                <a:satMod val="150000"/>
              </a:schemeClr>
            </a:gs>
            <a:gs pos="25000">
              <a:schemeClr val="accent6">
                <a:tint val="96000"/>
                <a:shade val="80000"/>
                <a:satMod val="105000"/>
              </a:schemeClr>
            </a:gs>
            <a:gs pos="38000">
              <a:schemeClr val="accent6">
                <a:tint val="96000"/>
                <a:shade val="59000"/>
                <a:satMod val="120000"/>
              </a:schemeClr>
            </a:gs>
            <a:gs pos="55000">
              <a:schemeClr val="accent6">
                <a:tint val="100000"/>
                <a:shade val="57000"/>
                <a:satMod val="120000"/>
              </a:schemeClr>
            </a:gs>
            <a:gs pos="80000">
              <a:schemeClr val="accent6">
                <a:tint val="100000"/>
                <a:shade val="56000"/>
                <a:satMod val="145000"/>
              </a:schemeClr>
            </a:gs>
            <a:gs pos="88000">
              <a:schemeClr val="accent6">
                <a:tint val="100000"/>
                <a:shade val="63000"/>
                <a:satMod val="160000"/>
              </a:schemeClr>
            </a:gs>
            <a:gs pos="100000">
              <a:schemeClr val="accent6">
                <a:tint val="99000"/>
                <a:shade val="100000"/>
                <a:satMod val="155000"/>
              </a:schemeClr>
            </a:gs>
          </a:gsLst>
          <a:lin ang="5400000" scaled="0"/>
        </a:gradFill>
        <a:ln w="9525" cap="flat" cmpd="sng" algn="ctr">
          <a:solidFill>
            <a:schemeClr val="accent6">
              <a:shade val="95000"/>
              <a:satMod val="10500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6">
              <a:shade val="30000"/>
              <a:satMod val="150000"/>
            </a:schemeClr>
          </a:contourClr>
        </a:sp3d>
      </dsp:spPr>
      <dsp:style>
        <a:lnRef idx="1">
          <a:schemeClr val="accent6"/>
        </a:lnRef>
        <a:fillRef idx="3">
          <a:schemeClr val="accent6"/>
        </a:fillRef>
        <a:effectRef idx="2">
          <a:schemeClr val="accent6"/>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i="0" kern="1200" dirty="0" err="1" smtClean="0"/>
            <a:t>updateGUI</a:t>
          </a:r>
          <a:endParaRPr lang="en-US" sz="1400" b="1" i="0" kern="1200" dirty="0"/>
        </a:p>
      </dsp:txBody>
      <dsp:txXfrm>
        <a:off x="3272345" y="2608716"/>
        <a:ext cx="1939262" cy="550108"/>
      </dsp:txXfrm>
    </dsp:sp>
    <dsp:sp modelId="{56504587-9BFD-C143-A23A-934384E46749}">
      <dsp:nvSpPr>
        <dsp:cNvPr id="0" name=""/>
        <dsp:cNvSpPr/>
      </dsp:nvSpPr>
      <dsp:spPr>
        <a:xfrm>
          <a:off x="6485170" y="2579483"/>
          <a:ext cx="1998782" cy="609628"/>
        </a:xfrm>
        <a:prstGeom prst="rect">
          <a:avLst/>
        </a:prstGeom>
        <a:gradFill rotWithShape="1">
          <a:gsLst>
            <a:gs pos="0">
              <a:schemeClr val="accent6">
                <a:tint val="73000"/>
                <a:shade val="100000"/>
                <a:satMod val="150000"/>
              </a:schemeClr>
            </a:gs>
            <a:gs pos="25000">
              <a:schemeClr val="accent6">
                <a:tint val="96000"/>
                <a:shade val="80000"/>
                <a:satMod val="105000"/>
              </a:schemeClr>
            </a:gs>
            <a:gs pos="38000">
              <a:schemeClr val="accent6">
                <a:tint val="96000"/>
                <a:shade val="59000"/>
                <a:satMod val="120000"/>
              </a:schemeClr>
            </a:gs>
            <a:gs pos="55000">
              <a:schemeClr val="accent6">
                <a:tint val="100000"/>
                <a:shade val="57000"/>
                <a:satMod val="120000"/>
              </a:schemeClr>
            </a:gs>
            <a:gs pos="80000">
              <a:schemeClr val="accent6">
                <a:tint val="100000"/>
                <a:shade val="56000"/>
                <a:satMod val="145000"/>
              </a:schemeClr>
            </a:gs>
            <a:gs pos="88000">
              <a:schemeClr val="accent6">
                <a:tint val="100000"/>
                <a:shade val="63000"/>
                <a:satMod val="160000"/>
              </a:schemeClr>
            </a:gs>
            <a:gs pos="100000">
              <a:schemeClr val="accent6">
                <a:tint val="99000"/>
                <a:shade val="100000"/>
                <a:satMod val="155000"/>
              </a:schemeClr>
            </a:gs>
          </a:gsLst>
          <a:lin ang="5400000" scaled="0"/>
        </a:gradFill>
        <a:ln>
          <a:noFill/>
        </a:ln>
        <a:effectLst>
          <a:glow rad="50800">
            <a:schemeClr val="accent6">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6">
              <a:shade val="30000"/>
              <a:satMod val="15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i="0" kern="1200" dirty="0" err="1" smtClean="0"/>
            <a:t>reset_maze_fcn</a:t>
          </a:r>
          <a:endParaRPr lang="en-US" sz="1400" b="1" i="0" kern="1200" dirty="0"/>
        </a:p>
      </dsp:txBody>
      <dsp:txXfrm>
        <a:off x="6485170" y="2579483"/>
        <a:ext cx="1998782" cy="609628"/>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4B76EF0-908E-A345-BE48-EC7C0703378A}"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2" y="2942603"/>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5"/>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9"/>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5" y="3055622"/>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1EA79011-1723-DB44-A440-0D9E0381C097}" type="slidenum">
              <a:rPr lang="en-US" smtClean="0"/>
              <a:t>‹#›</a:t>
            </a:fld>
            <a:endParaRPr lang="en-US"/>
          </a:p>
        </p:txBody>
      </p:sp>
      <p:sp>
        <p:nvSpPr>
          <p:cNvPr id="11" name="Rectangle 10"/>
          <p:cNvSpPr/>
          <p:nvPr/>
        </p:nvSpPr>
        <p:spPr>
          <a:xfrm>
            <a:off x="541822" y="4559278"/>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4"/>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76EF0-908E-A345-BE48-EC7C0703378A}"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9011-1723-DB44-A440-0D9E0381C09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5"/>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7" y="351410"/>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9" y="395428"/>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1001"/>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B76EF0-908E-A345-BE48-EC7C0703378A}"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9011-1723-DB44-A440-0D9E0381C09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76EF0-908E-A345-BE48-EC7C0703378A}" type="datetimeFigureOut">
              <a:rPr lang="en-US" smtClean="0"/>
              <a:t>6/1/15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9011-1723-DB44-A440-0D9E0381C09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4B76EF0-908E-A345-BE48-EC7C0703378A}" type="datetimeFigureOut">
              <a:rPr lang="en-US" smtClean="0"/>
              <a:t>6/1/15</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2"/>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9011-1723-DB44-A440-0D9E0381C097}" type="slidenum">
              <a:rPr lang="en-US" smtClean="0"/>
              <a:t>‹#›</a:t>
            </a:fld>
            <a:endParaRPr lang="en-US"/>
          </a:p>
        </p:txBody>
      </p:sp>
      <p:sp>
        <p:nvSpPr>
          <p:cNvPr id="2" name="Title 1"/>
          <p:cNvSpPr>
            <a:spLocks noGrp="1"/>
          </p:cNvSpPr>
          <p:nvPr>
            <p:ph type="title"/>
          </p:nvPr>
        </p:nvSpPr>
        <p:spPr>
          <a:xfrm>
            <a:off x="736456" y="3200401"/>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2"/>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1"/>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9"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B76EF0-908E-A345-BE48-EC7C0703378A}" type="datetimeFigureOut">
              <a:rPr lang="en-US" smtClean="0"/>
              <a:t>6/1/15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79011-1723-DB44-A440-0D9E0381C09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7"/>
            <a:ext cx="4040188" cy="639763"/>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7" y="1722437"/>
            <a:ext cx="4041775" cy="639763"/>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438400"/>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B76EF0-908E-A345-BE48-EC7C0703378A}" type="datetimeFigureOut">
              <a:rPr lang="en-US" smtClean="0"/>
              <a:t>6/1/15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A79011-1723-DB44-A440-0D9E0381C09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B76EF0-908E-A345-BE48-EC7C0703378A}" type="datetimeFigureOut">
              <a:rPr lang="en-US" smtClean="0"/>
              <a:t>6/1/15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A79011-1723-DB44-A440-0D9E0381C09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4B76EF0-908E-A345-BE48-EC7C0703378A}" type="datetimeFigureOut">
              <a:rPr lang="en-US" smtClean="0"/>
              <a:t>6/1/15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A79011-1723-DB44-A440-0D9E0381C09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B76EF0-908E-A345-BE48-EC7C0703378A}" type="datetimeFigureOut">
              <a:rPr lang="en-US" smtClean="0"/>
              <a:t>6/1/15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79011-1723-DB44-A440-0D9E0381C097}"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3"/>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8"/>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5" name="Date Placeholder 4"/>
          <p:cNvSpPr>
            <a:spLocks noGrp="1"/>
          </p:cNvSpPr>
          <p:nvPr>
            <p:ph type="dt" sz="half" idx="10"/>
          </p:nvPr>
        </p:nvSpPr>
        <p:spPr/>
        <p:txBody>
          <a:bodyPr/>
          <a:lstStyle/>
          <a:p>
            <a:fld id="{F4B76EF0-908E-A345-BE48-EC7C0703378A}" type="datetimeFigureOut">
              <a:rPr lang="en-US" smtClean="0"/>
              <a:t>6/1/15</a:t>
            </a:fld>
            <a:endParaRPr lang="en-US"/>
          </a:p>
        </p:txBody>
      </p:sp>
      <p:sp>
        <p:nvSpPr>
          <p:cNvPr id="7" name="Slide Number Placeholder 6"/>
          <p:cNvSpPr>
            <a:spLocks noGrp="1"/>
          </p:cNvSpPr>
          <p:nvPr>
            <p:ph type="sldNum" sz="quarter" idx="12"/>
          </p:nvPr>
        </p:nvSpPr>
        <p:spPr/>
        <p:txBody>
          <a:bodyPr/>
          <a:lstStyle/>
          <a:p>
            <a:fld id="{1EA79011-1723-DB44-A440-0D9E0381C097}"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1" y="5029201"/>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7"/>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1"/>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1"/>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2"/>
                </a:solidFill>
              </a:defRPr>
            </a:lvl1pPr>
          </a:lstStyle>
          <a:p>
            <a:fld id="{F4B76EF0-908E-A345-BE48-EC7C0703378A}" type="datetimeFigureOut">
              <a:rPr lang="en-US" smtClean="0"/>
              <a:t>6/1/15</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2"/>
                </a:solidFill>
              </a:defRPr>
            </a:lvl1pPr>
          </a:lstStyle>
          <a:p>
            <a:fld id="{1EA79011-1723-DB44-A440-0D9E0381C097}" type="slidenum">
              <a:rPr lang="en-US" smtClean="0"/>
              <a:t>‹#›</a:t>
            </a:fld>
            <a:endParaRPr lang="en-US"/>
          </a:p>
        </p:txBody>
      </p:sp>
      <p:sp>
        <p:nvSpPr>
          <p:cNvPr id="9" name="Rectangle 8"/>
          <p:cNvSpPr/>
          <p:nvPr/>
        </p:nvSpPr>
        <p:spPr>
          <a:xfrm>
            <a:off x="274320" y="278167"/>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3"/>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audiolibrary/music" TargetMode="External"/><Relationship Id="rId4" Type="http://schemas.openxmlformats.org/officeDocument/2006/relationships/hyperlink" Target="http://www.mathworks.com/products/instrument/supported/serial.html" TargetMode="External"/><Relationship Id="rId5" Type="http://schemas.openxmlformats.org/officeDocument/2006/relationships/hyperlink" Target="http://en.wikipedia.org/wiki/Pythagorean_theorem" TargetMode="External"/><Relationship Id="rId6" Type="http://schemas.openxmlformats.org/officeDocument/2006/relationships/hyperlink" Target="http://en.wikipedia.org/wiki/Inverse-square_law" TargetMode="External"/><Relationship Id="rId7" Type="http://schemas.openxmlformats.org/officeDocument/2006/relationships/hyperlink" Target="https://www.academia.edu/2931477/A_Formulation_of_Holophonic_Display" TargetMode="External"/><Relationship Id="rId1" Type="http://schemas.openxmlformats.org/officeDocument/2006/relationships/slideLayout" Target="../slideLayouts/slideLayout2.xml"/><Relationship Id="rId2" Type="http://schemas.openxmlformats.org/officeDocument/2006/relationships/hyperlink" Target="http://www.ssc.education.ed.ac.uk/courses/deaf/dnov10i.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4705" y="4558575"/>
            <a:ext cx="6553200" cy="811857"/>
          </a:xfrm>
        </p:spPr>
        <p:txBody>
          <a:bodyPr>
            <a:normAutofit/>
          </a:bodyPr>
          <a:lstStyle/>
          <a:p>
            <a:pPr algn="l"/>
            <a:r>
              <a:rPr lang="en-US" sz="1600" dirty="0" smtClean="0"/>
              <a:t>Cathy Oun</a:t>
            </a:r>
          </a:p>
          <a:p>
            <a:pPr algn="l"/>
            <a:r>
              <a:rPr lang="en-US" sz="1600" dirty="0" smtClean="0"/>
              <a:t>Jeffery </a:t>
            </a:r>
            <a:r>
              <a:rPr lang="en-US" sz="1600" dirty="0" err="1" smtClean="0"/>
              <a:t>alcock</a:t>
            </a:r>
            <a:endParaRPr lang="en-US" sz="1600" dirty="0" smtClean="0"/>
          </a:p>
        </p:txBody>
      </p:sp>
      <p:sp>
        <p:nvSpPr>
          <p:cNvPr id="2" name="Title 1"/>
          <p:cNvSpPr>
            <a:spLocks noGrp="1"/>
          </p:cNvSpPr>
          <p:nvPr>
            <p:ph type="ctrTitle"/>
          </p:nvPr>
        </p:nvSpPr>
        <p:spPr/>
        <p:txBody>
          <a:bodyPr/>
          <a:lstStyle/>
          <a:p>
            <a:r>
              <a:rPr lang="en-US" sz="3600" dirty="0" smtClean="0"/>
              <a:t>Maze navigation based on auditory cues</a:t>
            </a:r>
            <a:endParaRPr lang="en-US" sz="3600" dirty="0"/>
          </a:p>
        </p:txBody>
      </p:sp>
      <p:sp>
        <p:nvSpPr>
          <p:cNvPr id="5" name="TextBox 4"/>
          <p:cNvSpPr txBox="1"/>
          <p:nvPr/>
        </p:nvSpPr>
        <p:spPr>
          <a:xfrm>
            <a:off x="7069834" y="6302423"/>
            <a:ext cx="1693755" cy="369332"/>
          </a:xfrm>
          <a:prstGeom prst="rect">
            <a:avLst/>
          </a:prstGeom>
          <a:noFill/>
        </p:spPr>
        <p:txBody>
          <a:bodyPr wrap="none" rtlCol="0">
            <a:spAutoFit/>
          </a:bodyPr>
          <a:lstStyle/>
          <a:p>
            <a:r>
              <a:rPr lang="en-US" dirty="0" smtClean="0"/>
              <a:t>June 2</a:t>
            </a:r>
            <a:r>
              <a:rPr lang="en-US" baseline="30000" dirty="0" smtClean="0"/>
              <a:t>nd</a:t>
            </a:r>
            <a:r>
              <a:rPr lang="en-US" dirty="0" smtClean="0"/>
              <a:t> 2015</a:t>
            </a:r>
            <a:endParaRPr lang="en-US" dirty="0"/>
          </a:p>
        </p:txBody>
      </p:sp>
    </p:spTree>
    <p:extLst>
      <p:ext uri="{BB962C8B-B14F-4D97-AF65-F5344CB8AC3E}">
        <p14:creationId xmlns:p14="http://schemas.microsoft.com/office/powerpoint/2010/main" val="38978398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MATLAB Code</a:t>
            </a:r>
          </a:p>
        </p:txBody>
      </p:sp>
      <p:sp>
        <p:nvSpPr>
          <p:cNvPr id="3" name="Content Placeholder 2"/>
          <p:cNvSpPr>
            <a:spLocks noGrp="1"/>
          </p:cNvSpPr>
          <p:nvPr>
            <p:ph idx="1"/>
          </p:nvPr>
        </p:nvSpPr>
        <p:spPr/>
        <p:txBody>
          <a:bodyPr/>
          <a:lstStyle/>
          <a:p>
            <a:r>
              <a:rPr lang="en-US" u="sng" dirty="0"/>
              <a:t>Back-end</a:t>
            </a:r>
            <a:r>
              <a:rPr lang="en-US" dirty="0"/>
              <a:t>: data management</a:t>
            </a:r>
          </a:p>
          <a:p>
            <a:pPr lvl="1"/>
            <a:r>
              <a:rPr lang="en-US" dirty="0" err="1"/>
              <a:t>currentRow</a:t>
            </a:r>
            <a:r>
              <a:rPr lang="en-US" dirty="0"/>
              <a:t>, </a:t>
            </a:r>
            <a:r>
              <a:rPr lang="en-US" dirty="0" err="1"/>
              <a:t>currentCol</a:t>
            </a:r>
            <a:endParaRPr lang="en-US" dirty="0"/>
          </a:p>
          <a:p>
            <a:pPr lvl="1"/>
            <a:r>
              <a:rPr lang="en-US" dirty="0" err="1"/>
              <a:t>destinationRow</a:t>
            </a:r>
            <a:r>
              <a:rPr lang="en-US" dirty="0"/>
              <a:t>, </a:t>
            </a:r>
            <a:r>
              <a:rPr lang="en-US" dirty="0" err="1"/>
              <a:t>destinationCol</a:t>
            </a:r>
            <a:endParaRPr lang="en-US" dirty="0"/>
          </a:p>
          <a:p>
            <a:pPr lvl="1"/>
            <a:r>
              <a:rPr lang="en-US" dirty="0"/>
              <a:t>distance, </a:t>
            </a:r>
            <a:r>
              <a:rPr lang="en-US" dirty="0" smtClean="0"/>
              <a:t>direction, </a:t>
            </a:r>
            <a:r>
              <a:rPr lang="en-US" dirty="0" err="1" smtClean="0"/>
              <a:t>lowPassIndex</a:t>
            </a:r>
            <a:endParaRPr lang="en-US" dirty="0"/>
          </a:p>
          <a:p>
            <a:pPr lvl="1"/>
            <a:r>
              <a:rPr lang="en-US" dirty="0"/>
              <a:t>Open </a:t>
            </a:r>
            <a:r>
              <a:rPr lang="en-US" dirty="0" err="1"/>
              <a:t>SerialChannel</a:t>
            </a:r>
            <a:r>
              <a:rPr lang="en-US" dirty="0"/>
              <a:t> to send data to C</a:t>
            </a:r>
          </a:p>
          <a:p>
            <a:r>
              <a:rPr lang="en-US" u="sng" dirty="0"/>
              <a:t>Music</a:t>
            </a:r>
            <a:r>
              <a:rPr lang="en-US" dirty="0"/>
              <a:t>: import and play sounds</a:t>
            </a:r>
          </a:p>
          <a:p>
            <a:pPr lvl="1"/>
            <a:r>
              <a:rPr lang="en-US" dirty="0"/>
              <a:t>Load sound files, create </a:t>
            </a:r>
            <a:r>
              <a:rPr lang="en-US" dirty="0" err="1"/>
              <a:t>audioplayer</a:t>
            </a:r>
            <a:r>
              <a:rPr lang="en-US" dirty="0"/>
              <a:t> object to loop sound</a:t>
            </a:r>
          </a:p>
          <a:p>
            <a:pPr lvl="1"/>
            <a:r>
              <a:rPr lang="en-US" dirty="0"/>
              <a:t>Play </a:t>
            </a:r>
            <a:r>
              <a:rPr lang="en-US" dirty="0" smtClean="0"/>
              <a:t>sounds </a:t>
            </a:r>
            <a:r>
              <a:rPr lang="en-US" dirty="0"/>
              <a:t>through </a:t>
            </a:r>
            <a:r>
              <a:rPr lang="en-US" i="1" dirty="0"/>
              <a:t>separate</a:t>
            </a:r>
            <a:r>
              <a:rPr lang="en-US" dirty="0"/>
              <a:t> channels so C can process them individually</a:t>
            </a:r>
          </a:p>
          <a:p>
            <a:r>
              <a:rPr lang="en-US" u="sng" dirty="0"/>
              <a:t>GUI</a:t>
            </a:r>
            <a:r>
              <a:rPr lang="en-US" dirty="0"/>
              <a:t>: display maze and user feedback</a:t>
            </a:r>
          </a:p>
          <a:p>
            <a:pPr lvl="1"/>
            <a:r>
              <a:rPr lang="en-US" dirty="0"/>
              <a:t>Custom GUI (figure, </a:t>
            </a:r>
            <a:r>
              <a:rPr lang="en-US" dirty="0" err="1"/>
              <a:t>uipanel</a:t>
            </a:r>
            <a:r>
              <a:rPr lang="en-US" dirty="0"/>
              <a:t>, cell array of axes)</a:t>
            </a:r>
          </a:p>
          <a:p>
            <a:endParaRPr lang="en-US" dirty="0"/>
          </a:p>
        </p:txBody>
      </p:sp>
    </p:spTree>
    <p:extLst>
      <p:ext uri="{BB962C8B-B14F-4D97-AF65-F5344CB8AC3E}">
        <p14:creationId xmlns:p14="http://schemas.microsoft.com/office/powerpoint/2010/main" val="30375480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MATLAB Flow Diagram</a:t>
            </a:r>
          </a:p>
        </p:txBody>
      </p:sp>
      <p:graphicFrame>
        <p:nvGraphicFramePr>
          <p:cNvPr id="4" name="Content Placeholder 7"/>
          <p:cNvGraphicFramePr>
            <a:graphicFrameLocks noGrp="1"/>
          </p:cNvGraphicFramePr>
          <p:nvPr>
            <p:ph idx="1"/>
            <p:extLst>
              <p:ext uri="{D42A27DB-BD31-4B8C-83A1-F6EECF244321}">
                <p14:modId xmlns:p14="http://schemas.microsoft.com/office/powerpoint/2010/main" val="484575144"/>
              </p:ext>
            </p:extLst>
          </p:nvPr>
        </p:nvGraphicFramePr>
        <p:xfrm>
          <a:off x="226481" y="2425253"/>
          <a:ext cx="8483953" cy="3189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5433732" y="4871415"/>
            <a:ext cx="1364276" cy="307777"/>
          </a:xfrm>
          <a:prstGeom prst="rect">
            <a:avLst/>
          </a:prstGeom>
        </p:spPr>
        <p:txBody>
          <a:bodyPr wrap="none">
            <a:spAutoFit/>
          </a:bodyPr>
          <a:lstStyle/>
          <a:p>
            <a:r>
              <a:rPr lang="en-US" sz="1400" dirty="0" smtClean="0"/>
              <a:t>if(</a:t>
            </a:r>
            <a:r>
              <a:rPr lang="en-US" sz="1400" dirty="0" err="1" smtClean="0"/>
              <a:t>gameOver</a:t>
            </a:r>
            <a:r>
              <a:rPr lang="en-US" sz="1400" dirty="0" smtClean="0"/>
              <a:t>)</a:t>
            </a:r>
            <a:endParaRPr lang="en-US" sz="1400" dirty="0"/>
          </a:p>
        </p:txBody>
      </p:sp>
      <p:grpSp>
        <p:nvGrpSpPr>
          <p:cNvPr id="3" name="Group 2"/>
          <p:cNvGrpSpPr/>
          <p:nvPr/>
        </p:nvGrpSpPr>
        <p:grpSpPr>
          <a:xfrm>
            <a:off x="5476270" y="4110870"/>
            <a:ext cx="2558613" cy="556541"/>
            <a:chOff x="5584735" y="3832600"/>
            <a:chExt cx="2558613" cy="556541"/>
          </a:xfrm>
        </p:grpSpPr>
        <p:cxnSp>
          <p:nvCxnSpPr>
            <p:cNvPr id="7" name="Straight Arrow Connector 6"/>
            <p:cNvCxnSpPr/>
            <p:nvPr/>
          </p:nvCxnSpPr>
          <p:spPr>
            <a:xfrm>
              <a:off x="5584735" y="4204475"/>
              <a:ext cx="1233555" cy="0"/>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849942" y="4019809"/>
              <a:ext cx="1293406" cy="369332"/>
            </a:xfrm>
            <a:prstGeom prst="rect">
              <a:avLst/>
            </a:prstGeom>
            <a:noFill/>
          </p:spPr>
          <p:txBody>
            <a:bodyPr wrap="none" rtlCol="0">
              <a:spAutoFit/>
            </a:bodyPr>
            <a:lstStyle/>
            <a:p>
              <a:r>
                <a:rPr lang="en-US" dirty="0" smtClean="0"/>
                <a:t>Send to C</a:t>
              </a:r>
              <a:endParaRPr lang="en-US" dirty="0"/>
            </a:p>
          </p:txBody>
        </p:sp>
        <p:sp>
          <p:nvSpPr>
            <p:cNvPr id="9" name="TextBox 8"/>
            <p:cNvSpPr txBox="1"/>
            <p:nvPr/>
          </p:nvSpPr>
          <p:spPr>
            <a:xfrm>
              <a:off x="5836444" y="3832600"/>
              <a:ext cx="531290" cy="307777"/>
            </a:xfrm>
            <a:prstGeom prst="rect">
              <a:avLst/>
            </a:prstGeom>
            <a:noFill/>
          </p:spPr>
          <p:txBody>
            <a:bodyPr wrap="none" rtlCol="0">
              <a:spAutoFit/>
            </a:bodyPr>
            <a:lstStyle/>
            <a:p>
              <a:r>
                <a:rPr lang="en-US" sz="1400" dirty="0" err="1" smtClean="0"/>
                <a:t>uart</a:t>
              </a:r>
              <a:endParaRPr lang="en-US" sz="1400" dirty="0"/>
            </a:p>
          </p:txBody>
        </p:sp>
      </p:grpSp>
    </p:spTree>
    <p:extLst>
      <p:ext uri="{BB962C8B-B14F-4D97-AF65-F5344CB8AC3E}">
        <p14:creationId xmlns:p14="http://schemas.microsoft.com/office/powerpoint/2010/main" val="80960104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Sending Data from MATLAB to C</a:t>
            </a:r>
          </a:p>
        </p:txBody>
      </p:sp>
      <p:sp>
        <p:nvSpPr>
          <p:cNvPr id="3" name="Content Placeholder 2"/>
          <p:cNvSpPr>
            <a:spLocks noGrp="1"/>
          </p:cNvSpPr>
          <p:nvPr>
            <p:ph idx="1"/>
          </p:nvPr>
        </p:nvSpPr>
        <p:spPr/>
        <p:txBody>
          <a:bodyPr/>
          <a:lstStyle/>
          <a:p>
            <a:r>
              <a:rPr lang="en-US" dirty="0"/>
              <a:t>The following parameters are packaged together as a string and sent via UART to Eclipse</a:t>
            </a:r>
          </a:p>
          <a:p>
            <a:pPr lvl="1"/>
            <a:r>
              <a:rPr lang="en-US" dirty="0"/>
              <a:t>distance</a:t>
            </a:r>
          </a:p>
          <a:p>
            <a:pPr lvl="2"/>
            <a:r>
              <a:rPr lang="en-US" dirty="0"/>
              <a:t>0 – 9, 0 representing very close to the sound source, and 9 representing very far away from the sound source</a:t>
            </a:r>
          </a:p>
          <a:p>
            <a:pPr lvl="1"/>
            <a:r>
              <a:rPr lang="en-US" dirty="0" err="1"/>
              <a:t>lowPassIndex</a:t>
            </a:r>
            <a:endParaRPr lang="en-US" dirty="0"/>
          </a:p>
          <a:p>
            <a:pPr lvl="2"/>
            <a:r>
              <a:rPr lang="en-US" dirty="0"/>
              <a:t>0 – 9, representing various degrees of filtering</a:t>
            </a:r>
          </a:p>
          <a:p>
            <a:pPr lvl="2"/>
            <a:r>
              <a:rPr lang="en-US" dirty="0"/>
              <a:t>0-2, 3-5, 6-9 are all processed as different low pass filters with an increasingly small cutoff for more extreme low pass filtering</a:t>
            </a:r>
          </a:p>
          <a:p>
            <a:pPr lvl="1"/>
            <a:r>
              <a:rPr lang="en-US" dirty="0"/>
              <a:t>direction</a:t>
            </a:r>
          </a:p>
          <a:p>
            <a:pPr lvl="2"/>
            <a:r>
              <a:rPr lang="en-US" dirty="0"/>
              <a:t>0 – 7, representing the 8 possible directions of the sound source</a:t>
            </a:r>
          </a:p>
          <a:p>
            <a:endParaRPr lang="en-US" dirty="0"/>
          </a:p>
          <a:p>
            <a:endParaRPr lang="en-US" dirty="0"/>
          </a:p>
        </p:txBody>
      </p:sp>
    </p:spTree>
    <p:extLst>
      <p:ext uri="{BB962C8B-B14F-4D97-AF65-F5344CB8AC3E}">
        <p14:creationId xmlns:p14="http://schemas.microsoft.com/office/powerpoint/2010/main" val="428440795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a:xfrm>
            <a:off x="322084" y="1752601"/>
            <a:ext cx="6312130" cy="4840266"/>
          </a:xfrm>
        </p:spPr>
        <p:txBody>
          <a:bodyPr>
            <a:normAutofit lnSpcReduction="10000"/>
          </a:bodyPr>
          <a:lstStyle/>
          <a:p>
            <a:r>
              <a:rPr lang="en-US" dirty="0" smtClean="0"/>
              <a:t>Distance &amp; Intensity: Pythagorean theorem</a:t>
            </a:r>
          </a:p>
          <a:p>
            <a:pPr lvl="1"/>
            <a:r>
              <a:rPr lang="en-US" dirty="0" err="1" smtClean="0"/>
              <a:t>Sqrt</a:t>
            </a:r>
            <a:r>
              <a:rPr lang="en-US" dirty="0" smtClean="0"/>
              <a:t>((</a:t>
            </a:r>
            <a:r>
              <a:rPr lang="en-US" dirty="0" err="1" smtClean="0"/>
              <a:t>destX-currX</a:t>
            </a:r>
            <a:r>
              <a:rPr lang="en-US" dirty="0" smtClean="0"/>
              <a:t>)^2 + (</a:t>
            </a:r>
            <a:r>
              <a:rPr lang="en-US" dirty="0" err="1" smtClean="0"/>
              <a:t>destY-currY</a:t>
            </a:r>
            <a:r>
              <a:rPr lang="en-US" dirty="0" smtClean="0"/>
              <a:t>)^2)</a:t>
            </a:r>
            <a:endParaRPr lang="en-US" dirty="0"/>
          </a:p>
          <a:p>
            <a:pPr lvl="1"/>
            <a:r>
              <a:rPr lang="en-US" dirty="0" smtClean="0"/>
              <a:t>Inverse-square law: 1/(distance^2)</a:t>
            </a:r>
          </a:p>
          <a:p>
            <a:r>
              <a:rPr lang="en-US" dirty="0" smtClean="0"/>
              <a:t>Low Pass Index: </a:t>
            </a:r>
          </a:p>
          <a:p>
            <a:pPr lvl="1"/>
            <a:r>
              <a:rPr lang="en-US" dirty="0" smtClean="0"/>
              <a:t>Currently modeled the same as</a:t>
            </a:r>
          </a:p>
          <a:p>
            <a:pPr marL="411480" lvl="1" indent="0">
              <a:buNone/>
            </a:pPr>
            <a:r>
              <a:rPr lang="en-US" dirty="0"/>
              <a:t> </a:t>
            </a:r>
            <a:r>
              <a:rPr lang="en-US" dirty="0" smtClean="0"/>
              <a:t>   distance </a:t>
            </a:r>
          </a:p>
          <a:p>
            <a:pPr lvl="1"/>
            <a:r>
              <a:rPr lang="en-US" dirty="0" smtClean="0"/>
              <a:t>Future work should incorporate</a:t>
            </a:r>
          </a:p>
          <a:p>
            <a:pPr marL="411480" lvl="1" indent="0">
              <a:buNone/>
            </a:pPr>
            <a:r>
              <a:rPr lang="en-US" dirty="0" smtClean="0"/>
              <a:t>    shortest path</a:t>
            </a:r>
          </a:p>
          <a:p>
            <a:r>
              <a:rPr lang="en-US" dirty="0" smtClean="0"/>
              <a:t>Direction: 8 different regions</a:t>
            </a:r>
          </a:p>
          <a:p>
            <a:pPr lvl="1"/>
            <a:r>
              <a:rPr lang="en-US" dirty="0" smtClean="0"/>
              <a:t>Calculate the slopes of each region</a:t>
            </a:r>
          </a:p>
          <a:p>
            <a:pPr lvl="1"/>
            <a:r>
              <a:rPr lang="en-US" dirty="0" smtClean="0"/>
              <a:t>Set the boundaries</a:t>
            </a:r>
            <a:br>
              <a:rPr lang="en-US" dirty="0" smtClean="0"/>
            </a:br>
            <a:r>
              <a:rPr lang="en-US" dirty="0" smtClean="0"/>
              <a:t>(in our case, between 0.25 and 4)</a:t>
            </a:r>
          </a:p>
          <a:p>
            <a:endParaRPr lang="en-US" dirty="0" smtClean="0"/>
          </a:p>
          <a:p>
            <a:pPr marL="114300" indent="0">
              <a:buNone/>
            </a:pPr>
            <a:endParaRPr lang="en-US" dirty="0"/>
          </a:p>
        </p:txBody>
      </p:sp>
      <p:pic>
        <p:nvPicPr>
          <p:cNvPr id="4" name="Picture 3" descr="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180" y="1752601"/>
            <a:ext cx="1652918" cy="1242917"/>
          </a:xfrm>
          <a:prstGeom prst="rect">
            <a:avLst/>
          </a:prstGeom>
        </p:spPr>
      </p:pic>
      <p:pic>
        <p:nvPicPr>
          <p:cNvPr id="6" name="Picture 5" descr="Screen Shot 2015-05-31 at 3.11.4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4994" y="3255903"/>
            <a:ext cx="3209899" cy="3196797"/>
          </a:xfrm>
          <a:prstGeom prst="rect">
            <a:avLst/>
          </a:prstGeom>
        </p:spPr>
      </p:pic>
      <p:sp>
        <p:nvSpPr>
          <p:cNvPr id="5" name="Rectangle 4"/>
          <p:cNvSpPr/>
          <p:nvPr/>
        </p:nvSpPr>
        <p:spPr>
          <a:xfrm>
            <a:off x="6985546" y="2888381"/>
            <a:ext cx="378003" cy="276999"/>
          </a:xfrm>
          <a:prstGeom prst="rect">
            <a:avLst/>
          </a:prstGeom>
        </p:spPr>
        <p:txBody>
          <a:bodyPr wrap="none">
            <a:spAutoFit/>
          </a:bodyPr>
          <a:lstStyle/>
          <a:p>
            <a:r>
              <a:rPr lang="en-US" sz="1200" dirty="0" smtClean="0"/>
              <a:t>[4]</a:t>
            </a:r>
            <a:endParaRPr lang="en-US" sz="1200" dirty="0"/>
          </a:p>
        </p:txBody>
      </p:sp>
    </p:spTree>
    <p:extLst>
      <p:ext uri="{BB962C8B-B14F-4D97-AF65-F5344CB8AC3E}">
        <p14:creationId xmlns:p14="http://schemas.microsoft.com/office/powerpoint/2010/main" val="234598241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a:t>
            </a:r>
          </a:p>
        </p:txBody>
      </p:sp>
      <p:sp>
        <p:nvSpPr>
          <p:cNvPr id="3" name="Content Placeholder 2"/>
          <p:cNvSpPr>
            <a:spLocks noGrp="1"/>
          </p:cNvSpPr>
          <p:nvPr>
            <p:ph idx="1"/>
          </p:nvPr>
        </p:nvSpPr>
        <p:spPr/>
        <p:txBody>
          <a:bodyPr/>
          <a:lstStyle/>
          <a:p>
            <a:r>
              <a:rPr lang="en-US" dirty="0"/>
              <a:t>Receives bundled parameters from MATLAB using the UART connection</a:t>
            </a:r>
          </a:p>
          <a:p>
            <a:pPr lvl="1"/>
            <a:r>
              <a:rPr lang="en-US" dirty="0" err="1"/>
              <a:t>uart_byte_recv</a:t>
            </a:r>
            <a:r>
              <a:rPr lang="en-US" dirty="0"/>
              <a:t>(void)</a:t>
            </a:r>
          </a:p>
          <a:p>
            <a:r>
              <a:rPr lang="en-US" dirty="0"/>
              <a:t>Stores the characters in the </a:t>
            </a:r>
            <a:r>
              <a:rPr lang="en-US" dirty="0" err="1"/>
              <a:t>rx_buffer</a:t>
            </a:r>
            <a:endParaRPr lang="en-US" dirty="0"/>
          </a:p>
          <a:p>
            <a:r>
              <a:rPr lang="en-US" dirty="0"/>
              <a:t>Every time new data is received, the buffer is sent to the </a:t>
            </a:r>
            <a:r>
              <a:rPr lang="en-US" dirty="0" err="1"/>
              <a:t>sound_module</a:t>
            </a:r>
            <a:r>
              <a:rPr lang="en-US" dirty="0"/>
              <a:t>(distance, </a:t>
            </a:r>
            <a:r>
              <a:rPr lang="en-US" dirty="0" err="1"/>
              <a:t>lowPassIndex</a:t>
            </a:r>
            <a:r>
              <a:rPr lang="en-US" dirty="0"/>
              <a:t>, direction)</a:t>
            </a:r>
          </a:p>
          <a:p>
            <a:r>
              <a:rPr lang="en-US" dirty="0"/>
              <a:t>The </a:t>
            </a:r>
            <a:r>
              <a:rPr lang="en-US" dirty="0" err="1"/>
              <a:t>sound_module</a:t>
            </a:r>
            <a:r>
              <a:rPr lang="en-US" dirty="0"/>
              <a:t> changes the </a:t>
            </a:r>
            <a:r>
              <a:rPr lang="en-US" dirty="0" err="1"/>
              <a:t>leftChannelData</a:t>
            </a:r>
            <a:r>
              <a:rPr lang="en-US" dirty="0"/>
              <a:t>, </a:t>
            </a:r>
            <a:r>
              <a:rPr lang="en-US" dirty="0" err="1"/>
              <a:t>rightChannelData</a:t>
            </a:r>
            <a:r>
              <a:rPr lang="en-US" dirty="0"/>
              <a:t> by applying delay, intensity manipulation, and frequency filtering</a:t>
            </a:r>
          </a:p>
          <a:p>
            <a:pPr lvl="1"/>
            <a:endParaRPr lang="en-US" dirty="0"/>
          </a:p>
        </p:txBody>
      </p:sp>
    </p:spTree>
    <p:extLst>
      <p:ext uri="{BB962C8B-B14F-4D97-AF65-F5344CB8AC3E}">
        <p14:creationId xmlns:p14="http://schemas.microsoft.com/office/powerpoint/2010/main" val="72938479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114300" indent="0">
              <a:buNone/>
            </a:pPr>
            <a:r>
              <a:rPr lang="en-US" sz="1400" dirty="0" smtClean="0"/>
              <a:t>[1] </a:t>
            </a:r>
            <a:r>
              <a:rPr lang="en-US" sz="1400" dirty="0" smtClean="0"/>
              <a:t>Brian </a:t>
            </a:r>
            <a:r>
              <a:rPr lang="en-US" sz="1400" dirty="0" err="1" smtClean="0"/>
              <a:t>Shannan</a:t>
            </a:r>
            <a:r>
              <a:rPr lang="en-US" sz="1400" dirty="0" smtClean="0"/>
              <a:t>, “Audiology-A Curriculum for Excellence”, 25 Nov 2010. Web. 30 May 2015. </a:t>
            </a:r>
            <a:r>
              <a:rPr lang="en-US" sz="1400" dirty="0" smtClean="0">
                <a:hlinkClick r:id="rId2"/>
              </a:rPr>
              <a:t>http</a:t>
            </a:r>
            <a:r>
              <a:rPr lang="en-US" sz="1400" dirty="0">
                <a:hlinkClick r:id="rId2"/>
              </a:rPr>
              <a:t>://www.ssc.education.ed.ac.uk/courses/deaf/</a:t>
            </a:r>
            <a:r>
              <a:rPr lang="en-US" sz="1400" dirty="0" smtClean="0">
                <a:hlinkClick r:id="rId2"/>
              </a:rPr>
              <a:t>dnov10i.html</a:t>
            </a:r>
            <a:endParaRPr lang="en-US" sz="1400" dirty="0"/>
          </a:p>
          <a:p>
            <a:pPr marL="114300" indent="0">
              <a:buNone/>
            </a:pPr>
            <a:r>
              <a:rPr lang="en-US" sz="1400" dirty="0" smtClean="0"/>
              <a:t>[2] </a:t>
            </a:r>
            <a:r>
              <a:rPr lang="en-US" sz="1400" dirty="0" err="1" smtClean="0"/>
              <a:t>Youtube</a:t>
            </a:r>
            <a:r>
              <a:rPr lang="en-US" sz="1400" dirty="0" smtClean="0"/>
              <a:t> </a:t>
            </a:r>
            <a:r>
              <a:rPr lang="en-US" sz="1400" dirty="0" smtClean="0"/>
              <a:t>Audio Library. Web. 30 May </a:t>
            </a:r>
            <a:r>
              <a:rPr lang="en-US" sz="1400" dirty="0" smtClean="0"/>
              <a:t>2015. </a:t>
            </a:r>
            <a:r>
              <a:rPr lang="en-US" sz="1400" dirty="0" smtClean="0">
                <a:hlinkClick r:id="rId3"/>
              </a:rPr>
              <a:t>https</a:t>
            </a:r>
            <a:r>
              <a:rPr lang="en-US" sz="1400" dirty="0">
                <a:hlinkClick r:id="rId3"/>
              </a:rPr>
              <a:t>://www.youtube.com/audiolibrary/</a:t>
            </a:r>
            <a:r>
              <a:rPr lang="en-US" sz="1400" dirty="0" smtClean="0">
                <a:hlinkClick r:id="rId3"/>
              </a:rPr>
              <a:t>music</a:t>
            </a:r>
            <a:endParaRPr lang="en-US" sz="1400" dirty="0" smtClean="0"/>
          </a:p>
          <a:p>
            <a:pPr marL="114300" indent="0">
              <a:buNone/>
            </a:pPr>
            <a:r>
              <a:rPr lang="en-US" sz="1400" dirty="0" smtClean="0"/>
              <a:t>[3] </a:t>
            </a:r>
            <a:r>
              <a:rPr lang="en-US" sz="1400" dirty="0" err="1" smtClean="0"/>
              <a:t>MathWorks</a:t>
            </a:r>
            <a:r>
              <a:rPr lang="en-US" sz="1400" dirty="0" smtClean="0"/>
              <a:t>-Instrument Control Toolbox. Web. 30 May </a:t>
            </a:r>
            <a:r>
              <a:rPr lang="en-US" sz="1400" dirty="0" smtClean="0"/>
              <a:t>2015.			</a:t>
            </a:r>
            <a:r>
              <a:rPr lang="en-US" sz="1400" dirty="0" smtClean="0">
                <a:hlinkClick r:id="rId4"/>
              </a:rPr>
              <a:t>http</a:t>
            </a:r>
            <a:r>
              <a:rPr lang="en-US" sz="1400" dirty="0">
                <a:hlinkClick r:id="rId4"/>
              </a:rPr>
              <a:t>://www.mathworks.com/products/instrument/supported/</a:t>
            </a:r>
            <a:r>
              <a:rPr lang="en-US" sz="1400" dirty="0" smtClean="0">
                <a:hlinkClick r:id="rId4"/>
              </a:rPr>
              <a:t>serial.html</a:t>
            </a:r>
            <a:r>
              <a:rPr lang="en-US" sz="1400" dirty="0" smtClean="0"/>
              <a:t/>
            </a:r>
            <a:br>
              <a:rPr lang="en-US" sz="1400" dirty="0" smtClean="0"/>
            </a:br>
            <a:r>
              <a:rPr lang="en-US" sz="1400" dirty="0" smtClean="0"/>
              <a:t>[</a:t>
            </a:r>
            <a:r>
              <a:rPr lang="en-US" sz="1400" dirty="0"/>
              <a:t>4] </a:t>
            </a:r>
            <a:r>
              <a:rPr lang="en-US" sz="1400" dirty="0" smtClean="0"/>
              <a:t>Pythagorean theorem. Web. 30 May 2015.</a:t>
            </a:r>
            <a:endParaRPr lang="en-US" sz="1400" dirty="0"/>
          </a:p>
          <a:p>
            <a:pPr marL="114300" indent="0">
              <a:buNone/>
            </a:pPr>
            <a:r>
              <a:rPr lang="en-US" sz="1400" dirty="0" smtClean="0">
                <a:hlinkClick r:id="rId5"/>
              </a:rPr>
              <a:t>http</a:t>
            </a:r>
            <a:r>
              <a:rPr lang="en-US" sz="1400" dirty="0">
                <a:hlinkClick r:id="rId5"/>
              </a:rPr>
              <a:t>://en.wikipedia.org/wiki/</a:t>
            </a:r>
            <a:r>
              <a:rPr lang="en-US" sz="1400" dirty="0" smtClean="0">
                <a:hlinkClick r:id="rId5"/>
              </a:rPr>
              <a:t>Pythagorean_theorem</a:t>
            </a:r>
            <a:endParaRPr lang="en-US" sz="1400" dirty="0" smtClean="0"/>
          </a:p>
          <a:p>
            <a:pPr marL="114300" indent="0">
              <a:buNone/>
            </a:pPr>
            <a:r>
              <a:rPr lang="en-US" sz="1400" dirty="0" smtClean="0"/>
              <a:t>[5] Inverse</a:t>
            </a:r>
            <a:r>
              <a:rPr lang="en-US" sz="1400" dirty="0" smtClean="0"/>
              <a:t>-square Law, Wikipedia. Web. </a:t>
            </a:r>
            <a:r>
              <a:rPr lang="en-US" sz="1400" dirty="0"/>
              <a:t>30 May 2015 </a:t>
            </a:r>
            <a:br>
              <a:rPr lang="en-US" sz="1400" dirty="0"/>
            </a:br>
            <a:r>
              <a:rPr lang="en-US" sz="1400" dirty="0">
                <a:hlinkClick r:id="rId6"/>
              </a:rPr>
              <a:t>http://en.wikipedia.org/wiki/Inverse-</a:t>
            </a:r>
            <a:r>
              <a:rPr lang="en-US" sz="1400" dirty="0" smtClean="0">
                <a:hlinkClick r:id="rId6"/>
              </a:rPr>
              <a:t>square_law</a:t>
            </a:r>
            <a:endParaRPr lang="en-US" sz="1400" dirty="0" smtClean="0"/>
          </a:p>
          <a:p>
            <a:pPr marL="114300" indent="0">
              <a:buNone/>
            </a:pPr>
            <a:r>
              <a:rPr lang="en-US" sz="1400" dirty="0" smtClean="0"/>
              <a:t>[6] </a:t>
            </a:r>
            <a:r>
              <a:rPr lang="en-US" sz="1400" dirty="0" err="1" smtClean="0"/>
              <a:t>Conor</a:t>
            </a:r>
            <a:r>
              <a:rPr lang="en-US" sz="1400" dirty="0" smtClean="0"/>
              <a:t> </a:t>
            </a:r>
            <a:r>
              <a:rPr lang="en-US" sz="1400" dirty="0" smtClean="0"/>
              <a:t>O’Sullivan “A Formulation of </a:t>
            </a:r>
            <a:r>
              <a:rPr lang="en-US" sz="1400" dirty="0" err="1" smtClean="0"/>
              <a:t>Holophonic</a:t>
            </a:r>
            <a:r>
              <a:rPr lang="en-US" sz="1400" dirty="0" smtClean="0"/>
              <a:t> Display”, 5 July 2012. Web. 30 May 2015. </a:t>
            </a:r>
            <a:r>
              <a:rPr lang="en-US" sz="1400" dirty="0" smtClean="0">
                <a:hlinkClick r:id="rId7"/>
              </a:rPr>
              <a:t>https</a:t>
            </a:r>
            <a:r>
              <a:rPr lang="en-US" sz="1400" dirty="0">
                <a:hlinkClick r:id="rId7"/>
              </a:rPr>
              <a:t>://www.academia.edu/2931477/</a:t>
            </a:r>
            <a:r>
              <a:rPr lang="en-US" sz="1400" dirty="0" smtClean="0">
                <a:hlinkClick r:id="rId7"/>
              </a:rPr>
              <a:t>A_Formulation_of_Holophonic_Display</a:t>
            </a:r>
            <a:endParaRPr lang="en-US" sz="1400" dirty="0"/>
          </a:p>
          <a:p>
            <a:endParaRPr lang="en-US" sz="1400" dirty="0" smtClean="0"/>
          </a:p>
        </p:txBody>
      </p:sp>
    </p:spTree>
    <p:extLst>
      <p:ext uri="{BB962C8B-B14F-4D97-AF65-F5344CB8AC3E}">
        <p14:creationId xmlns:p14="http://schemas.microsoft.com/office/powerpoint/2010/main" val="1012165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418592854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Virtual Reality</a:t>
            </a:r>
          </a:p>
          <a:p>
            <a:pPr lvl="1"/>
            <a:r>
              <a:rPr lang="en-US" dirty="0"/>
              <a:t>“An artificial world that consists of images and sounds created by a computer and that is affected by the actions of a person who is experiencing it.” </a:t>
            </a:r>
            <a:r>
              <a:rPr lang="en-US" i="1" dirty="0"/>
              <a:t>– Merriam-Webster Dictionary</a:t>
            </a:r>
          </a:p>
          <a:p>
            <a:r>
              <a:rPr lang="en-US" dirty="0"/>
              <a:t>Replace reliance on visual feedback with audio feedback to indicate direction</a:t>
            </a:r>
          </a:p>
          <a:p>
            <a:r>
              <a:rPr lang="en-US" dirty="0"/>
              <a:t>Entertainment</a:t>
            </a:r>
          </a:p>
        </p:txBody>
      </p:sp>
    </p:spTree>
    <p:extLst>
      <p:ext uri="{BB962C8B-B14F-4D97-AF65-F5344CB8AC3E}">
        <p14:creationId xmlns:p14="http://schemas.microsoft.com/office/powerpoint/2010/main" val="111024977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Surround Sound</a:t>
            </a:r>
          </a:p>
        </p:txBody>
      </p:sp>
      <p:sp>
        <p:nvSpPr>
          <p:cNvPr id="3" name="Content Placeholder 2"/>
          <p:cNvSpPr>
            <a:spLocks noGrp="1"/>
          </p:cNvSpPr>
          <p:nvPr>
            <p:ph idx="1"/>
          </p:nvPr>
        </p:nvSpPr>
        <p:spPr/>
        <p:txBody>
          <a:bodyPr/>
          <a:lstStyle/>
          <a:p>
            <a:r>
              <a:rPr lang="en-US" dirty="0"/>
              <a:t>Surround sound gives a sense of direction to an observer listening to an audio </a:t>
            </a:r>
            <a:r>
              <a:rPr lang="en-US" dirty="0" smtClean="0"/>
              <a:t>source </a:t>
            </a:r>
            <a:endParaRPr lang="en-US" dirty="0"/>
          </a:p>
          <a:p>
            <a:r>
              <a:rPr lang="en-US" dirty="0"/>
              <a:t>Can be achieved with stereo hardware (i.e. </a:t>
            </a:r>
            <a:r>
              <a:rPr lang="en-US" dirty="0" smtClean="0"/>
              <a:t>ear buds</a:t>
            </a:r>
            <a:r>
              <a:rPr lang="en-US" dirty="0"/>
              <a:t>) by a compilation of basic filtering effects</a:t>
            </a:r>
          </a:p>
          <a:p>
            <a:pPr lvl="1"/>
            <a:r>
              <a:rPr lang="en-US" dirty="0"/>
              <a:t>Delay</a:t>
            </a:r>
          </a:p>
          <a:p>
            <a:pPr lvl="1"/>
            <a:r>
              <a:rPr lang="en-US" dirty="0"/>
              <a:t>Volume Manipulation</a:t>
            </a:r>
          </a:p>
          <a:p>
            <a:pPr lvl="1"/>
            <a:r>
              <a:rPr lang="en-US" dirty="0"/>
              <a:t>Frequency Filtering</a:t>
            </a:r>
          </a:p>
          <a:p>
            <a:endParaRPr lang="en-US" dirty="0"/>
          </a:p>
        </p:txBody>
      </p:sp>
    </p:spTree>
    <p:extLst>
      <p:ext uri="{BB962C8B-B14F-4D97-AF65-F5344CB8AC3E}">
        <p14:creationId xmlns:p14="http://schemas.microsoft.com/office/powerpoint/2010/main" val="42448727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8373"/>
            <a:ext cx="8338443" cy="1039427"/>
          </a:xfrm>
        </p:spPr>
        <p:txBody>
          <a:bodyPr>
            <a:normAutofit fontScale="90000"/>
          </a:bodyPr>
          <a:lstStyle/>
          <a:p>
            <a:r>
              <a:rPr lang="en-US" dirty="0"/>
              <a:t>Surround Sound Technical Details</a:t>
            </a:r>
          </a:p>
        </p:txBody>
      </p:sp>
      <p:sp>
        <p:nvSpPr>
          <p:cNvPr id="3" name="Content Placeholder 2"/>
          <p:cNvSpPr>
            <a:spLocks noGrp="1"/>
          </p:cNvSpPr>
          <p:nvPr>
            <p:ph idx="1"/>
          </p:nvPr>
        </p:nvSpPr>
        <p:spPr>
          <a:xfrm>
            <a:off x="457200" y="2184116"/>
            <a:ext cx="4585640" cy="4373563"/>
          </a:xfrm>
        </p:spPr>
        <p:txBody>
          <a:bodyPr/>
          <a:lstStyle/>
          <a:p>
            <a:r>
              <a:rPr lang="en-US" dirty="0"/>
              <a:t>We chose to quantize the granularity of the surround sound to 8 different regions surrounding the </a:t>
            </a:r>
            <a:r>
              <a:rPr lang="en-US" dirty="0" smtClean="0"/>
              <a:t>user</a:t>
            </a:r>
            <a:br>
              <a:rPr lang="en-US" dirty="0" smtClean="0"/>
            </a:br>
            <a:endParaRPr lang="en-US" dirty="0"/>
          </a:p>
          <a:p>
            <a:r>
              <a:rPr lang="en-US" u="sng" dirty="0" smtClean="0"/>
              <a:t>Delay</a:t>
            </a:r>
            <a:r>
              <a:rPr lang="en-US" dirty="0" smtClean="0"/>
              <a:t>:</a:t>
            </a:r>
            <a:br>
              <a:rPr lang="en-US" dirty="0" smtClean="0"/>
            </a:br>
            <a:endParaRPr lang="en-US" dirty="0" smtClean="0"/>
          </a:p>
          <a:p>
            <a:pPr lvl="1"/>
            <a:r>
              <a:rPr lang="en-US" sz="1800" dirty="0"/>
              <a:t>The distance from a source to each ear can vary by direction based on simple geometry.</a:t>
            </a:r>
          </a:p>
          <a:p>
            <a:endParaRPr lang="en-US" dirty="0"/>
          </a:p>
          <a:p>
            <a:pPr lvl="1"/>
            <a:endParaRPr lang="en-US" dirty="0"/>
          </a:p>
        </p:txBody>
      </p:sp>
      <p:pic>
        <p:nvPicPr>
          <p:cNvPr id="5" name="Picture 4" descr="Macintosh HD:Users:cathy810218:Desktop:Screen Shot 2015-05-07 at 4.46.08 PM.png"/>
          <p:cNvPicPr/>
          <p:nvPr/>
        </p:nvPicPr>
        <p:blipFill>
          <a:blip r:embed="rId2">
            <a:extLst>
              <a:ext uri="{28A0092B-C50C-407E-A947-70E740481C1C}">
                <a14:useLocalDpi xmlns:a14="http://schemas.microsoft.com/office/drawing/2010/main" val="0"/>
              </a:ext>
            </a:extLst>
          </a:blip>
          <a:srcRect/>
          <a:stretch>
            <a:fillRect/>
          </a:stretch>
        </p:blipFill>
        <p:spPr bwMode="auto">
          <a:xfrm>
            <a:off x="5169386" y="2527442"/>
            <a:ext cx="3636986" cy="3235057"/>
          </a:xfrm>
          <a:prstGeom prst="rect">
            <a:avLst/>
          </a:prstGeom>
          <a:noFill/>
          <a:ln>
            <a:noFill/>
          </a:ln>
        </p:spPr>
      </p:pic>
    </p:spTree>
    <p:extLst>
      <p:ext uri="{BB962C8B-B14F-4D97-AF65-F5344CB8AC3E}">
        <p14:creationId xmlns:p14="http://schemas.microsoft.com/office/powerpoint/2010/main" val="186182743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Surround Sound Technical Details (2)</a:t>
            </a:r>
          </a:p>
        </p:txBody>
      </p:sp>
      <p:sp>
        <p:nvSpPr>
          <p:cNvPr id="3" name="Content Placeholder 2"/>
          <p:cNvSpPr>
            <a:spLocks noGrp="1"/>
          </p:cNvSpPr>
          <p:nvPr>
            <p:ph idx="1"/>
          </p:nvPr>
        </p:nvSpPr>
        <p:spPr/>
        <p:txBody>
          <a:bodyPr/>
          <a:lstStyle/>
          <a:p>
            <a:r>
              <a:rPr lang="en-US" u="sng" dirty="0"/>
              <a:t>Volume Manipulation</a:t>
            </a:r>
            <a:r>
              <a:rPr lang="en-US" dirty="0"/>
              <a:t>:</a:t>
            </a:r>
          </a:p>
          <a:p>
            <a:endParaRPr lang="en-US" dirty="0"/>
          </a:p>
          <a:p>
            <a:pPr lvl="1"/>
            <a:r>
              <a:rPr lang="en-US" sz="1800" dirty="0"/>
              <a:t>Sound Shadow – refers to the absorption of sound by an object in its path</a:t>
            </a:r>
            <a:r>
              <a:rPr lang="en-US" sz="1800" dirty="0" smtClean="0"/>
              <a:t>.</a:t>
            </a:r>
            <a:endParaRPr lang="en-US" sz="1800" dirty="0"/>
          </a:p>
          <a:p>
            <a:pPr lvl="1"/>
            <a:r>
              <a:rPr lang="en-US" sz="1800" dirty="0" err="1"/>
              <a:t>Interaural</a:t>
            </a:r>
            <a:r>
              <a:rPr lang="en-US" sz="1800" dirty="0"/>
              <a:t> Intensity Difference – describes the differences in the sound perceived by both ears. These differences allow the human brain to localize sound and determine origin information</a:t>
            </a:r>
            <a:r>
              <a:rPr lang="en-US" sz="1800" dirty="0" smtClean="0"/>
              <a:t>.</a:t>
            </a:r>
            <a:endParaRPr lang="en-US" sz="1800" dirty="0"/>
          </a:p>
          <a:p>
            <a:pPr lvl="1"/>
            <a:r>
              <a:rPr lang="en-US" sz="1800" dirty="0" err="1"/>
              <a:t>tl;dr</a:t>
            </a:r>
            <a:r>
              <a:rPr lang="en-US" sz="1800" dirty="0"/>
              <a:t> make the far ear quieter</a:t>
            </a:r>
          </a:p>
          <a:p>
            <a:endParaRPr lang="en-US" dirty="0"/>
          </a:p>
        </p:txBody>
      </p:sp>
      <p:pic>
        <p:nvPicPr>
          <p:cNvPr id="4" name="Picture 2" descr="sound shadow"/>
          <p:cNvPicPr>
            <a:picLocks noChangeAspect="1" noChangeArrowheads="1"/>
          </p:cNvPicPr>
          <p:nvPr/>
        </p:nvPicPr>
        <p:blipFill>
          <a:blip r:embed="rId2">
            <a:extLst>
              <a:ext uri="{28A0092B-C50C-407E-A947-70E740481C1C}">
                <a14:useLocalDpi xmlns:a14="http://schemas.microsoft.com/office/drawing/2010/main" val="0"/>
              </a:ext>
            </a:extLst>
          </a:blip>
          <a:srcRect t="20645" b="20645"/>
          <a:stretch>
            <a:fillRect/>
          </a:stretch>
        </p:blipFill>
        <p:spPr bwMode="auto">
          <a:xfrm>
            <a:off x="4796711" y="4288118"/>
            <a:ext cx="3495642" cy="2031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441134" y="6320117"/>
            <a:ext cx="378003" cy="276999"/>
          </a:xfrm>
          <a:prstGeom prst="rect">
            <a:avLst/>
          </a:prstGeom>
          <a:noFill/>
        </p:spPr>
        <p:txBody>
          <a:bodyPr wrap="none" rtlCol="0">
            <a:spAutoFit/>
          </a:bodyPr>
          <a:lstStyle/>
          <a:p>
            <a:r>
              <a:rPr lang="en-US" sz="1200" dirty="0" smtClean="0"/>
              <a:t>[1]</a:t>
            </a:r>
            <a:endParaRPr lang="en-US" sz="1200" dirty="0"/>
          </a:p>
        </p:txBody>
      </p:sp>
    </p:spTree>
    <p:extLst>
      <p:ext uri="{BB962C8B-B14F-4D97-AF65-F5344CB8AC3E}">
        <p14:creationId xmlns:p14="http://schemas.microsoft.com/office/powerpoint/2010/main" val="30808363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Surround Sound Technical Details (3)</a:t>
            </a:r>
          </a:p>
        </p:txBody>
      </p:sp>
      <p:sp>
        <p:nvSpPr>
          <p:cNvPr id="3" name="Content Placeholder 2"/>
          <p:cNvSpPr>
            <a:spLocks noGrp="1"/>
          </p:cNvSpPr>
          <p:nvPr>
            <p:ph idx="1"/>
          </p:nvPr>
        </p:nvSpPr>
        <p:spPr>
          <a:xfrm>
            <a:off x="457201" y="1752601"/>
            <a:ext cx="4548094" cy="4373563"/>
          </a:xfrm>
        </p:spPr>
        <p:txBody>
          <a:bodyPr>
            <a:normAutofit lnSpcReduction="10000"/>
          </a:bodyPr>
          <a:lstStyle/>
          <a:p>
            <a:r>
              <a:rPr lang="en-US" u="sng" dirty="0"/>
              <a:t>Frequency Filtering</a:t>
            </a:r>
            <a:r>
              <a:rPr lang="en-US" dirty="0"/>
              <a:t>: </a:t>
            </a:r>
            <a:r>
              <a:rPr lang="en-US" dirty="0" smtClean="0"/>
              <a:t/>
            </a:r>
            <a:br>
              <a:rPr lang="en-US" dirty="0" smtClean="0"/>
            </a:br>
            <a:endParaRPr lang="en-US" dirty="0"/>
          </a:p>
          <a:p>
            <a:pPr lvl="1"/>
            <a:r>
              <a:rPr lang="en-US" sz="1800" dirty="0"/>
              <a:t>Human ears are oriented in order to hear in front of them. The outer structure of the ear (the Pinna) allows sound to bounce off in various ways to orient the listener</a:t>
            </a:r>
            <a:r>
              <a:rPr lang="en-US" sz="1800" dirty="0" smtClean="0"/>
              <a:t>.</a:t>
            </a:r>
          </a:p>
          <a:p>
            <a:pPr marL="411480" lvl="1" indent="0">
              <a:buNone/>
            </a:pPr>
            <a:endParaRPr lang="en-US" sz="1800" dirty="0"/>
          </a:p>
          <a:p>
            <a:pPr lvl="1"/>
            <a:r>
              <a:rPr lang="en-US" sz="1800" dirty="0" smtClean="0"/>
              <a:t>We </a:t>
            </a:r>
            <a:r>
              <a:rPr lang="en-US" sz="1800" dirty="0"/>
              <a:t>chose to model this as an exaggerated head shadow effect. When a sound source is behind the listener, we low pass filter the sound to emulate the loss of information caused by the Pinna.</a:t>
            </a:r>
          </a:p>
          <a:p>
            <a:endParaRPr lang="en-US" dirty="0"/>
          </a:p>
        </p:txBody>
      </p:sp>
      <p:pic>
        <p:nvPicPr>
          <p:cNvPr id="4" name="Picture 2" descr="vertical localis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5031" y="2261302"/>
            <a:ext cx="3578921" cy="29083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825260" y="5169647"/>
            <a:ext cx="378003" cy="276999"/>
          </a:xfrm>
          <a:prstGeom prst="rect">
            <a:avLst/>
          </a:prstGeom>
        </p:spPr>
        <p:txBody>
          <a:bodyPr wrap="none">
            <a:spAutoFit/>
          </a:bodyPr>
          <a:lstStyle/>
          <a:p>
            <a:r>
              <a:rPr lang="en-US" sz="1200" dirty="0"/>
              <a:t>[1]</a:t>
            </a:r>
            <a:endParaRPr lang="en-US" sz="1200" dirty="0"/>
          </a:p>
        </p:txBody>
      </p:sp>
    </p:spTree>
    <p:extLst>
      <p:ext uri="{BB962C8B-B14F-4D97-AF65-F5344CB8AC3E}">
        <p14:creationId xmlns:p14="http://schemas.microsoft.com/office/powerpoint/2010/main" val="13631516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a:t>
            </a:r>
            <a:br>
              <a:rPr lang="en-US" dirty="0"/>
            </a:br>
            <a:r>
              <a:rPr lang="en-US" dirty="0"/>
              <a:t>A Maze Solving Game!</a:t>
            </a:r>
          </a:p>
        </p:txBody>
      </p:sp>
      <p:pic>
        <p:nvPicPr>
          <p:cNvPr id="4" name="Picture 3"/>
          <p:cNvPicPr>
            <a:picLocks noChangeAspect="1"/>
          </p:cNvPicPr>
          <p:nvPr/>
        </p:nvPicPr>
        <p:blipFill>
          <a:blip r:embed="rId2"/>
          <a:stretch>
            <a:fillRect/>
          </a:stretch>
        </p:blipFill>
        <p:spPr>
          <a:xfrm>
            <a:off x="2689520" y="2025629"/>
            <a:ext cx="4210692" cy="4221285"/>
          </a:xfrm>
          <a:prstGeom prst="rect">
            <a:avLst/>
          </a:prstGeom>
        </p:spPr>
      </p:pic>
      <p:sp>
        <p:nvSpPr>
          <p:cNvPr id="6" name="Rectangle 5"/>
          <p:cNvSpPr/>
          <p:nvPr/>
        </p:nvSpPr>
        <p:spPr>
          <a:xfrm>
            <a:off x="590433" y="2228334"/>
            <a:ext cx="1544012" cy="323165"/>
          </a:xfrm>
          <a:prstGeom prst="rect">
            <a:avLst/>
          </a:prstGeom>
        </p:spPr>
        <p:txBody>
          <a:bodyPr wrap="none">
            <a:spAutoFit/>
          </a:bodyPr>
          <a:lstStyle/>
          <a:p>
            <a:r>
              <a:rPr lang="en-US" sz="1500" dirty="0" smtClean="0"/>
              <a:t>Move Counter</a:t>
            </a:r>
            <a:endParaRPr lang="en-US" sz="1500" dirty="0"/>
          </a:p>
        </p:txBody>
      </p:sp>
      <p:sp>
        <p:nvSpPr>
          <p:cNvPr id="7" name="Rectangle 6"/>
          <p:cNvSpPr/>
          <p:nvPr/>
        </p:nvSpPr>
        <p:spPr>
          <a:xfrm>
            <a:off x="223439" y="3244334"/>
            <a:ext cx="2240611" cy="323165"/>
          </a:xfrm>
          <a:prstGeom prst="rect">
            <a:avLst/>
          </a:prstGeom>
        </p:spPr>
        <p:txBody>
          <a:bodyPr wrap="none">
            <a:spAutoFit/>
          </a:bodyPr>
          <a:lstStyle/>
          <a:p>
            <a:r>
              <a:rPr lang="en-US" sz="1500" dirty="0" smtClean="0"/>
              <a:t>User Position/Direction</a:t>
            </a:r>
            <a:endParaRPr lang="en-US" sz="1500" dirty="0"/>
          </a:p>
        </p:txBody>
      </p:sp>
      <p:sp>
        <p:nvSpPr>
          <p:cNvPr id="8" name="Rectangle 7"/>
          <p:cNvSpPr/>
          <p:nvPr/>
        </p:nvSpPr>
        <p:spPr>
          <a:xfrm>
            <a:off x="272806" y="5201628"/>
            <a:ext cx="2199472" cy="323165"/>
          </a:xfrm>
          <a:prstGeom prst="rect">
            <a:avLst/>
          </a:prstGeom>
        </p:spPr>
        <p:txBody>
          <a:bodyPr wrap="none">
            <a:spAutoFit/>
          </a:bodyPr>
          <a:lstStyle/>
          <a:p>
            <a:r>
              <a:rPr lang="en-US" sz="1500" dirty="0" smtClean="0"/>
              <a:t>Hidden Sound Source</a:t>
            </a:r>
            <a:endParaRPr lang="en-US" sz="1500" dirty="0"/>
          </a:p>
        </p:txBody>
      </p:sp>
      <p:sp>
        <p:nvSpPr>
          <p:cNvPr id="9" name="Rectangle 8"/>
          <p:cNvSpPr/>
          <p:nvPr/>
        </p:nvSpPr>
        <p:spPr>
          <a:xfrm>
            <a:off x="6673646" y="1732151"/>
            <a:ext cx="2470354" cy="323165"/>
          </a:xfrm>
          <a:prstGeom prst="rect">
            <a:avLst/>
          </a:prstGeom>
        </p:spPr>
        <p:txBody>
          <a:bodyPr wrap="none">
            <a:spAutoFit/>
          </a:bodyPr>
          <a:lstStyle/>
          <a:p>
            <a:r>
              <a:rPr lang="en-US" sz="1500" dirty="0" smtClean="0"/>
              <a:t>User Feedback Message</a:t>
            </a:r>
            <a:endParaRPr lang="en-US" sz="1500" dirty="0"/>
          </a:p>
        </p:txBody>
      </p:sp>
      <p:sp>
        <p:nvSpPr>
          <p:cNvPr id="10" name="Rectangle 9"/>
          <p:cNvSpPr/>
          <p:nvPr/>
        </p:nvSpPr>
        <p:spPr>
          <a:xfrm>
            <a:off x="7120196" y="2453123"/>
            <a:ext cx="1838044" cy="323165"/>
          </a:xfrm>
          <a:prstGeom prst="rect">
            <a:avLst/>
          </a:prstGeom>
        </p:spPr>
        <p:txBody>
          <a:bodyPr wrap="none">
            <a:spAutoFit/>
          </a:bodyPr>
          <a:lstStyle/>
          <a:p>
            <a:r>
              <a:rPr lang="en-US" sz="1500" dirty="0" smtClean="0"/>
              <a:t>Play Again Button</a:t>
            </a:r>
            <a:endParaRPr lang="en-US" sz="1500" dirty="0"/>
          </a:p>
        </p:txBody>
      </p:sp>
      <p:sp>
        <p:nvSpPr>
          <p:cNvPr id="11" name="Rectangle 10"/>
          <p:cNvSpPr/>
          <p:nvPr/>
        </p:nvSpPr>
        <p:spPr>
          <a:xfrm>
            <a:off x="7315976" y="3977777"/>
            <a:ext cx="612405" cy="323165"/>
          </a:xfrm>
          <a:prstGeom prst="rect">
            <a:avLst/>
          </a:prstGeom>
        </p:spPr>
        <p:txBody>
          <a:bodyPr wrap="none">
            <a:spAutoFit/>
          </a:bodyPr>
          <a:lstStyle/>
          <a:p>
            <a:r>
              <a:rPr lang="en-US" sz="1500" dirty="0" smtClean="0"/>
              <a:t>Path</a:t>
            </a:r>
            <a:endParaRPr lang="en-US" sz="1500" dirty="0"/>
          </a:p>
        </p:txBody>
      </p:sp>
      <p:sp>
        <p:nvSpPr>
          <p:cNvPr id="12" name="Rectangle 11"/>
          <p:cNvSpPr/>
          <p:nvPr/>
        </p:nvSpPr>
        <p:spPr>
          <a:xfrm>
            <a:off x="7360215" y="5082278"/>
            <a:ext cx="568166" cy="323165"/>
          </a:xfrm>
          <a:prstGeom prst="rect">
            <a:avLst/>
          </a:prstGeom>
        </p:spPr>
        <p:txBody>
          <a:bodyPr wrap="none">
            <a:spAutoFit/>
          </a:bodyPr>
          <a:lstStyle/>
          <a:p>
            <a:r>
              <a:rPr lang="en-US" sz="1500" dirty="0" smtClean="0"/>
              <a:t>Wall</a:t>
            </a:r>
            <a:endParaRPr lang="en-US" sz="1500" dirty="0"/>
          </a:p>
        </p:txBody>
      </p:sp>
      <p:cxnSp>
        <p:nvCxnSpPr>
          <p:cNvPr id="14" name="Straight Arrow Connector 13"/>
          <p:cNvCxnSpPr>
            <a:stCxn id="6" idx="3"/>
          </p:cNvCxnSpPr>
          <p:nvPr/>
        </p:nvCxnSpPr>
        <p:spPr>
          <a:xfrm flipV="1">
            <a:off x="2134445" y="2228334"/>
            <a:ext cx="1650164" cy="161583"/>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7" idx="3"/>
          </p:cNvCxnSpPr>
          <p:nvPr/>
        </p:nvCxnSpPr>
        <p:spPr>
          <a:xfrm flipV="1">
            <a:off x="2464050" y="2984039"/>
            <a:ext cx="756075" cy="421878"/>
          </a:xfrm>
          <a:prstGeom prst="straightConnector1">
            <a:avLst/>
          </a:prstGeom>
          <a:ln>
            <a:solidFill>
              <a:srgbClr val="CF543F"/>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9" idx="1"/>
          </p:cNvCxnSpPr>
          <p:nvPr/>
        </p:nvCxnSpPr>
        <p:spPr>
          <a:xfrm flipH="1">
            <a:off x="5259966" y="1893734"/>
            <a:ext cx="1413680" cy="293477"/>
          </a:xfrm>
          <a:prstGeom prst="straightConnector1">
            <a:avLst/>
          </a:prstGeom>
          <a:ln>
            <a:solidFill>
              <a:srgbClr val="CF543F"/>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0" idx="1"/>
          </p:cNvCxnSpPr>
          <p:nvPr/>
        </p:nvCxnSpPr>
        <p:spPr>
          <a:xfrm flipH="1" flipV="1">
            <a:off x="6414592" y="2228335"/>
            <a:ext cx="705604" cy="386371"/>
          </a:xfrm>
          <a:prstGeom prst="straightConnector1">
            <a:avLst/>
          </a:prstGeom>
          <a:ln>
            <a:solidFill>
              <a:srgbClr val="CF543F"/>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2" idx="1"/>
          </p:cNvCxnSpPr>
          <p:nvPr/>
        </p:nvCxnSpPr>
        <p:spPr>
          <a:xfrm flipH="1" flipV="1">
            <a:off x="6247812" y="4694932"/>
            <a:ext cx="1112403" cy="548929"/>
          </a:xfrm>
          <a:prstGeom prst="straightConnector1">
            <a:avLst/>
          </a:prstGeom>
          <a:ln>
            <a:solidFill>
              <a:srgbClr val="CF543F"/>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1" idx="1"/>
          </p:cNvCxnSpPr>
          <p:nvPr/>
        </p:nvCxnSpPr>
        <p:spPr>
          <a:xfrm flipH="1" flipV="1">
            <a:off x="6145179" y="3668717"/>
            <a:ext cx="1170797" cy="470643"/>
          </a:xfrm>
          <a:prstGeom prst="straightConnector1">
            <a:avLst/>
          </a:prstGeom>
          <a:ln>
            <a:solidFill>
              <a:srgbClr val="CF543F"/>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3"/>
          </p:cNvCxnSpPr>
          <p:nvPr/>
        </p:nvCxnSpPr>
        <p:spPr>
          <a:xfrm flipV="1">
            <a:off x="2472278" y="5082278"/>
            <a:ext cx="1017260" cy="280933"/>
          </a:xfrm>
          <a:prstGeom prst="straightConnector1">
            <a:avLst/>
          </a:prstGeom>
          <a:ln>
            <a:solidFill>
              <a:srgbClr val="CF543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28490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Maze User Controls</a:t>
            </a:r>
          </a:p>
        </p:txBody>
      </p:sp>
      <p:sp>
        <p:nvSpPr>
          <p:cNvPr id="3" name="Content Placeholder 2"/>
          <p:cNvSpPr>
            <a:spLocks noGrp="1"/>
          </p:cNvSpPr>
          <p:nvPr>
            <p:ph idx="1"/>
          </p:nvPr>
        </p:nvSpPr>
        <p:spPr/>
        <p:txBody>
          <a:bodyPr/>
          <a:lstStyle/>
          <a:p>
            <a:r>
              <a:rPr lang="en-US" dirty="0"/>
              <a:t>Game Objective: Navigate to the hidden sound source using the auditory cues presented.</a:t>
            </a:r>
          </a:p>
          <a:p>
            <a:pPr lvl="1"/>
            <a:r>
              <a:rPr lang="en-US" dirty="0" smtClean="0"/>
              <a:t>Ear buds </a:t>
            </a:r>
            <a:r>
              <a:rPr lang="en-US" dirty="0"/>
              <a:t>are used to observe various audio signals</a:t>
            </a:r>
          </a:p>
          <a:p>
            <a:pPr lvl="2"/>
            <a:r>
              <a:rPr lang="en-US" dirty="0"/>
              <a:t>Static ambient jungle noise</a:t>
            </a:r>
          </a:p>
          <a:p>
            <a:pPr lvl="2"/>
            <a:r>
              <a:rPr lang="en-US" dirty="0"/>
              <a:t>Dynamic trumpet fanfare (emitted from the destination)</a:t>
            </a:r>
          </a:p>
          <a:p>
            <a:pPr lvl="1"/>
            <a:r>
              <a:rPr lang="en-US" dirty="0"/>
              <a:t>Keyboard used to move the user</a:t>
            </a:r>
          </a:p>
          <a:p>
            <a:pPr lvl="2"/>
            <a:r>
              <a:rPr lang="en-US" dirty="0"/>
              <a:t>Four arrow keys move the user along the maze path </a:t>
            </a:r>
          </a:p>
          <a:p>
            <a:pPr lvl="2"/>
            <a:r>
              <a:rPr lang="en-US" dirty="0"/>
              <a:t>W, A, S, D change the direction the user is facing</a:t>
            </a:r>
          </a:p>
          <a:p>
            <a:pPr lvl="3"/>
            <a:r>
              <a:rPr lang="en-US" dirty="0"/>
              <a:t>W = face up, A = face left, S = face down, D = face right</a:t>
            </a:r>
          </a:p>
          <a:p>
            <a:r>
              <a:rPr lang="en-US" dirty="0"/>
              <a:t>Finishing the Game: A celebratory sound is played, a win message is displayed, and the Play Again button is enabled to reset the game.</a:t>
            </a:r>
          </a:p>
          <a:p>
            <a:endParaRPr lang="en-US" dirty="0"/>
          </a:p>
        </p:txBody>
      </p:sp>
    </p:spTree>
    <p:extLst>
      <p:ext uri="{BB962C8B-B14F-4D97-AF65-F5344CB8AC3E}">
        <p14:creationId xmlns:p14="http://schemas.microsoft.com/office/powerpoint/2010/main" val="176957021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cxnSp>
        <p:nvCxnSpPr>
          <p:cNvPr id="18" name="Straight Arrow Connector 17"/>
          <p:cNvCxnSpPr/>
          <p:nvPr/>
        </p:nvCxnSpPr>
        <p:spPr>
          <a:xfrm>
            <a:off x="7991814" y="4181503"/>
            <a:ext cx="6858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7994784" y="3698702"/>
            <a:ext cx="904715" cy="338554"/>
          </a:xfrm>
          <a:prstGeom prst="rect">
            <a:avLst/>
          </a:prstGeom>
          <a:noFill/>
        </p:spPr>
        <p:txBody>
          <a:bodyPr wrap="none" rtlCol="0">
            <a:spAutoFit/>
          </a:bodyPr>
          <a:lstStyle/>
          <a:p>
            <a:r>
              <a:rPr lang="en-US" sz="1600" dirty="0" smtClean="0"/>
              <a:t>Ear buds</a:t>
            </a:r>
            <a:endParaRPr lang="en-US" sz="1600" dirty="0"/>
          </a:p>
        </p:txBody>
      </p:sp>
      <p:sp>
        <p:nvSpPr>
          <p:cNvPr id="21" name="TextBox 20"/>
          <p:cNvSpPr txBox="1"/>
          <p:nvPr/>
        </p:nvSpPr>
        <p:spPr>
          <a:xfrm>
            <a:off x="3939442" y="3252426"/>
            <a:ext cx="1476029" cy="784830"/>
          </a:xfrm>
          <a:prstGeom prst="rect">
            <a:avLst/>
          </a:prstGeom>
          <a:noFill/>
        </p:spPr>
        <p:txBody>
          <a:bodyPr wrap="square" rtlCol="0">
            <a:spAutoFit/>
          </a:bodyPr>
          <a:lstStyle/>
          <a:p>
            <a:pPr algn="ctr"/>
            <a:r>
              <a:rPr lang="en-US" sz="1500" dirty="0" smtClean="0"/>
              <a:t>Bundled</a:t>
            </a:r>
          </a:p>
          <a:p>
            <a:pPr algn="ctr"/>
            <a:r>
              <a:rPr lang="en-US" sz="1500" dirty="0"/>
              <a:t>s</a:t>
            </a:r>
            <a:r>
              <a:rPr lang="en-US" sz="1500" dirty="0" smtClean="0"/>
              <a:t>ound </a:t>
            </a:r>
          </a:p>
          <a:p>
            <a:pPr algn="ctr"/>
            <a:r>
              <a:rPr lang="en-US" sz="1500" dirty="0" smtClean="0"/>
              <a:t>parameters</a:t>
            </a:r>
            <a:endParaRPr lang="en-US" sz="1500" dirty="0"/>
          </a:p>
        </p:txBody>
      </p:sp>
      <p:cxnSp>
        <p:nvCxnSpPr>
          <p:cNvPr id="22" name="Straight Arrow Connector 21"/>
          <p:cNvCxnSpPr/>
          <p:nvPr/>
        </p:nvCxnSpPr>
        <p:spPr>
          <a:xfrm>
            <a:off x="562611" y="4195613"/>
            <a:ext cx="635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23" name="Picture 22" descr="keyboar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84" y="2768996"/>
            <a:ext cx="1085652" cy="508085"/>
          </a:xfrm>
          <a:prstGeom prst="rect">
            <a:avLst/>
          </a:prstGeom>
        </p:spPr>
      </p:pic>
      <p:pic>
        <p:nvPicPr>
          <p:cNvPr id="24" name="Picture 23" descr="matlab.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147" y="1920059"/>
            <a:ext cx="1003194" cy="1267369"/>
          </a:xfrm>
          <a:prstGeom prst="rect">
            <a:avLst/>
          </a:prstGeom>
        </p:spPr>
      </p:pic>
      <p:pic>
        <p:nvPicPr>
          <p:cNvPr id="25" name="Picture 24" descr="fpga.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3370" y="1920059"/>
            <a:ext cx="1652822" cy="1357022"/>
          </a:xfrm>
          <a:prstGeom prst="rect">
            <a:avLst/>
          </a:prstGeom>
        </p:spPr>
      </p:pic>
      <p:pic>
        <p:nvPicPr>
          <p:cNvPr id="26" name="Picture 25" descr="Screen Shot 2015-05-30 at 3.32.1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4784" y="2588557"/>
            <a:ext cx="887691" cy="854002"/>
          </a:xfrm>
          <a:prstGeom prst="rect">
            <a:avLst/>
          </a:prstGeom>
        </p:spPr>
      </p:pic>
      <p:sp>
        <p:nvSpPr>
          <p:cNvPr id="37" name="Rounded Rectangle 36"/>
          <p:cNvSpPr/>
          <p:nvPr/>
        </p:nvSpPr>
        <p:spPr>
          <a:xfrm>
            <a:off x="5254257" y="3442559"/>
            <a:ext cx="2740527" cy="150347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solidFill>
                  <a:srgbClr val="000000"/>
                </a:solidFill>
              </a:rPr>
              <a:t>Audio Processing</a:t>
            </a:r>
          </a:p>
          <a:p>
            <a:pPr marL="342900" indent="-342900">
              <a:buFont typeface="+mj-lt"/>
              <a:buAutoNum type="alphaLcParenR"/>
            </a:pPr>
            <a:r>
              <a:rPr lang="en-US" dirty="0" smtClean="0">
                <a:solidFill>
                  <a:srgbClr val="000000"/>
                </a:solidFill>
              </a:rPr>
              <a:t>Delay</a:t>
            </a:r>
          </a:p>
          <a:p>
            <a:pPr marL="342900" indent="-342900">
              <a:buFont typeface="+mj-lt"/>
              <a:buAutoNum type="alphaLcParenR"/>
            </a:pPr>
            <a:r>
              <a:rPr lang="en-US" dirty="0" smtClean="0">
                <a:solidFill>
                  <a:srgbClr val="000000"/>
                </a:solidFill>
              </a:rPr>
              <a:t>Intensity manipulation</a:t>
            </a:r>
          </a:p>
          <a:p>
            <a:pPr marL="342900" indent="-342900">
              <a:buFont typeface="+mj-lt"/>
              <a:buAutoNum type="alphaLcParenR"/>
            </a:pPr>
            <a:r>
              <a:rPr lang="en-US" dirty="0" smtClean="0">
                <a:solidFill>
                  <a:srgbClr val="000000"/>
                </a:solidFill>
              </a:rPr>
              <a:t>filtering</a:t>
            </a:r>
          </a:p>
        </p:txBody>
      </p:sp>
      <p:sp>
        <p:nvSpPr>
          <p:cNvPr id="38" name="Rounded Rectangle 37"/>
          <p:cNvSpPr/>
          <p:nvPr/>
        </p:nvSpPr>
        <p:spPr>
          <a:xfrm>
            <a:off x="1197611" y="3442559"/>
            <a:ext cx="2873059" cy="150610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solidFill>
                  <a:schemeClr val="tx1"/>
                </a:solidFill>
              </a:rPr>
              <a:t>Back-End</a:t>
            </a:r>
          </a:p>
          <a:p>
            <a:pPr marL="342900" indent="-342900">
              <a:buFont typeface="+mj-lt"/>
              <a:buAutoNum type="alphaLcParenR"/>
            </a:pPr>
            <a:r>
              <a:rPr lang="en-US" dirty="0" smtClean="0">
                <a:solidFill>
                  <a:schemeClr val="tx1"/>
                </a:solidFill>
              </a:rPr>
              <a:t>Data Management</a:t>
            </a:r>
          </a:p>
          <a:p>
            <a:pPr marL="342900" indent="-342900">
              <a:buFont typeface="+mj-lt"/>
              <a:buAutoNum type="alphaLcParenR"/>
            </a:pPr>
            <a:r>
              <a:rPr lang="en-US" dirty="0" smtClean="0">
                <a:solidFill>
                  <a:schemeClr val="tx1"/>
                </a:solidFill>
              </a:rPr>
              <a:t>Sound Playing</a:t>
            </a:r>
          </a:p>
          <a:p>
            <a:pPr marL="342900" indent="-342900">
              <a:buFont typeface="+mj-lt"/>
              <a:buAutoNum type="alphaLcParenR"/>
            </a:pPr>
            <a:r>
              <a:rPr lang="en-US" dirty="0" smtClean="0">
                <a:solidFill>
                  <a:schemeClr val="tx1"/>
                </a:solidFill>
              </a:rPr>
              <a:t>GUI Creation Update</a:t>
            </a:r>
            <a:endParaRPr lang="en-US" dirty="0">
              <a:solidFill>
                <a:schemeClr val="tx1"/>
              </a:solidFill>
            </a:endParaRPr>
          </a:p>
        </p:txBody>
      </p:sp>
      <p:sp>
        <p:nvSpPr>
          <p:cNvPr id="40" name="TextBox 39"/>
          <p:cNvSpPr txBox="1"/>
          <p:nvPr/>
        </p:nvSpPr>
        <p:spPr>
          <a:xfrm>
            <a:off x="14025" y="3315508"/>
            <a:ext cx="1168176" cy="830997"/>
          </a:xfrm>
          <a:prstGeom prst="rect">
            <a:avLst/>
          </a:prstGeom>
          <a:noFill/>
        </p:spPr>
        <p:txBody>
          <a:bodyPr wrap="square" rtlCol="0">
            <a:spAutoFit/>
          </a:bodyPr>
          <a:lstStyle/>
          <a:p>
            <a:pPr algn="ctr"/>
            <a:r>
              <a:rPr lang="en-US" sz="1600" dirty="0" smtClean="0"/>
              <a:t>User keyboard input</a:t>
            </a:r>
            <a:endParaRPr lang="en-US" sz="1600" dirty="0"/>
          </a:p>
        </p:txBody>
      </p:sp>
      <p:cxnSp>
        <p:nvCxnSpPr>
          <p:cNvPr id="42" name="Straight Arrow Connector 41"/>
          <p:cNvCxnSpPr>
            <a:endCxn id="37" idx="1"/>
          </p:cNvCxnSpPr>
          <p:nvPr/>
        </p:nvCxnSpPr>
        <p:spPr>
          <a:xfrm flipV="1">
            <a:off x="4070670" y="4194296"/>
            <a:ext cx="1183587" cy="602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2749651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Apothecary.thmx</Template>
  <TotalTime>1158</TotalTime>
  <Words>762</Words>
  <Application>Microsoft Macintosh PowerPoint</Application>
  <PresentationFormat>On-screen Show (4:3)</PresentationFormat>
  <Paragraphs>122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Apothecary</vt:lpstr>
      <vt:lpstr>Maze navigation based on auditory cues</vt:lpstr>
      <vt:lpstr>Motivation</vt:lpstr>
      <vt:lpstr>Surround Sound</vt:lpstr>
      <vt:lpstr>Surround Sound Technical Details</vt:lpstr>
      <vt:lpstr>Surround Sound Technical Details (2)</vt:lpstr>
      <vt:lpstr>Surround Sound Technical Details (3)</vt:lpstr>
      <vt:lpstr>Application: A Maze Solving Game!</vt:lpstr>
      <vt:lpstr>Maze User Controls</vt:lpstr>
      <vt:lpstr>Block Diagram</vt:lpstr>
      <vt:lpstr>MATLAB Code</vt:lpstr>
      <vt:lpstr>MATLAB Flow Diagram</vt:lpstr>
      <vt:lpstr>Sending Data from MATLAB to C</vt:lpstr>
      <vt:lpstr>Algorithms</vt:lpstr>
      <vt:lpstr>C Code</vt:lpstr>
      <vt:lpstr>References</vt:lpstr>
      <vt:lpstr>Thank you</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Maze navigation based on auditory cues</dc:title>
  <dc:creator>Cathy Oun</dc:creator>
  <cp:lastModifiedBy>Cathy Oun</cp:lastModifiedBy>
  <cp:revision>68</cp:revision>
  <dcterms:created xsi:type="dcterms:W3CDTF">2015-05-30T23:37:49Z</dcterms:created>
  <dcterms:modified xsi:type="dcterms:W3CDTF">2015-06-02T20:54:28Z</dcterms:modified>
</cp:coreProperties>
</file>