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431" r:id="rId3"/>
    <p:sldId id="598" r:id="rId4"/>
    <p:sldId id="599" r:id="rId5"/>
    <p:sldId id="430" r:id="rId6"/>
    <p:sldId id="595" r:id="rId7"/>
    <p:sldId id="596" r:id="rId8"/>
    <p:sldId id="60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29DFE-EE50-445F-AC6B-7EE88A640F1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F6BDF-71C8-4AB4-9B06-7C7754EF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split-belt adaptation? 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Useful tool to understand how intralimb and interlimb coordination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the absence of damage to the cerebellum, most population adapt in a similar manner</a:t>
            </a:r>
          </a:p>
          <a:p>
            <a:pPr marL="171450" indent="-171450">
              <a:buFontTx/>
              <a:buChar char="-"/>
            </a:pPr>
            <a:r>
              <a:rPr lang="en-US" dirty="0"/>
              <a:t>Understanding the adaptation process may provide insight into the costs of asymmetry in pathological populations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Repeated adaptation in people post-stroke can lead to long-term reductions in asymmetry for a subset of individuals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6A605-5DD9-4A94-855B-851C047532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2" descr="Image result for usc biokinesiolo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5987"/>
            <a:ext cx="3912524" cy="9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3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80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7680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5653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33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72595"/>
            <a:ext cx="3886200" cy="4673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77887"/>
            <a:ext cx="3886200" cy="4667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4" y="104776"/>
            <a:ext cx="7886700" cy="5386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921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68473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921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68473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05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27000"/>
            <a:ext cx="8912994" cy="56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05932"/>
            <a:ext cx="7886700" cy="575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70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>
              <a:lumMod val="50000"/>
            </a:schemeClr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Gill Sans MT" panose="020B0502020104020203" pitchFamily="34" charset="0"/>
          <a:ea typeface="+mn-ea"/>
          <a:cs typeface="Gill Sans MT" panose="020B05020201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5"/>
          </a:solidFill>
          <a:latin typeface="Gill Sans MT" panose="020B0502020104020203" pitchFamily="34" charset="0"/>
          <a:ea typeface="+mn-ea"/>
          <a:cs typeface="Gill Sans MT" panose="020B05020201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Gill Sans MT" panose="020B05020201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Gill Sans MT" panose="020B05020201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Gill Sans MT" panose="020B05020201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9475-64B3-4BB4-9591-B79E3ABA7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35" y="1122363"/>
            <a:ext cx="8686800" cy="2387600"/>
          </a:xfrm>
        </p:spPr>
        <p:txBody>
          <a:bodyPr>
            <a:noAutofit/>
          </a:bodyPr>
          <a:lstStyle/>
          <a:p>
            <a:r>
              <a:rPr lang="en-US" sz="4800" dirty="0"/>
              <a:t>Reliability and Reproducibility in Neurorehabilitation Research</a:t>
            </a:r>
            <a:br>
              <a:rPr lang="en-US" sz="4800" dirty="0"/>
            </a:br>
            <a:br>
              <a:rPr lang="en-US" sz="4800" dirty="0"/>
            </a:br>
            <a:r>
              <a:rPr lang="en-US" sz="4800" u="sng" dirty="0"/>
              <a:t>Data Analysis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C0363-6C3D-417E-9C3B-6F057A1DC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00818"/>
            <a:ext cx="6858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James Finley, PhD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University of Southern California</a:t>
            </a:r>
          </a:p>
          <a:p>
            <a:r>
              <a:rPr lang="en-US" dirty="0"/>
              <a:t>@</a:t>
            </a:r>
            <a:r>
              <a:rPr lang="en-US" dirty="0" err="1"/>
              <a:t>jamesmfinley</a:t>
            </a:r>
            <a:r>
              <a:rPr lang="en-US" dirty="0"/>
              <a:t>		@</a:t>
            </a:r>
            <a:r>
              <a:rPr lang="en-US" dirty="0" err="1"/>
              <a:t>FinleyLabUSC</a:t>
            </a:r>
            <a:endParaRPr lang="en-US" dirty="0"/>
          </a:p>
        </p:txBody>
      </p:sp>
      <p:pic>
        <p:nvPicPr>
          <p:cNvPr id="4" name="Picture 2" descr="Image result for twitter bird">
            <a:extLst>
              <a:ext uri="{FF2B5EF4-FFF2-40B4-BE49-F238E27FC236}">
                <a16:creationId xmlns:a16="http://schemas.microsoft.com/office/drawing/2014/main" id="{F224331F-FC27-4641-B1A5-E0C8317E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63" y="5132157"/>
            <a:ext cx="318365" cy="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witter bird">
            <a:extLst>
              <a:ext uri="{FF2B5EF4-FFF2-40B4-BE49-F238E27FC236}">
                <a16:creationId xmlns:a16="http://schemas.microsoft.com/office/drawing/2014/main" id="{B9864BC2-CFDF-4721-9446-0549F50B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35" y="5132157"/>
            <a:ext cx="318365" cy="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3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C4EF-4E03-4EF9-BC8F-A45DC1D6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data analysis pipeline?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FE894-2A3A-4BE0-982B-198CB207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122" y="905932"/>
            <a:ext cx="5575852" cy="57547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Includes everything from data collection to statistical inference</a:t>
            </a:r>
          </a:p>
          <a:p>
            <a:r>
              <a:rPr lang="en-US" sz="2800" dirty="0"/>
              <a:t>Properly documenting and (hopefully) automating this pipeline is critical for reproducible research</a:t>
            </a:r>
          </a:p>
          <a:p>
            <a:r>
              <a:rPr lang="en-US" sz="2800" dirty="0"/>
              <a:t>Today’s objectives</a:t>
            </a:r>
          </a:p>
          <a:p>
            <a:pPr lvl="1"/>
            <a:r>
              <a:rPr lang="en-US" sz="2400" dirty="0"/>
              <a:t>Use simulations to create a dataset for a virtual experiment</a:t>
            </a:r>
          </a:p>
          <a:p>
            <a:pPr lvl="1"/>
            <a:r>
              <a:rPr lang="en-US" sz="2400" dirty="0"/>
              <a:t>Make deliberate choices about filenames and organization</a:t>
            </a:r>
          </a:p>
          <a:p>
            <a:pPr lvl="1"/>
            <a:r>
              <a:rPr lang="en-US" sz="2400" dirty="0"/>
              <a:t>Learn how to import and organize data using structures</a:t>
            </a:r>
          </a:p>
          <a:p>
            <a:pPr lvl="1"/>
            <a:r>
              <a:rPr lang="en-US" sz="2400" dirty="0"/>
              <a:t>Compute summary statistics and generate a publication quality figure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C5623-10FF-4814-A6A4-F39EB2060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8" y="719328"/>
            <a:ext cx="2298192" cy="61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F74A-19B9-40C9-BBFD-B5DB9B15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pipeline for analyzing single-subject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5480-5515-4753-A8A2-038C4AB2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Import raw data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Perform manual or automated quality control </a:t>
            </a: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Are measurements within an expected range, can noise be filtered, can errors be fixed?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Perform necessary pre-processing steps </a:t>
            </a:r>
          </a:p>
          <a:p>
            <a:pPr marL="971550" lvl="1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Segment long trials, compute secondary variables of interest, filter data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Perform manual or automated quality control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Compute summary measures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Perform manual or automated quality control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Save the results</a:t>
            </a:r>
          </a:p>
        </p:txBody>
      </p:sp>
    </p:spTree>
    <p:extLst>
      <p:ext uri="{BB962C8B-B14F-4D97-AF65-F5344CB8AC3E}">
        <p14:creationId xmlns:p14="http://schemas.microsoft.com/office/powerpoint/2010/main" val="115332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ABF4-E694-4766-B004-9CC22D5B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00"/>
            <a:ext cx="9144000" cy="566207"/>
          </a:xfrm>
        </p:spPr>
        <p:txBody>
          <a:bodyPr>
            <a:normAutofit fontScale="90000"/>
          </a:bodyPr>
          <a:lstStyle/>
          <a:p>
            <a:r>
              <a:rPr lang="en-US" dirty="0"/>
              <a:t>A pipeline for combining data from multiple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1F10-147F-40F2-A167-BD79E69D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622"/>
            <a:ext cx="7886700" cy="5215059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Load each participant's data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Store data in a single matrix or structure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Perform manual or automated quality control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Compute summary measures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Perform statistical analyses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Generate summary figures</a:t>
            </a:r>
          </a:p>
        </p:txBody>
      </p:sp>
    </p:spTree>
    <p:extLst>
      <p:ext uri="{BB962C8B-B14F-4D97-AF65-F5344CB8AC3E}">
        <p14:creationId xmlns:p14="http://schemas.microsoft.com/office/powerpoint/2010/main" val="391509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5400000">
            <a:off x="-249778" y="2266915"/>
            <a:ext cx="4058623" cy="3043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Exploring adaptation to a sustained asymmetric perturbation using a dual-belt treadmill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11843" y="6092663"/>
            <a:ext cx="2619355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Dietz et al., 1994, Exp Brain Res</a:t>
            </a:r>
          </a:p>
          <a:p>
            <a:r>
              <a:rPr lang="en-US" sz="1333" dirty="0">
                <a:solidFill>
                  <a:prstClr val="black"/>
                </a:solidFill>
              </a:rPr>
              <a:t>Reisman et al., 2005, J </a:t>
            </a:r>
            <a:r>
              <a:rPr lang="en-US" sz="1333" dirty="0" err="1">
                <a:solidFill>
                  <a:prstClr val="black"/>
                </a:solidFill>
              </a:rPr>
              <a:t>Neurophys</a:t>
            </a:r>
            <a:endParaRPr lang="en-US" sz="1333" dirty="0">
              <a:solidFill>
                <a:prstClr val="black"/>
              </a:solidFill>
            </a:endParaRPr>
          </a:p>
          <a:p>
            <a:r>
              <a:rPr lang="en-US" sz="1333" dirty="0">
                <a:solidFill>
                  <a:prstClr val="black"/>
                </a:solidFill>
              </a:rPr>
              <a:t>Finley et al., 2013, J </a:t>
            </a:r>
            <a:r>
              <a:rPr lang="en-US" sz="1333" dirty="0" err="1">
                <a:solidFill>
                  <a:prstClr val="black"/>
                </a:solidFill>
              </a:rPr>
              <a:t>Physiol</a:t>
            </a:r>
            <a:endParaRPr lang="en-US" sz="1333" dirty="0">
              <a:solidFill>
                <a:prstClr val="black"/>
              </a:solidFill>
            </a:endParaRPr>
          </a:p>
          <a:p>
            <a:endParaRPr lang="en-US" sz="1333" dirty="0">
              <a:solidFill>
                <a:prstClr val="black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92BB97-FBE1-43C9-9E9A-C1D0A2F5AB85}"/>
              </a:ext>
            </a:extLst>
          </p:cNvPr>
          <p:cNvSpPr/>
          <p:nvPr/>
        </p:nvSpPr>
        <p:spPr>
          <a:xfrm>
            <a:off x="5757654" y="1732743"/>
            <a:ext cx="338779" cy="479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E5CF87-DD2E-4E39-B503-1FC914B16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543" y="1406344"/>
            <a:ext cx="1296502" cy="22948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102DB5-2B22-47BF-8CEF-97FD8778B940}"/>
              </a:ext>
            </a:extLst>
          </p:cNvPr>
          <p:cNvGrpSpPr>
            <a:grpSpLocks noChangeAspect="1"/>
          </p:cNvGrpSpPr>
          <p:nvPr/>
        </p:nvGrpSpPr>
        <p:grpSpPr>
          <a:xfrm>
            <a:off x="4086941" y="3760178"/>
            <a:ext cx="4559659" cy="2294808"/>
            <a:chOff x="4336103" y="1362844"/>
            <a:chExt cx="4256029" cy="214199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901FCD6-DCC5-4C62-80C4-C134E8812A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 l="9357" r="51023"/>
            <a:stretch/>
          </p:blipFill>
          <p:spPr bwMode="auto">
            <a:xfrm>
              <a:off x="5035754" y="1362844"/>
              <a:ext cx="3181245" cy="2141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1464CD-6043-4D84-82AC-4C4DE072DE1C}"/>
                </a:ext>
              </a:extLst>
            </p:cNvPr>
            <p:cNvSpPr/>
            <p:nvPr/>
          </p:nvSpPr>
          <p:spPr>
            <a:xfrm>
              <a:off x="4336103" y="1422631"/>
              <a:ext cx="358372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A8149C-3A4E-481C-93BE-686A05BD3305}"/>
                </a:ext>
              </a:extLst>
            </p:cNvPr>
            <p:cNvSpPr/>
            <p:nvPr/>
          </p:nvSpPr>
          <p:spPr>
            <a:xfrm>
              <a:off x="8233760" y="1549631"/>
              <a:ext cx="358372" cy="35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51223C-0901-41D1-90DF-9385E96E95EE}"/>
              </a:ext>
            </a:extLst>
          </p:cNvPr>
          <p:cNvSpPr txBox="1"/>
          <p:nvPr/>
        </p:nvSpPr>
        <p:spPr>
          <a:xfrm rot="16200000">
            <a:off x="3254634" y="4659398"/>
            <a:ext cx="244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Length</a:t>
            </a:r>
          </a:p>
          <a:p>
            <a:pPr algn="ctr"/>
            <a:r>
              <a:rPr lang="en-US" dirty="0"/>
              <a:t>Asymmetry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257B8F-37D8-47F5-9F49-818712D889EC}"/>
                  </a:ext>
                </a:extLst>
              </p:cNvPr>
              <p:cNvSpPr/>
              <p:nvPr/>
            </p:nvSpPr>
            <p:spPr>
              <a:xfrm>
                <a:off x="5434340" y="2191327"/>
                <a:ext cx="3796858" cy="766107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𝑆𝐿𝐴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𝑓𝑎𝑠𝑡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𝑠𝑙𝑜𝑤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𝑓𝑎𝑠𝑡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𝑠𝑙𝑜𝑤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257B8F-37D8-47F5-9F49-818712D88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40" y="2191327"/>
                <a:ext cx="3796858" cy="766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52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E4C-831C-4AC1-ABAD-48D90637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Adaptation is commonly modeled as a dual-rate learning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9EB99-E083-4672-AFFA-7B2358CE8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357" y="1362406"/>
                <a:ext cx="8776251" cy="53685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This process includes </a:t>
                </a:r>
                <a:r>
                  <a:rPr lang="en-US" sz="2800" b="1" dirty="0"/>
                  <a:t>fast </a:t>
                </a:r>
                <a:r>
                  <a:rPr lang="en-US" sz="2800" dirty="0"/>
                  <a:t>and </a:t>
                </a:r>
                <a:r>
                  <a:rPr lang="en-US" sz="2800" b="1" dirty="0"/>
                  <a:t>slow </a:t>
                </a:r>
                <a:r>
                  <a:rPr lang="en-US" sz="2800" dirty="0"/>
                  <a:t>components which each have an </a:t>
                </a:r>
                <a:r>
                  <a:rPr lang="en-US" sz="2800" b="1" dirty="0"/>
                  <a:t>exponential time course </a:t>
                </a:r>
                <a:r>
                  <a:rPr lang="en-US" sz="2800" dirty="0"/>
                  <a:t>and </a:t>
                </a:r>
                <a:r>
                  <a:rPr lang="en-US" sz="2800" b="1" dirty="0"/>
                  <a:t>sum </a:t>
                </a:r>
                <a:r>
                  <a:rPr lang="en-US" sz="2800" dirty="0"/>
                  <a:t>to produce measured step length asymmetry</a:t>
                </a:r>
              </a:p>
              <a:p>
                <a:r>
                  <a:rPr lang="en-US" sz="2800" dirty="0"/>
                  <a:t>The following is one version of this model</a:t>
                </a:r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𝑆𝐿𝐴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𝑓𝑎𝑠𝑡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𝑓𝑎𝑠𝑡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𝑠𝑙𝑜𝑤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𝑠𝑙𝑜𝑤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/>
              </a:p>
              <a:p>
                <a:pPr/>
                <a:r>
                  <a:rPr lang="en-US" sz="2800" dirty="0"/>
                  <a:t>Measured variables: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</a:rPr>
                  <a:t>SLA: Step length asymmetry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</a:rPr>
                  <a:t>n: 	  Stride number</a:t>
                </a:r>
              </a:p>
              <a:p>
                <a:r>
                  <a:rPr lang="en-US" sz="2800" dirty="0"/>
                  <a:t>Estimated parameters:</a:t>
                </a:r>
              </a:p>
              <a:p>
                <a:pPr lvl="1"/>
                <a:r>
                  <a:rPr lang="en-US" sz="2400" i="1" dirty="0" err="1">
                    <a:solidFill>
                      <a:schemeClr val="tx1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chemeClr val="tx1"/>
                    </a:solidFill>
                  </a:rPr>
                  <a:t>fast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i="1" dirty="0" err="1">
                    <a:solidFill>
                      <a:schemeClr val="tx1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chemeClr val="tx1"/>
                    </a:solidFill>
                  </a:rPr>
                  <a:t>slow</a:t>
                </a:r>
                <a:r>
                  <a:rPr lang="en-US" sz="2400" dirty="0">
                    <a:solidFill>
                      <a:schemeClr val="tx1"/>
                    </a:solidFill>
                  </a:rPr>
                  <a:t>: Initial value for the fast and slow processes</a:t>
                </a:r>
              </a:p>
              <a:p>
                <a:pPr lvl="1"/>
                <a:r>
                  <a:rPr lang="en-US" sz="2400" i="1" dirty="0" err="1"/>
                  <a:t>B</a:t>
                </a:r>
                <a:r>
                  <a:rPr lang="en-US" sz="2400" i="1" baseline="-25000" dirty="0" err="1"/>
                  <a:t>fast</a:t>
                </a:r>
                <a:r>
                  <a:rPr lang="en-US" sz="2400" i="1" dirty="0"/>
                  <a:t>, </a:t>
                </a:r>
                <a:r>
                  <a:rPr lang="en-US" sz="2400" i="1" dirty="0" err="1"/>
                  <a:t>B</a:t>
                </a:r>
                <a:r>
                  <a:rPr lang="en-US" sz="2400" i="1" baseline="-25000" dirty="0" err="1"/>
                  <a:t>slow</a:t>
                </a:r>
                <a:r>
                  <a:rPr lang="en-US" sz="2400" dirty="0"/>
                  <a:t>: Fast and slow rate constants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9EB99-E083-4672-AFFA-7B2358CE8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357" y="1362406"/>
                <a:ext cx="8776251" cy="5368594"/>
              </a:xfrm>
              <a:blipFill>
                <a:blip r:embed="rId2"/>
                <a:stretch>
                  <a:fillRect l="-1389" t="-2724" b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07AB80-CD8D-4BA6-AD58-35C4BA94A546}"/>
              </a:ext>
            </a:extLst>
          </p:cNvPr>
          <p:cNvSpPr txBox="1"/>
          <p:nvPr/>
        </p:nvSpPr>
        <p:spPr>
          <a:xfrm>
            <a:off x="5472176" y="6433546"/>
            <a:ext cx="36718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prstClr val="black"/>
                </a:solidFill>
              </a:rPr>
              <a:t>Mawase et al., 2013, J </a:t>
            </a:r>
            <a:r>
              <a:rPr lang="en-US" sz="1333" dirty="0" err="1">
                <a:solidFill>
                  <a:prstClr val="black"/>
                </a:solidFill>
              </a:rPr>
              <a:t>Neurophys</a:t>
            </a:r>
            <a:r>
              <a:rPr lang="en-US" sz="1333" dirty="0">
                <a:solidFill>
                  <a:prstClr val="black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31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144E-706B-4170-9C49-17CBC6DB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virtual data collection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84FF-4024-4EF1-B0CF-8736AED0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Assume that step length asymmetry data are generated from a dual-rate process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Specify a sample size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Set reasonable values of each parameter for each hypothetical participant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Add some participant-specific noise to represent stride-to-stride fluctuations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Save our raw data in a set of .csv files</a:t>
            </a:r>
          </a:p>
        </p:txBody>
      </p:sp>
    </p:spTree>
    <p:extLst>
      <p:ext uri="{BB962C8B-B14F-4D97-AF65-F5344CB8AC3E}">
        <p14:creationId xmlns:p14="http://schemas.microsoft.com/office/powerpoint/2010/main" val="174232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794B-932A-46B1-9444-3E998649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00"/>
            <a:ext cx="8912994" cy="566207"/>
          </a:xfrm>
        </p:spPr>
        <p:txBody>
          <a:bodyPr>
            <a:normAutofit fontScale="90000"/>
          </a:bodyPr>
          <a:lstStyle/>
          <a:p>
            <a:r>
              <a:rPr lang="en-US" dirty="0"/>
              <a:t>Our analysis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2449-C910-4281-976B-758DE738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Import data from .csv files into Matlab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Perform visual quality control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Estimate model parameters from the data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Determine if estimates match ground truth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Generate a </a:t>
            </a:r>
            <a:r>
              <a:rPr lang="en-US"/>
              <a:t>publication-quality summary </a:t>
            </a:r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33097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USC Theme">
  <a:themeElements>
    <a:clrScheme name="USC">
      <a:dk1>
        <a:sysClr val="windowText" lastClr="000000"/>
      </a:dk1>
      <a:lt1>
        <a:srgbClr val="FFFFFF"/>
      </a:lt1>
      <a:dk2>
        <a:srgbClr val="991B1E"/>
      </a:dk2>
      <a:lt2>
        <a:srgbClr val="FFCC00"/>
      </a:lt2>
      <a:accent1>
        <a:srgbClr val="99522F"/>
      </a:accent1>
      <a:accent2>
        <a:srgbClr val="7F7F7F"/>
      </a:accent2>
      <a:accent3>
        <a:srgbClr val="FFE065"/>
      </a:accent3>
      <a:accent4>
        <a:srgbClr val="3F3F3F"/>
      </a:accent4>
      <a:accent5>
        <a:srgbClr val="723D23"/>
      </a:accent5>
      <a:accent6>
        <a:srgbClr val="FFF4CC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C Theme" id="{EB5494A6-5341-41B4-9AED-94484CD54CF5}" vid="{ADEB5E8A-B7D9-42AC-A611-237F1A6FD3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 Theme</Template>
  <TotalTime>3837</TotalTime>
  <Words>440</Words>
  <Application>Microsoft Office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USC Theme</vt:lpstr>
      <vt:lpstr>Reliability and Reproducibility in Neurorehabilitation Research  Data Analysis Pipelines</vt:lpstr>
      <vt:lpstr>What is a data analysis pipeline?</vt:lpstr>
      <vt:lpstr>A pipeline for analyzing single-subject data</vt:lpstr>
      <vt:lpstr>A pipeline for combining data from multiple participants</vt:lpstr>
      <vt:lpstr>Exploring adaptation to a sustained asymmetric perturbation using a dual-belt treadmill</vt:lpstr>
      <vt:lpstr>Adaptation is commonly modeled as a dual-rate learning process</vt:lpstr>
      <vt:lpstr>Our virtual data collection session</vt:lpstr>
      <vt:lpstr>Our analysis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and Reproducibility in Neurorehabilitation Research  Data Analysis Pipelines</dc:title>
  <dc:creator>James Finley</dc:creator>
  <cp:lastModifiedBy>James Finley</cp:lastModifiedBy>
  <cp:revision>19</cp:revision>
  <dcterms:created xsi:type="dcterms:W3CDTF">2019-10-11T03:27:48Z</dcterms:created>
  <dcterms:modified xsi:type="dcterms:W3CDTF">2019-10-13T19:25:39Z</dcterms:modified>
</cp:coreProperties>
</file>