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EBFB-A5C7-4F40-B47B-1DEEA934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3A09-F023-0241-AD1D-28EC8884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63D7-3D66-674D-93A3-377E9C76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C42E-52B2-294F-BBA7-62B5922C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2C0D-F866-6148-8BC5-35D3752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73BE-243A-C646-8267-37BDE1A4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A243-CEF2-364E-B93C-E26C7441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8243-398B-654B-9F31-5453296A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FEAB-A6BA-604B-9D33-98B6BA33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E2EE-394E-704C-A79B-F4456CC2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4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05BA-D7CA-D84A-A657-F68228A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9B0F1-090F-714F-82E8-2AEE9BA36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46A6-251F-9041-A430-FAA5D037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DF0E-6902-5246-AD99-97672586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360-7DEF-D04E-B87B-93C21C0D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4BC5-7805-564C-911F-9597FEB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E753-0F07-0847-AE15-8FBA4A9C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67CB-C82A-3642-A759-5CDABEF1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8C0A-7C42-164C-ADB4-FB93F42F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B5D8-7356-C242-9223-F6AA480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B8D7-E26F-AF41-9153-2A942B0B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28D8-D581-AE44-B07F-EDAEA884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477C-9521-E347-B2E7-A6929F8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53A6-3DE0-6D43-BC41-024C912E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CD94-673D-5244-ABCA-17545A4C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B379-BF13-BD41-87EC-61710DC3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4E20-8560-2D4A-A434-4A886847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40A37-3EE9-1043-9607-1D8F350F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5127A-91EB-D643-B55F-8CA216F5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9C11E-576F-4348-A2AE-041763C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6EFA-4D55-414A-B714-3087DF3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21BA-8D75-BB4E-AB5A-B7307D8E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CE72-862F-AC4B-B753-B4CB146E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254D-6231-9E46-AA70-774FECC3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A4C2-BD04-F247-88B5-B14287C8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63651-2F8D-474F-89D3-492BB4907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90E94-DC39-2545-812E-4858449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12744-0984-B54B-97C6-4C93D2F6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1955E-3EB4-4C44-A275-EB28B27E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986D-A720-2942-8939-4817260A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26783-BF2E-2546-B927-0F36433C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BA703-A260-9C48-90AA-15B3039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1CE66-5D92-9D44-BA58-76E2FB6B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88FEE-E727-EA49-BA95-6E981293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0A5A1-06E1-B34C-BFDD-237AB5A0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46CF-52A6-174E-9392-A335684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36C-820F-7E44-BAEE-995A5CDE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9D43-CF9B-9942-B5C6-0C2089AF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8368-9B8A-1F44-8FA6-9767D97A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EEA20-544A-834F-AE80-80BC1BDD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7ABB-BE61-BD43-83E9-64E30C57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DA4E-B5B0-6C45-9E38-A676C999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E8D-419C-4142-B88F-4DFBCA29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6814E-338D-B94D-AF5F-0C56CA14F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A0BC-5C57-6B49-AD28-126884B8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FC4B-D584-264A-864C-770E5987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844BE-3353-3B48-82FE-3EE59BD6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8ECC3-CC90-854F-B76A-4C8E4C4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DAE17-58B5-AE41-8ACA-17A7B3ED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E098-DA94-8B4C-99B0-F826AEA7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1570-80DD-944C-AAE7-B9DFD7109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9422-B407-D04C-9D3A-D8799222AB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3DDC-3955-9D49-A9A5-8FEE25D5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396E-6B64-8F41-B0DF-C5EDA8ECB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5C49-F151-C04B-83D2-7BE57185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331F24-6B11-8D42-BBF1-A78FA21A6369}"/>
              </a:ext>
            </a:extLst>
          </p:cNvPr>
          <p:cNvGrpSpPr/>
          <p:nvPr/>
        </p:nvGrpSpPr>
        <p:grpSpPr>
          <a:xfrm>
            <a:off x="515866" y="139339"/>
            <a:ext cx="9152291" cy="6670455"/>
            <a:chOff x="515866" y="139339"/>
            <a:chExt cx="9152291" cy="6670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8B388B-8B94-5242-9249-EEDF7DFA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866" y="139339"/>
              <a:ext cx="5343638" cy="66704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14CAE7-8FFA-EC43-AA31-BDD93CB23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75" b="2819"/>
            <a:stretch/>
          </p:blipFill>
          <p:spPr>
            <a:xfrm>
              <a:off x="5964708" y="139339"/>
              <a:ext cx="3688935" cy="10978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65FEC4-F78D-D746-A54E-D56B2A37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223" y="1348697"/>
              <a:ext cx="3688934" cy="17656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37F6B6-62E9-8547-B47A-35C7E5EC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4708" y="3211290"/>
              <a:ext cx="3688935" cy="21581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E5F385-F19F-8A4F-B4DD-F03E4616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707" y="5437369"/>
              <a:ext cx="3688936" cy="137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C41EDE-AFCC-B743-B31D-5A2FC0C8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69711"/>
            <a:ext cx="528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B665C-BAEF-6C45-9471-0A194FAA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" y="569715"/>
            <a:ext cx="11590751" cy="59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DEFAF-7305-6D4D-AB2B-2E02CEFC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" t="7489" r="1370" b="4839"/>
          <a:stretch/>
        </p:blipFill>
        <p:spPr>
          <a:xfrm>
            <a:off x="438411" y="513567"/>
            <a:ext cx="11586576" cy="60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BC9799D-EA82-A645-8A39-9198F068FFF3}"/>
              </a:ext>
            </a:extLst>
          </p:cNvPr>
          <p:cNvGrpSpPr/>
          <p:nvPr/>
        </p:nvGrpSpPr>
        <p:grpSpPr>
          <a:xfrm>
            <a:off x="3469480" y="325676"/>
            <a:ext cx="5253039" cy="6382011"/>
            <a:chOff x="3469480" y="325676"/>
            <a:chExt cx="5253039" cy="63820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860403-903B-3E46-86F8-A093478C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9480" y="325676"/>
              <a:ext cx="5253039" cy="6382011"/>
            </a:xfrm>
            <a:prstGeom prst="rect">
              <a:avLst/>
            </a:prstGeom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339ACB9A-8DB0-AB4A-ACE3-6ECEBACE323B}"/>
                </a:ext>
              </a:extLst>
            </p:cNvPr>
            <p:cNvSpPr/>
            <p:nvPr/>
          </p:nvSpPr>
          <p:spPr>
            <a:xfrm>
              <a:off x="4409161" y="1941534"/>
              <a:ext cx="1402915" cy="37578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490D69-C483-3548-B2DA-7C6B1D2BC212}"/>
                </a:ext>
              </a:extLst>
            </p:cNvPr>
            <p:cNvSpPr txBox="1"/>
            <p:nvPr/>
          </p:nvSpPr>
          <p:spPr>
            <a:xfrm>
              <a:off x="4496844" y="1572202"/>
              <a:ext cx="102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evidence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2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1D6556-F82D-6940-8350-689D3853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4" y="620386"/>
            <a:ext cx="8453032" cy="54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99C9A7-5945-2747-AAC1-08A9B77D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43" y="0"/>
            <a:ext cx="8965113" cy="62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73E56-EE63-DA4C-8A6C-C45EC5CD804C}"/>
              </a:ext>
            </a:extLst>
          </p:cNvPr>
          <p:cNvSpPr txBox="1"/>
          <p:nvPr/>
        </p:nvSpPr>
        <p:spPr>
          <a:xfrm>
            <a:off x="400833" y="6334780"/>
            <a:ext cx="11799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323436"/>
                </a:solidFill>
                <a:effectLst/>
                <a:latin typeface=""/>
              </a:rPr>
              <a:t>The example below is taken from the publication “A Bayesian Network Model for Diagnosis of Liver Disorders” – Agnieszka </a:t>
            </a:r>
            <a:r>
              <a:rPr lang="en-GB" sz="1400" b="0" i="0" dirty="0" err="1">
                <a:solidFill>
                  <a:srgbClr val="323436"/>
                </a:solidFill>
                <a:effectLst/>
                <a:latin typeface=""/>
              </a:rPr>
              <a:t>Onisko</a:t>
            </a:r>
            <a:r>
              <a:rPr lang="en-GB" sz="1400" b="0" i="0" dirty="0">
                <a:solidFill>
                  <a:srgbClr val="323436"/>
                </a:solidFill>
                <a:effectLst/>
                <a:latin typeface=""/>
              </a:rPr>
              <a:t>, M.S., Marek J. </a:t>
            </a:r>
            <a:r>
              <a:rPr lang="en-GB" sz="1400" b="0" i="0" dirty="0" err="1">
                <a:solidFill>
                  <a:srgbClr val="323436"/>
                </a:solidFill>
                <a:effectLst/>
                <a:latin typeface=""/>
              </a:rPr>
              <a:t>Druzdzel</a:t>
            </a:r>
            <a:r>
              <a:rPr lang="en-GB" sz="1400" b="0" i="0" dirty="0">
                <a:solidFill>
                  <a:srgbClr val="323436"/>
                </a:solidFill>
                <a:effectLst/>
                <a:latin typeface=""/>
              </a:rPr>
              <a:t>, Ph.D., and Hanna </a:t>
            </a:r>
            <a:r>
              <a:rPr lang="en-GB" sz="1400" b="0" i="0" dirty="0" err="1">
                <a:solidFill>
                  <a:srgbClr val="323436"/>
                </a:solidFill>
                <a:effectLst/>
                <a:latin typeface=""/>
              </a:rPr>
              <a:t>Wasyluk</a:t>
            </a:r>
            <a:r>
              <a:rPr lang="en-GB" sz="1400" b="0" i="0" dirty="0">
                <a:solidFill>
                  <a:srgbClr val="323436"/>
                </a:solidFill>
                <a:effectLst/>
                <a:latin typeface=""/>
              </a:rPr>
              <a:t>, M.D.,</a:t>
            </a:r>
            <a:r>
              <a:rPr lang="en-GB" sz="1400" b="0" i="0" dirty="0" err="1">
                <a:solidFill>
                  <a:srgbClr val="323436"/>
                </a:solidFill>
                <a:effectLst/>
                <a:latin typeface=""/>
              </a:rPr>
              <a:t>Ph.D</a:t>
            </a:r>
            <a:r>
              <a:rPr lang="en-GB" sz="1400" b="0" i="0" dirty="0">
                <a:solidFill>
                  <a:srgbClr val="323436"/>
                </a:solidFill>
                <a:effectLst/>
                <a:latin typeface=""/>
              </a:rPr>
              <a:t>.- September 1999.</a:t>
            </a:r>
            <a:endParaRPr lang="en-US" sz="14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8105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997B-2B62-3945-8A39-2FDCEE1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7EC4-57A4-384E-A427-52B94E7C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4: A toy example of a Bayesian network with four binary variables. The... |  Download Scientific Diagram">
            <a:extLst>
              <a:ext uri="{FF2B5EF4-FFF2-40B4-BE49-F238E27FC236}">
                <a16:creationId xmlns:a16="http://schemas.microsoft.com/office/drawing/2014/main" id="{FE096C61-A4B1-AF43-9B1E-0F5037ED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800"/>
            <a:ext cx="10795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C006-2BBA-8A45-A4A0-4D4CF299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D915-C435-A441-8E83-C3210A18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ntroduction to Bayesian Belief Networks | by Atakan Güney | Towards Data  Science">
            <a:extLst>
              <a:ext uri="{FF2B5EF4-FFF2-40B4-BE49-F238E27FC236}">
                <a16:creationId xmlns:a16="http://schemas.microsoft.com/office/drawing/2014/main" id="{A5315639-D3B5-9A4F-A055-8B9FD3AEA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1675" r="3132" b="7096"/>
          <a:stretch/>
        </p:blipFill>
        <p:spPr bwMode="auto">
          <a:xfrm>
            <a:off x="66592" y="148772"/>
            <a:ext cx="6270172" cy="442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olved: Consider Following Bayesian Network Denote Random">
            <a:extLst>
              <a:ext uri="{FF2B5EF4-FFF2-40B4-BE49-F238E27FC236}">
                <a16:creationId xmlns:a16="http://schemas.microsoft.com/office/drawing/2014/main" id="{DB72387F-44F7-E54F-8370-C7561C8D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10" y="148772"/>
            <a:ext cx="5378189" cy="26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troduction to Bayesian Networks | by Devin Soni 👑 | Towards Data Science">
            <a:extLst>
              <a:ext uri="{FF2B5EF4-FFF2-40B4-BE49-F238E27FC236}">
                <a16:creationId xmlns:a16="http://schemas.microsoft.com/office/drawing/2014/main" id="{37C9E000-FF9B-3941-865F-5D88FB5E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64" y="3444324"/>
            <a:ext cx="5017036" cy="336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Barreto,ME</dc:creator>
  <cp:lastModifiedBy>Barreto,ME</cp:lastModifiedBy>
  <cp:revision>2</cp:revision>
  <dcterms:created xsi:type="dcterms:W3CDTF">2021-11-17T19:22:23Z</dcterms:created>
  <dcterms:modified xsi:type="dcterms:W3CDTF">2021-11-18T08:42:32Z</dcterms:modified>
</cp:coreProperties>
</file>