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76" r:id="rId2"/>
  </p:sldMasterIdLst>
  <p:notesMasterIdLst>
    <p:notesMasterId r:id="rId23"/>
  </p:notesMasterIdLst>
  <p:sldIdLst>
    <p:sldId id="268" r:id="rId3"/>
    <p:sldId id="256" r:id="rId4"/>
    <p:sldId id="257" r:id="rId5"/>
    <p:sldId id="258" r:id="rId6"/>
    <p:sldId id="259" r:id="rId7"/>
    <p:sldId id="271" r:id="rId8"/>
    <p:sldId id="272" r:id="rId9"/>
    <p:sldId id="260" r:id="rId10"/>
    <p:sldId id="273" r:id="rId11"/>
    <p:sldId id="277" r:id="rId12"/>
    <p:sldId id="261" r:id="rId13"/>
    <p:sldId id="279" r:id="rId14"/>
    <p:sldId id="280" r:id="rId15"/>
    <p:sldId id="282" r:id="rId16"/>
    <p:sldId id="283" r:id="rId17"/>
    <p:sldId id="262" r:id="rId18"/>
    <p:sldId id="264" r:id="rId19"/>
    <p:sldId id="285" r:id="rId20"/>
    <p:sldId id="266" r:id="rId21"/>
    <p:sldId id="267"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hy Chen" initials="" lastIdx="5" clrIdx="0"/>
  <p:cmAuthor id="1" name="Menachem Weinstein" initials=""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47" autoAdjust="0"/>
  </p:normalViewPr>
  <p:slideViewPr>
    <p:cSldViewPr snapToGrid="0">
      <p:cViewPr varScale="1">
        <p:scale>
          <a:sx n="78" d="100"/>
          <a:sy n="78" d="100"/>
        </p:scale>
        <p:origin x="940" y="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 Chen" userId="9d65441fd5170be4" providerId="LiveId" clId="{DF1C89AE-9BFE-47B3-B1EB-18093DB9A051}"/>
    <pc:docChg chg="custSel modSld">
      <pc:chgData name="Lin Chen" userId="9d65441fd5170be4" providerId="LiveId" clId="{DF1C89AE-9BFE-47B3-B1EB-18093DB9A051}" dt="2023-05-17T03:42:02.595" v="13" actId="20577"/>
      <pc:docMkLst>
        <pc:docMk/>
      </pc:docMkLst>
      <pc:sldChg chg="modSp mod">
        <pc:chgData name="Lin Chen" userId="9d65441fd5170be4" providerId="LiveId" clId="{DF1C89AE-9BFE-47B3-B1EB-18093DB9A051}" dt="2023-05-17T03:33:45.930" v="3" actId="20577"/>
        <pc:sldMkLst>
          <pc:docMk/>
          <pc:sldMk cId="0" sldId="273"/>
        </pc:sldMkLst>
        <pc:graphicFrameChg chg="modGraphic">
          <ac:chgData name="Lin Chen" userId="9d65441fd5170be4" providerId="LiveId" clId="{DF1C89AE-9BFE-47B3-B1EB-18093DB9A051}" dt="2023-05-17T03:33:45.930" v="3" actId="20577"/>
          <ac:graphicFrameMkLst>
            <pc:docMk/>
            <pc:sldMk cId="0" sldId="273"/>
            <ac:graphicFrameMk id="114" creationId="{00000000-0000-0000-0000-000000000000}"/>
          </ac:graphicFrameMkLst>
        </pc:graphicFrameChg>
      </pc:sldChg>
      <pc:sldChg chg="modSp mod">
        <pc:chgData name="Lin Chen" userId="9d65441fd5170be4" providerId="LiveId" clId="{DF1C89AE-9BFE-47B3-B1EB-18093DB9A051}" dt="2023-05-17T03:34:29.845" v="6" actId="1076"/>
        <pc:sldMkLst>
          <pc:docMk/>
          <pc:sldMk cId="2748484117" sldId="277"/>
        </pc:sldMkLst>
        <pc:spChg chg="mod">
          <ac:chgData name="Lin Chen" userId="9d65441fd5170be4" providerId="LiveId" clId="{DF1C89AE-9BFE-47B3-B1EB-18093DB9A051}" dt="2023-05-17T03:34:16.353" v="4" actId="14100"/>
          <ac:spMkLst>
            <pc:docMk/>
            <pc:sldMk cId="2748484117" sldId="277"/>
            <ac:spMk id="2" creationId="{236844C0-87AF-05AC-1BA5-232409CDF704}"/>
          </ac:spMkLst>
        </pc:spChg>
        <pc:spChg chg="mod">
          <ac:chgData name="Lin Chen" userId="9d65441fd5170be4" providerId="LiveId" clId="{DF1C89AE-9BFE-47B3-B1EB-18093DB9A051}" dt="2023-05-17T03:34:29.845" v="6" actId="1076"/>
          <ac:spMkLst>
            <pc:docMk/>
            <pc:sldMk cId="2748484117" sldId="277"/>
            <ac:spMk id="5" creationId="{45FD4E73-2371-F8F8-DEDF-1A0C6F5B896E}"/>
          </ac:spMkLst>
        </pc:spChg>
        <pc:graphicFrameChg chg="mod">
          <ac:chgData name="Lin Chen" userId="9d65441fd5170be4" providerId="LiveId" clId="{DF1C89AE-9BFE-47B3-B1EB-18093DB9A051}" dt="2023-05-17T03:34:26.102" v="5" actId="1076"/>
          <ac:graphicFrameMkLst>
            <pc:docMk/>
            <pc:sldMk cId="2748484117" sldId="277"/>
            <ac:graphicFrameMk id="4" creationId="{93AC86A2-2711-BC7E-4EFC-AC4E87F8A213}"/>
          </ac:graphicFrameMkLst>
        </pc:graphicFrameChg>
      </pc:sldChg>
      <pc:sldChg chg="modSp mod">
        <pc:chgData name="Lin Chen" userId="9d65441fd5170be4" providerId="LiveId" clId="{DF1C89AE-9BFE-47B3-B1EB-18093DB9A051}" dt="2023-05-17T03:42:02.595" v="13" actId="20577"/>
        <pc:sldMkLst>
          <pc:docMk/>
          <pc:sldMk cId="3382793520" sldId="283"/>
        </pc:sldMkLst>
        <pc:graphicFrameChg chg="modGraphic">
          <ac:chgData name="Lin Chen" userId="9d65441fd5170be4" providerId="LiveId" clId="{DF1C89AE-9BFE-47B3-B1EB-18093DB9A051}" dt="2023-05-17T03:42:02.595" v="13" actId="20577"/>
          <ac:graphicFrameMkLst>
            <pc:docMk/>
            <pc:sldMk cId="3382793520" sldId="283"/>
            <ac:graphicFrameMk id="5" creationId="{0CB4B573-CA4C-12A1-9C24-F73B358FA3E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43578a6d0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43578a6d0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e2e27814a1_3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e2e27814a1_3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e2e27814a1_3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e2e27814a1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434a3bb107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434a3bb10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434a3bb107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434a3bb107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413a82ae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413a82ae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34a3bb10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34a3bb10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434a3bb107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434a3bb10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434a3bb107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434a3bb10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e2e27814a1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e2e27814a1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90626" y="1010210"/>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0626" y="3224773"/>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90626" y="1113584"/>
            <a:ext cx="7667244" cy="20574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7236911" y="3051692"/>
            <a:ext cx="810678" cy="810677"/>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074167"/>
            <a:ext cx="7475220" cy="2276856"/>
          </a:xfrm>
        </p:spPr>
        <p:txBody>
          <a:bodyPr anchor="ctr">
            <a:noAutofit/>
          </a:bodyPr>
          <a:lstStyle>
            <a:lvl1pPr algn="l">
              <a:lnSpc>
                <a:spcPct val="80000"/>
              </a:lnSpc>
              <a:defRPr sz="72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3291840"/>
            <a:ext cx="5918454" cy="802386"/>
          </a:xfrm>
        </p:spPr>
        <p:txBody>
          <a:bodyPr>
            <a:normAutofit/>
          </a:bodyPr>
          <a:lstStyle>
            <a:lvl1pPr marL="0" indent="0" algn="l">
              <a:buNone/>
              <a:defRPr sz="1650">
                <a:solidFill>
                  <a:schemeClr val="tx1"/>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194550" y="3217001"/>
            <a:ext cx="895401" cy="480060"/>
          </a:xfrm>
        </p:spPr>
        <p:txBody>
          <a:bodyPr/>
          <a:lstStyle>
            <a:lvl1pPr>
              <a:defRPr sz="2100"/>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4648509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936422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00050"/>
            <a:ext cx="1914525" cy="42291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400050"/>
            <a:ext cx="5629275" cy="4229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4966855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1323869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1500447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132502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070308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sp>
        <p:nvSpPr>
          <p:cNvPr id="12" name="Google Shape;12;p11"/>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1"/>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2400"/>
              <a:buNone/>
              <a:defRPr sz="1800"/>
            </a:lvl1pPr>
            <a:lvl2pPr lvl="1" algn="ctr">
              <a:lnSpc>
                <a:spcPct val="90000"/>
              </a:lnSpc>
              <a:spcBef>
                <a:spcPts val="375"/>
              </a:spcBef>
              <a:spcAft>
                <a:spcPts val="0"/>
              </a:spcAft>
              <a:buClr>
                <a:schemeClr val="dk1"/>
              </a:buClr>
              <a:buSzPts val="2000"/>
              <a:buNone/>
              <a:defRPr sz="1500"/>
            </a:lvl2pPr>
            <a:lvl3pPr lvl="2" algn="ctr">
              <a:lnSpc>
                <a:spcPct val="90000"/>
              </a:lnSpc>
              <a:spcBef>
                <a:spcPts val="375"/>
              </a:spcBef>
              <a:spcAft>
                <a:spcPts val="0"/>
              </a:spcAft>
              <a:buClr>
                <a:schemeClr val="dk1"/>
              </a:buClr>
              <a:buSzPts val="1800"/>
              <a:buNone/>
              <a:defRPr sz="1350"/>
            </a:lvl3pPr>
            <a:lvl4pPr lvl="3" algn="ctr">
              <a:lnSpc>
                <a:spcPct val="90000"/>
              </a:lnSpc>
              <a:spcBef>
                <a:spcPts val="375"/>
              </a:spcBef>
              <a:spcAft>
                <a:spcPts val="0"/>
              </a:spcAft>
              <a:buClr>
                <a:schemeClr val="dk1"/>
              </a:buClr>
              <a:buSzPts val="1600"/>
              <a:buNone/>
              <a:defRPr sz="1200"/>
            </a:lvl4pPr>
            <a:lvl5pPr lvl="4" algn="ctr">
              <a:lnSpc>
                <a:spcPct val="90000"/>
              </a:lnSpc>
              <a:spcBef>
                <a:spcPts val="375"/>
              </a:spcBef>
              <a:spcAft>
                <a:spcPts val="0"/>
              </a:spcAft>
              <a:buClr>
                <a:schemeClr val="dk1"/>
              </a:buClr>
              <a:buSzPts val="1600"/>
              <a:buNone/>
              <a:defRPr sz="1200"/>
            </a:lvl5pPr>
            <a:lvl6pPr lvl="5" algn="ctr">
              <a:lnSpc>
                <a:spcPct val="90000"/>
              </a:lnSpc>
              <a:spcBef>
                <a:spcPts val="375"/>
              </a:spcBef>
              <a:spcAft>
                <a:spcPts val="0"/>
              </a:spcAft>
              <a:buClr>
                <a:schemeClr val="dk1"/>
              </a:buClr>
              <a:buSzPts val="1600"/>
              <a:buNone/>
              <a:defRPr sz="1200"/>
            </a:lvl6pPr>
            <a:lvl7pPr lvl="6" algn="ctr">
              <a:lnSpc>
                <a:spcPct val="90000"/>
              </a:lnSpc>
              <a:spcBef>
                <a:spcPts val="375"/>
              </a:spcBef>
              <a:spcAft>
                <a:spcPts val="0"/>
              </a:spcAft>
              <a:buClr>
                <a:schemeClr val="dk1"/>
              </a:buClr>
              <a:buSzPts val="1600"/>
              <a:buNone/>
              <a:defRPr sz="1200"/>
            </a:lvl7pPr>
            <a:lvl8pPr lvl="7" algn="ctr">
              <a:lnSpc>
                <a:spcPct val="90000"/>
              </a:lnSpc>
              <a:spcBef>
                <a:spcPts val="375"/>
              </a:spcBef>
              <a:spcAft>
                <a:spcPts val="0"/>
              </a:spcAft>
              <a:buClr>
                <a:schemeClr val="dk1"/>
              </a:buClr>
              <a:buSzPts val="1600"/>
              <a:buNone/>
              <a:defRPr sz="1200"/>
            </a:lvl8pPr>
            <a:lvl9pPr lvl="8" algn="ctr">
              <a:lnSpc>
                <a:spcPct val="90000"/>
              </a:lnSpc>
              <a:spcBef>
                <a:spcPts val="375"/>
              </a:spcBef>
              <a:spcAft>
                <a:spcPts val="0"/>
              </a:spcAft>
              <a:buClr>
                <a:schemeClr val="dk1"/>
              </a:buClr>
              <a:buSzPts val="1600"/>
              <a:buNone/>
              <a:defRPr sz="1200"/>
            </a:lvl9pPr>
          </a:lstStyle>
          <a:p>
            <a:endParaRPr/>
          </a:p>
        </p:txBody>
      </p:sp>
      <p:sp>
        <p:nvSpPr>
          <p:cNvPr id="14" name="Google Shape;14;p1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9854529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2"/>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20" name="Google Shape;20;p1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0056284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sp>
        <p:nvSpPr>
          <p:cNvPr id="24" name="Google Shape;24;p13"/>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3"/>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lvl1pPr marL="342900" lvl="0" indent="-171450" algn="l">
              <a:lnSpc>
                <a:spcPct val="90000"/>
              </a:lnSpc>
              <a:spcBef>
                <a:spcPts val="750"/>
              </a:spcBef>
              <a:spcAft>
                <a:spcPts val="0"/>
              </a:spcAft>
              <a:buClr>
                <a:srgbClr val="888888"/>
              </a:buClr>
              <a:buSzPts val="2400"/>
              <a:buNone/>
              <a:defRPr sz="1800">
                <a:solidFill>
                  <a:srgbClr val="888888"/>
                </a:solidFill>
              </a:defRPr>
            </a:lvl1pPr>
            <a:lvl2pPr marL="685800" lvl="1" indent="-171450" algn="l">
              <a:lnSpc>
                <a:spcPct val="90000"/>
              </a:lnSpc>
              <a:spcBef>
                <a:spcPts val="375"/>
              </a:spcBef>
              <a:spcAft>
                <a:spcPts val="0"/>
              </a:spcAft>
              <a:buClr>
                <a:srgbClr val="888888"/>
              </a:buClr>
              <a:buSzPts val="2000"/>
              <a:buNone/>
              <a:defRPr sz="1500">
                <a:solidFill>
                  <a:srgbClr val="888888"/>
                </a:solidFill>
              </a:defRPr>
            </a:lvl2pPr>
            <a:lvl3pPr marL="1028700" lvl="2" indent="-171450" algn="l">
              <a:lnSpc>
                <a:spcPct val="90000"/>
              </a:lnSpc>
              <a:spcBef>
                <a:spcPts val="375"/>
              </a:spcBef>
              <a:spcAft>
                <a:spcPts val="0"/>
              </a:spcAft>
              <a:buClr>
                <a:srgbClr val="888888"/>
              </a:buClr>
              <a:buSzPts val="1800"/>
              <a:buNone/>
              <a:defRPr sz="1350">
                <a:solidFill>
                  <a:srgbClr val="888888"/>
                </a:solidFill>
              </a:defRPr>
            </a:lvl3pPr>
            <a:lvl4pPr marL="1371600" lvl="3" indent="-171450" algn="l">
              <a:lnSpc>
                <a:spcPct val="90000"/>
              </a:lnSpc>
              <a:spcBef>
                <a:spcPts val="375"/>
              </a:spcBef>
              <a:spcAft>
                <a:spcPts val="0"/>
              </a:spcAft>
              <a:buClr>
                <a:srgbClr val="888888"/>
              </a:buClr>
              <a:buSzPts val="1600"/>
              <a:buNone/>
              <a:defRPr sz="1200">
                <a:solidFill>
                  <a:srgbClr val="888888"/>
                </a:solidFill>
              </a:defRPr>
            </a:lvl4pPr>
            <a:lvl5pPr marL="1714500" lvl="4" indent="-171450" algn="l">
              <a:lnSpc>
                <a:spcPct val="90000"/>
              </a:lnSpc>
              <a:spcBef>
                <a:spcPts val="375"/>
              </a:spcBef>
              <a:spcAft>
                <a:spcPts val="0"/>
              </a:spcAft>
              <a:buClr>
                <a:srgbClr val="888888"/>
              </a:buClr>
              <a:buSzPts val="1600"/>
              <a:buNone/>
              <a:defRPr sz="1200">
                <a:solidFill>
                  <a:srgbClr val="888888"/>
                </a:solidFill>
              </a:defRPr>
            </a:lvl5pPr>
            <a:lvl6pPr marL="2057400" lvl="5" indent="-171450" algn="l">
              <a:lnSpc>
                <a:spcPct val="90000"/>
              </a:lnSpc>
              <a:spcBef>
                <a:spcPts val="375"/>
              </a:spcBef>
              <a:spcAft>
                <a:spcPts val="0"/>
              </a:spcAft>
              <a:buClr>
                <a:srgbClr val="888888"/>
              </a:buClr>
              <a:buSzPts val="1600"/>
              <a:buNone/>
              <a:defRPr sz="1200">
                <a:solidFill>
                  <a:srgbClr val="888888"/>
                </a:solidFill>
              </a:defRPr>
            </a:lvl6pPr>
            <a:lvl7pPr marL="2400300" lvl="6" indent="-171450" algn="l">
              <a:lnSpc>
                <a:spcPct val="90000"/>
              </a:lnSpc>
              <a:spcBef>
                <a:spcPts val="375"/>
              </a:spcBef>
              <a:spcAft>
                <a:spcPts val="0"/>
              </a:spcAft>
              <a:buClr>
                <a:srgbClr val="888888"/>
              </a:buClr>
              <a:buSzPts val="1600"/>
              <a:buNone/>
              <a:defRPr sz="1200">
                <a:solidFill>
                  <a:srgbClr val="888888"/>
                </a:solidFill>
              </a:defRPr>
            </a:lvl7pPr>
            <a:lvl8pPr marL="2743200" lvl="7" indent="-171450" algn="l">
              <a:lnSpc>
                <a:spcPct val="90000"/>
              </a:lnSpc>
              <a:spcBef>
                <a:spcPts val="375"/>
              </a:spcBef>
              <a:spcAft>
                <a:spcPts val="0"/>
              </a:spcAft>
              <a:buClr>
                <a:srgbClr val="888888"/>
              </a:buClr>
              <a:buSzPts val="1600"/>
              <a:buNone/>
              <a:defRPr sz="1200">
                <a:solidFill>
                  <a:srgbClr val="888888"/>
                </a:solidFill>
              </a:defRPr>
            </a:lvl8pPr>
            <a:lvl9pPr marL="3086100" lvl="8" indent="-171450" algn="l">
              <a:lnSpc>
                <a:spcPct val="90000"/>
              </a:lnSpc>
              <a:spcBef>
                <a:spcPts val="375"/>
              </a:spcBef>
              <a:spcAft>
                <a:spcPts val="0"/>
              </a:spcAft>
              <a:buClr>
                <a:srgbClr val="888888"/>
              </a:buClr>
              <a:buSzPts val="1600"/>
              <a:buNone/>
              <a:defRPr sz="1200">
                <a:solidFill>
                  <a:srgbClr val="888888"/>
                </a:solidFill>
              </a:defRPr>
            </a:lvl9pPr>
          </a:lstStyle>
          <a:p>
            <a:endParaRPr/>
          </a:p>
        </p:txBody>
      </p:sp>
      <p:sp>
        <p:nvSpPr>
          <p:cNvPr id="26" name="Google Shape;26;p1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953387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9"/>
        <p:cNvGrpSpPr/>
        <p:nvPr/>
      </p:nvGrpSpPr>
      <p:grpSpPr>
        <a:xfrm>
          <a:off x="0" y="0"/>
          <a:ext cx="0" cy="0"/>
          <a:chOff x="0" y="0"/>
          <a:chExt cx="0" cy="0"/>
        </a:xfrm>
      </p:grpSpPr>
      <p:sp>
        <p:nvSpPr>
          <p:cNvPr id="30" name="Google Shape;30;p14"/>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4"/>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32" name="Google Shape;32;p14"/>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33" name="Google Shape;33;p1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301835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34735497"/>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6"/>
        <p:cNvGrpSpPr/>
        <p:nvPr/>
      </p:nvGrpSpPr>
      <p:grpSpPr>
        <a:xfrm>
          <a:off x="0" y="0"/>
          <a:ext cx="0" cy="0"/>
          <a:chOff x="0" y="0"/>
          <a:chExt cx="0" cy="0"/>
        </a:xfrm>
      </p:grpSpPr>
      <p:sp>
        <p:nvSpPr>
          <p:cNvPr id="37" name="Google Shape;37;p15"/>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5"/>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342900" lvl="0" indent="-171450" algn="l">
              <a:lnSpc>
                <a:spcPct val="90000"/>
              </a:lnSpc>
              <a:spcBef>
                <a:spcPts val="750"/>
              </a:spcBef>
              <a:spcAft>
                <a:spcPts val="0"/>
              </a:spcAft>
              <a:buClr>
                <a:schemeClr val="dk1"/>
              </a:buClr>
              <a:buSzPts val="2400"/>
              <a:buNone/>
              <a:defRPr sz="1800" b="1"/>
            </a:lvl1pPr>
            <a:lvl2pPr marL="685800" lvl="1" indent="-171450" algn="l">
              <a:lnSpc>
                <a:spcPct val="90000"/>
              </a:lnSpc>
              <a:spcBef>
                <a:spcPts val="375"/>
              </a:spcBef>
              <a:spcAft>
                <a:spcPts val="0"/>
              </a:spcAft>
              <a:buClr>
                <a:schemeClr val="dk1"/>
              </a:buClr>
              <a:buSzPts val="2000"/>
              <a:buNone/>
              <a:defRPr sz="1500" b="1"/>
            </a:lvl2pPr>
            <a:lvl3pPr marL="1028700" lvl="2" indent="-171450" algn="l">
              <a:lnSpc>
                <a:spcPct val="90000"/>
              </a:lnSpc>
              <a:spcBef>
                <a:spcPts val="375"/>
              </a:spcBef>
              <a:spcAft>
                <a:spcPts val="0"/>
              </a:spcAft>
              <a:buClr>
                <a:schemeClr val="dk1"/>
              </a:buClr>
              <a:buSzPts val="1800"/>
              <a:buNone/>
              <a:defRPr sz="1350" b="1"/>
            </a:lvl3pPr>
            <a:lvl4pPr marL="1371600" lvl="3" indent="-171450" algn="l">
              <a:lnSpc>
                <a:spcPct val="90000"/>
              </a:lnSpc>
              <a:spcBef>
                <a:spcPts val="375"/>
              </a:spcBef>
              <a:spcAft>
                <a:spcPts val="0"/>
              </a:spcAft>
              <a:buClr>
                <a:schemeClr val="dk1"/>
              </a:buClr>
              <a:buSzPts val="1600"/>
              <a:buNone/>
              <a:defRPr sz="1200" b="1"/>
            </a:lvl4pPr>
            <a:lvl5pPr marL="1714500" lvl="4" indent="-171450" algn="l">
              <a:lnSpc>
                <a:spcPct val="90000"/>
              </a:lnSpc>
              <a:spcBef>
                <a:spcPts val="375"/>
              </a:spcBef>
              <a:spcAft>
                <a:spcPts val="0"/>
              </a:spcAft>
              <a:buClr>
                <a:schemeClr val="dk1"/>
              </a:buClr>
              <a:buSzPts val="1600"/>
              <a:buNone/>
              <a:defRPr sz="1200" b="1"/>
            </a:lvl5pPr>
            <a:lvl6pPr marL="2057400" lvl="5" indent="-171450" algn="l">
              <a:lnSpc>
                <a:spcPct val="90000"/>
              </a:lnSpc>
              <a:spcBef>
                <a:spcPts val="375"/>
              </a:spcBef>
              <a:spcAft>
                <a:spcPts val="0"/>
              </a:spcAft>
              <a:buClr>
                <a:schemeClr val="dk1"/>
              </a:buClr>
              <a:buSzPts val="1600"/>
              <a:buNone/>
              <a:defRPr sz="1200" b="1"/>
            </a:lvl6pPr>
            <a:lvl7pPr marL="2400300" lvl="6" indent="-171450" algn="l">
              <a:lnSpc>
                <a:spcPct val="90000"/>
              </a:lnSpc>
              <a:spcBef>
                <a:spcPts val="375"/>
              </a:spcBef>
              <a:spcAft>
                <a:spcPts val="0"/>
              </a:spcAft>
              <a:buClr>
                <a:schemeClr val="dk1"/>
              </a:buClr>
              <a:buSzPts val="1600"/>
              <a:buNone/>
              <a:defRPr sz="1200" b="1"/>
            </a:lvl7pPr>
            <a:lvl8pPr marL="2743200" lvl="7" indent="-171450" algn="l">
              <a:lnSpc>
                <a:spcPct val="90000"/>
              </a:lnSpc>
              <a:spcBef>
                <a:spcPts val="375"/>
              </a:spcBef>
              <a:spcAft>
                <a:spcPts val="0"/>
              </a:spcAft>
              <a:buClr>
                <a:schemeClr val="dk1"/>
              </a:buClr>
              <a:buSzPts val="1600"/>
              <a:buNone/>
              <a:defRPr sz="1200" b="1"/>
            </a:lvl8pPr>
            <a:lvl9pPr marL="3086100" lvl="8" indent="-171450" algn="l">
              <a:lnSpc>
                <a:spcPct val="90000"/>
              </a:lnSpc>
              <a:spcBef>
                <a:spcPts val="375"/>
              </a:spcBef>
              <a:spcAft>
                <a:spcPts val="0"/>
              </a:spcAft>
              <a:buClr>
                <a:schemeClr val="dk1"/>
              </a:buClr>
              <a:buSzPts val="1600"/>
              <a:buNone/>
              <a:defRPr sz="1200" b="1"/>
            </a:lvl9pPr>
          </a:lstStyle>
          <a:p>
            <a:endParaRPr/>
          </a:p>
        </p:txBody>
      </p:sp>
      <p:sp>
        <p:nvSpPr>
          <p:cNvPr id="39" name="Google Shape;39;p15"/>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40" name="Google Shape;40;p15"/>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rmAutofit/>
          </a:bodyPr>
          <a:lstStyle>
            <a:lvl1pPr marL="342900" lvl="0" indent="-171450" algn="l">
              <a:lnSpc>
                <a:spcPct val="90000"/>
              </a:lnSpc>
              <a:spcBef>
                <a:spcPts val="750"/>
              </a:spcBef>
              <a:spcAft>
                <a:spcPts val="0"/>
              </a:spcAft>
              <a:buClr>
                <a:schemeClr val="dk1"/>
              </a:buClr>
              <a:buSzPts val="2400"/>
              <a:buNone/>
              <a:defRPr sz="1800" b="1"/>
            </a:lvl1pPr>
            <a:lvl2pPr marL="685800" lvl="1" indent="-171450" algn="l">
              <a:lnSpc>
                <a:spcPct val="90000"/>
              </a:lnSpc>
              <a:spcBef>
                <a:spcPts val="375"/>
              </a:spcBef>
              <a:spcAft>
                <a:spcPts val="0"/>
              </a:spcAft>
              <a:buClr>
                <a:schemeClr val="dk1"/>
              </a:buClr>
              <a:buSzPts val="2000"/>
              <a:buNone/>
              <a:defRPr sz="1500" b="1"/>
            </a:lvl2pPr>
            <a:lvl3pPr marL="1028700" lvl="2" indent="-171450" algn="l">
              <a:lnSpc>
                <a:spcPct val="90000"/>
              </a:lnSpc>
              <a:spcBef>
                <a:spcPts val="375"/>
              </a:spcBef>
              <a:spcAft>
                <a:spcPts val="0"/>
              </a:spcAft>
              <a:buClr>
                <a:schemeClr val="dk1"/>
              </a:buClr>
              <a:buSzPts val="1800"/>
              <a:buNone/>
              <a:defRPr sz="1350" b="1"/>
            </a:lvl3pPr>
            <a:lvl4pPr marL="1371600" lvl="3" indent="-171450" algn="l">
              <a:lnSpc>
                <a:spcPct val="90000"/>
              </a:lnSpc>
              <a:spcBef>
                <a:spcPts val="375"/>
              </a:spcBef>
              <a:spcAft>
                <a:spcPts val="0"/>
              </a:spcAft>
              <a:buClr>
                <a:schemeClr val="dk1"/>
              </a:buClr>
              <a:buSzPts val="1600"/>
              <a:buNone/>
              <a:defRPr sz="1200" b="1"/>
            </a:lvl4pPr>
            <a:lvl5pPr marL="1714500" lvl="4" indent="-171450" algn="l">
              <a:lnSpc>
                <a:spcPct val="90000"/>
              </a:lnSpc>
              <a:spcBef>
                <a:spcPts val="375"/>
              </a:spcBef>
              <a:spcAft>
                <a:spcPts val="0"/>
              </a:spcAft>
              <a:buClr>
                <a:schemeClr val="dk1"/>
              </a:buClr>
              <a:buSzPts val="1600"/>
              <a:buNone/>
              <a:defRPr sz="1200" b="1"/>
            </a:lvl5pPr>
            <a:lvl6pPr marL="2057400" lvl="5" indent="-171450" algn="l">
              <a:lnSpc>
                <a:spcPct val="90000"/>
              </a:lnSpc>
              <a:spcBef>
                <a:spcPts val="375"/>
              </a:spcBef>
              <a:spcAft>
                <a:spcPts val="0"/>
              </a:spcAft>
              <a:buClr>
                <a:schemeClr val="dk1"/>
              </a:buClr>
              <a:buSzPts val="1600"/>
              <a:buNone/>
              <a:defRPr sz="1200" b="1"/>
            </a:lvl6pPr>
            <a:lvl7pPr marL="2400300" lvl="6" indent="-171450" algn="l">
              <a:lnSpc>
                <a:spcPct val="90000"/>
              </a:lnSpc>
              <a:spcBef>
                <a:spcPts val="375"/>
              </a:spcBef>
              <a:spcAft>
                <a:spcPts val="0"/>
              </a:spcAft>
              <a:buClr>
                <a:schemeClr val="dk1"/>
              </a:buClr>
              <a:buSzPts val="1600"/>
              <a:buNone/>
              <a:defRPr sz="1200" b="1"/>
            </a:lvl7pPr>
            <a:lvl8pPr marL="2743200" lvl="7" indent="-171450" algn="l">
              <a:lnSpc>
                <a:spcPct val="90000"/>
              </a:lnSpc>
              <a:spcBef>
                <a:spcPts val="375"/>
              </a:spcBef>
              <a:spcAft>
                <a:spcPts val="0"/>
              </a:spcAft>
              <a:buClr>
                <a:schemeClr val="dk1"/>
              </a:buClr>
              <a:buSzPts val="1600"/>
              <a:buNone/>
              <a:defRPr sz="1200" b="1"/>
            </a:lvl8pPr>
            <a:lvl9pPr marL="3086100" lvl="8" indent="-171450" algn="l">
              <a:lnSpc>
                <a:spcPct val="90000"/>
              </a:lnSpc>
              <a:spcBef>
                <a:spcPts val="375"/>
              </a:spcBef>
              <a:spcAft>
                <a:spcPts val="0"/>
              </a:spcAft>
              <a:buClr>
                <a:schemeClr val="dk1"/>
              </a:buClr>
              <a:buSzPts val="1600"/>
              <a:buNone/>
              <a:defRPr sz="1200" b="1"/>
            </a:lvl9pPr>
          </a:lstStyle>
          <a:p>
            <a:endParaRPr/>
          </a:p>
        </p:txBody>
      </p:sp>
      <p:sp>
        <p:nvSpPr>
          <p:cNvPr id="41" name="Google Shape;41;p15"/>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42" name="Google Shape;42;p1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8191714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sp>
        <p:nvSpPr>
          <p:cNvPr id="46" name="Google Shape;46;p16"/>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776080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0810083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4"/>
        <p:cNvGrpSpPr/>
        <p:nvPr/>
      </p:nvGrpSpPr>
      <p:grpSpPr>
        <a:xfrm>
          <a:off x="0" y="0"/>
          <a:ext cx="0" cy="0"/>
          <a:chOff x="0" y="0"/>
          <a:chExt cx="0" cy="0"/>
        </a:xfrm>
      </p:grpSpPr>
      <p:sp>
        <p:nvSpPr>
          <p:cNvPr id="55" name="Google Shape;55;p18"/>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8"/>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L="342900" lvl="0" indent="-323850" algn="l">
              <a:lnSpc>
                <a:spcPct val="90000"/>
              </a:lnSpc>
              <a:spcBef>
                <a:spcPts val="750"/>
              </a:spcBef>
              <a:spcAft>
                <a:spcPts val="0"/>
              </a:spcAft>
              <a:buClr>
                <a:schemeClr val="dk1"/>
              </a:buClr>
              <a:buSzPts val="3200"/>
              <a:buChar char="•"/>
              <a:defRPr sz="2400"/>
            </a:lvl1pPr>
            <a:lvl2pPr marL="685800" lvl="1" indent="-304800" algn="l">
              <a:lnSpc>
                <a:spcPct val="90000"/>
              </a:lnSpc>
              <a:spcBef>
                <a:spcPts val="375"/>
              </a:spcBef>
              <a:spcAft>
                <a:spcPts val="0"/>
              </a:spcAft>
              <a:buClr>
                <a:schemeClr val="dk1"/>
              </a:buClr>
              <a:buSzPts val="2800"/>
              <a:buChar char="•"/>
              <a:defRPr sz="2100"/>
            </a:lvl2pPr>
            <a:lvl3pPr marL="1028700" lvl="2" indent="-285750" algn="l">
              <a:lnSpc>
                <a:spcPct val="90000"/>
              </a:lnSpc>
              <a:spcBef>
                <a:spcPts val="375"/>
              </a:spcBef>
              <a:spcAft>
                <a:spcPts val="0"/>
              </a:spcAft>
              <a:buClr>
                <a:schemeClr val="dk1"/>
              </a:buClr>
              <a:buSzPts val="2400"/>
              <a:buChar char="•"/>
              <a:defRPr sz="1800"/>
            </a:lvl3pPr>
            <a:lvl4pPr marL="1371600" lvl="3" indent="-266700" algn="l">
              <a:lnSpc>
                <a:spcPct val="90000"/>
              </a:lnSpc>
              <a:spcBef>
                <a:spcPts val="375"/>
              </a:spcBef>
              <a:spcAft>
                <a:spcPts val="0"/>
              </a:spcAft>
              <a:buClr>
                <a:schemeClr val="dk1"/>
              </a:buClr>
              <a:buSzPts val="2000"/>
              <a:buChar char="•"/>
              <a:defRPr sz="1500"/>
            </a:lvl4pPr>
            <a:lvl5pPr marL="1714500" lvl="4" indent="-266700" algn="l">
              <a:lnSpc>
                <a:spcPct val="90000"/>
              </a:lnSpc>
              <a:spcBef>
                <a:spcPts val="375"/>
              </a:spcBef>
              <a:spcAft>
                <a:spcPts val="0"/>
              </a:spcAft>
              <a:buClr>
                <a:schemeClr val="dk1"/>
              </a:buClr>
              <a:buSzPts val="2000"/>
              <a:buChar char="•"/>
              <a:defRPr sz="1500"/>
            </a:lvl5pPr>
            <a:lvl6pPr marL="2057400" lvl="5" indent="-266700" algn="l">
              <a:lnSpc>
                <a:spcPct val="90000"/>
              </a:lnSpc>
              <a:spcBef>
                <a:spcPts val="375"/>
              </a:spcBef>
              <a:spcAft>
                <a:spcPts val="0"/>
              </a:spcAft>
              <a:buClr>
                <a:schemeClr val="dk1"/>
              </a:buClr>
              <a:buSzPts val="2000"/>
              <a:buChar char="•"/>
              <a:defRPr sz="1500"/>
            </a:lvl6pPr>
            <a:lvl7pPr marL="2400300" lvl="6" indent="-266700" algn="l">
              <a:lnSpc>
                <a:spcPct val="90000"/>
              </a:lnSpc>
              <a:spcBef>
                <a:spcPts val="375"/>
              </a:spcBef>
              <a:spcAft>
                <a:spcPts val="0"/>
              </a:spcAft>
              <a:buClr>
                <a:schemeClr val="dk1"/>
              </a:buClr>
              <a:buSzPts val="2000"/>
              <a:buChar char="•"/>
              <a:defRPr sz="1500"/>
            </a:lvl7pPr>
            <a:lvl8pPr marL="2743200" lvl="7" indent="-266700" algn="l">
              <a:lnSpc>
                <a:spcPct val="90000"/>
              </a:lnSpc>
              <a:spcBef>
                <a:spcPts val="375"/>
              </a:spcBef>
              <a:spcAft>
                <a:spcPts val="0"/>
              </a:spcAft>
              <a:buClr>
                <a:schemeClr val="dk1"/>
              </a:buClr>
              <a:buSzPts val="2000"/>
              <a:buChar char="•"/>
              <a:defRPr sz="1500"/>
            </a:lvl8pPr>
            <a:lvl9pPr marL="3086100" lvl="8" indent="-266700" algn="l">
              <a:lnSpc>
                <a:spcPct val="90000"/>
              </a:lnSpc>
              <a:spcBef>
                <a:spcPts val="375"/>
              </a:spcBef>
              <a:spcAft>
                <a:spcPts val="0"/>
              </a:spcAft>
              <a:buClr>
                <a:schemeClr val="dk1"/>
              </a:buClr>
              <a:buSzPts val="2000"/>
              <a:buChar char="•"/>
              <a:defRPr sz="1500"/>
            </a:lvl9pPr>
          </a:lstStyle>
          <a:p>
            <a:endParaRPr/>
          </a:p>
        </p:txBody>
      </p:sp>
      <p:sp>
        <p:nvSpPr>
          <p:cNvPr id="57" name="Google Shape;57;p18"/>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342900" lvl="0" indent="-171450" algn="l">
              <a:lnSpc>
                <a:spcPct val="90000"/>
              </a:lnSpc>
              <a:spcBef>
                <a:spcPts val="750"/>
              </a:spcBef>
              <a:spcAft>
                <a:spcPts val="0"/>
              </a:spcAft>
              <a:buClr>
                <a:schemeClr val="dk1"/>
              </a:buClr>
              <a:buSzPts val="1600"/>
              <a:buNone/>
              <a:defRPr sz="1200"/>
            </a:lvl1pPr>
            <a:lvl2pPr marL="685800" lvl="1" indent="-171450" algn="l">
              <a:lnSpc>
                <a:spcPct val="90000"/>
              </a:lnSpc>
              <a:spcBef>
                <a:spcPts val="375"/>
              </a:spcBef>
              <a:spcAft>
                <a:spcPts val="0"/>
              </a:spcAft>
              <a:buClr>
                <a:schemeClr val="dk1"/>
              </a:buClr>
              <a:buSzPts val="1400"/>
              <a:buNone/>
              <a:defRPr sz="1050"/>
            </a:lvl2pPr>
            <a:lvl3pPr marL="1028700" lvl="2" indent="-171450" algn="l">
              <a:lnSpc>
                <a:spcPct val="90000"/>
              </a:lnSpc>
              <a:spcBef>
                <a:spcPts val="375"/>
              </a:spcBef>
              <a:spcAft>
                <a:spcPts val="0"/>
              </a:spcAft>
              <a:buClr>
                <a:schemeClr val="dk1"/>
              </a:buClr>
              <a:buSzPts val="1200"/>
              <a:buNone/>
              <a:defRPr sz="900"/>
            </a:lvl3pPr>
            <a:lvl4pPr marL="1371600" lvl="3" indent="-171450" algn="l">
              <a:lnSpc>
                <a:spcPct val="90000"/>
              </a:lnSpc>
              <a:spcBef>
                <a:spcPts val="375"/>
              </a:spcBef>
              <a:spcAft>
                <a:spcPts val="0"/>
              </a:spcAft>
              <a:buClr>
                <a:schemeClr val="dk1"/>
              </a:buClr>
              <a:buSzPts val="1000"/>
              <a:buNone/>
              <a:defRPr sz="750"/>
            </a:lvl4pPr>
            <a:lvl5pPr marL="1714500" lvl="4" indent="-171450" algn="l">
              <a:lnSpc>
                <a:spcPct val="90000"/>
              </a:lnSpc>
              <a:spcBef>
                <a:spcPts val="375"/>
              </a:spcBef>
              <a:spcAft>
                <a:spcPts val="0"/>
              </a:spcAft>
              <a:buClr>
                <a:schemeClr val="dk1"/>
              </a:buClr>
              <a:buSzPts val="1000"/>
              <a:buNone/>
              <a:defRPr sz="750"/>
            </a:lvl5pPr>
            <a:lvl6pPr marL="2057400" lvl="5" indent="-171450" algn="l">
              <a:lnSpc>
                <a:spcPct val="90000"/>
              </a:lnSpc>
              <a:spcBef>
                <a:spcPts val="375"/>
              </a:spcBef>
              <a:spcAft>
                <a:spcPts val="0"/>
              </a:spcAft>
              <a:buClr>
                <a:schemeClr val="dk1"/>
              </a:buClr>
              <a:buSzPts val="1000"/>
              <a:buNone/>
              <a:defRPr sz="750"/>
            </a:lvl6pPr>
            <a:lvl7pPr marL="2400300" lvl="6" indent="-171450" algn="l">
              <a:lnSpc>
                <a:spcPct val="90000"/>
              </a:lnSpc>
              <a:spcBef>
                <a:spcPts val="375"/>
              </a:spcBef>
              <a:spcAft>
                <a:spcPts val="0"/>
              </a:spcAft>
              <a:buClr>
                <a:schemeClr val="dk1"/>
              </a:buClr>
              <a:buSzPts val="1000"/>
              <a:buNone/>
              <a:defRPr sz="750"/>
            </a:lvl7pPr>
            <a:lvl8pPr marL="2743200" lvl="7" indent="-171450" algn="l">
              <a:lnSpc>
                <a:spcPct val="90000"/>
              </a:lnSpc>
              <a:spcBef>
                <a:spcPts val="375"/>
              </a:spcBef>
              <a:spcAft>
                <a:spcPts val="0"/>
              </a:spcAft>
              <a:buClr>
                <a:schemeClr val="dk1"/>
              </a:buClr>
              <a:buSzPts val="1000"/>
              <a:buNone/>
              <a:defRPr sz="750"/>
            </a:lvl8pPr>
            <a:lvl9pPr marL="3086100" lvl="8" indent="-171450" algn="l">
              <a:lnSpc>
                <a:spcPct val="90000"/>
              </a:lnSpc>
              <a:spcBef>
                <a:spcPts val="375"/>
              </a:spcBef>
              <a:spcAft>
                <a:spcPts val="0"/>
              </a:spcAft>
              <a:buClr>
                <a:schemeClr val="dk1"/>
              </a:buClr>
              <a:buSzPts val="1000"/>
              <a:buNone/>
              <a:defRPr sz="750"/>
            </a:lvl9pPr>
          </a:lstStyle>
          <a:p>
            <a:endParaRPr/>
          </a:p>
        </p:txBody>
      </p:sp>
      <p:sp>
        <p:nvSpPr>
          <p:cNvPr id="58" name="Google Shape;58;p1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8325185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1"/>
        <p:cNvGrpSpPr/>
        <p:nvPr/>
      </p:nvGrpSpPr>
      <p:grpSpPr>
        <a:xfrm>
          <a:off x="0" y="0"/>
          <a:ext cx="0" cy="0"/>
          <a:chOff x="0" y="0"/>
          <a:chExt cx="0" cy="0"/>
        </a:xfrm>
      </p:grpSpPr>
      <p:sp>
        <p:nvSpPr>
          <p:cNvPr id="62" name="Google Shape;62;p19"/>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9"/>
          <p:cNvSpPr>
            <a:spLocks noGrp="1"/>
          </p:cNvSpPr>
          <p:nvPr>
            <p:ph type="pic" idx="2"/>
          </p:nvPr>
        </p:nvSpPr>
        <p:spPr>
          <a:xfrm>
            <a:off x="3887391" y="740569"/>
            <a:ext cx="4629150" cy="3655219"/>
          </a:xfrm>
          <a:prstGeom prst="rect">
            <a:avLst/>
          </a:prstGeom>
          <a:noFill/>
          <a:ln>
            <a:noFill/>
          </a:ln>
        </p:spPr>
      </p:sp>
      <p:sp>
        <p:nvSpPr>
          <p:cNvPr id="64" name="Google Shape;64;p19"/>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342900" lvl="0" indent="-171450" algn="l">
              <a:lnSpc>
                <a:spcPct val="90000"/>
              </a:lnSpc>
              <a:spcBef>
                <a:spcPts val="750"/>
              </a:spcBef>
              <a:spcAft>
                <a:spcPts val="0"/>
              </a:spcAft>
              <a:buClr>
                <a:schemeClr val="dk1"/>
              </a:buClr>
              <a:buSzPts val="1600"/>
              <a:buNone/>
              <a:defRPr sz="1200"/>
            </a:lvl1pPr>
            <a:lvl2pPr marL="685800" lvl="1" indent="-171450" algn="l">
              <a:lnSpc>
                <a:spcPct val="90000"/>
              </a:lnSpc>
              <a:spcBef>
                <a:spcPts val="375"/>
              </a:spcBef>
              <a:spcAft>
                <a:spcPts val="0"/>
              </a:spcAft>
              <a:buClr>
                <a:schemeClr val="dk1"/>
              </a:buClr>
              <a:buSzPts val="1400"/>
              <a:buNone/>
              <a:defRPr sz="1050"/>
            </a:lvl2pPr>
            <a:lvl3pPr marL="1028700" lvl="2" indent="-171450" algn="l">
              <a:lnSpc>
                <a:spcPct val="90000"/>
              </a:lnSpc>
              <a:spcBef>
                <a:spcPts val="375"/>
              </a:spcBef>
              <a:spcAft>
                <a:spcPts val="0"/>
              </a:spcAft>
              <a:buClr>
                <a:schemeClr val="dk1"/>
              </a:buClr>
              <a:buSzPts val="1200"/>
              <a:buNone/>
              <a:defRPr sz="900"/>
            </a:lvl3pPr>
            <a:lvl4pPr marL="1371600" lvl="3" indent="-171450" algn="l">
              <a:lnSpc>
                <a:spcPct val="90000"/>
              </a:lnSpc>
              <a:spcBef>
                <a:spcPts val="375"/>
              </a:spcBef>
              <a:spcAft>
                <a:spcPts val="0"/>
              </a:spcAft>
              <a:buClr>
                <a:schemeClr val="dk1"/>
              </a:buClr>
              <a:buSzPts val="1000"/>
              <a:buNone/>
              <a:defRPr sz="750"/>
            </a:lvl4pPr>
            <a:lvl5pPr marL="1714500" lvl="4" indent="-171450" algn="l">
              <a:lnSpc>
                <a:spcPct val="90000"/>
              </a:lnSpc>
              <a:spcBef>
                <a:spcPts val="375"/>
              </a:spcBef>
              <a:spcAft>
                <a:spcPts val="0"/>
              </a:spcAft>
              <a:buClr>
                <a:schemeClr val="dk1"/>
              </a:buClr>
              <a:buSzPts val="1000"/>
              <a:buNone/>
              <a:defRPr sz="750"/>
            </a:lvl5pPr>
            <a:lvl6pPr marL="2057400" lvl="5" indent="-171450" algn="l">
              <a:lnSpc>
                <a:spcPct val="90000"/>
              </a:lnSpc>
              <a:spcBef>
                <a:spcPts val="375"/>
              </a:spcBef>
              <a:spcAft>
                <a:spcPts val="0"/>
              </a:spcAft>
              <a:buClr>
                <a:schemeClr val="dk1"/>
              </a:buClr>
              <a:buSzPts val="1000"/>
              <a:buNone/>
              <a:defRPr sz="750"/>
            </a:lvl6pPr>
            <a:lvl7pPr marL="2400300" lvl="6" indent="-171450" algn="l">
              <a:lnSpc>
                <a:spcPct val="90000"/>
              </a:lnSpc>
              <a:spcBef>
                <a:spcPts val="375"/>
              </a:spcBef>
              <a:spcAft>
                <a:spcPts val="0"/>
              </a:spcAft>
              <a:buClr>
                <a:schemeClr val="dk1"/>
              </a:buClr>
              <a:buSzPts val="1000"/>
              <a:buNone/>
              <a:defRPr sz="750"/>
            </a:lvl7pPr>
            <a:lvl8pPr marL="2743200" lvl="7" indent="-171450" algn="l">
              <a:lnSpc>
                <a:spcPct val="90000"/>
              </a:lnSpc>
              <a:spcBef>
                <a:spcPts val="375"/>
              </a:spcBef>
              <a:spcAft>
                <a:spcPts val="0"/>
              </a:spcAft>
              <a:buClr>
                <a:schemeClr val="dk1"/>
              </a:buClr>
              <a:buSzPts val="1000"/>
              <a:buNone/>
              <a:defRPr sz="750"/>
            </a:lvl8pPr>
            <a:lvl9pPr marL="3086100" lvl="8" indent="-171450" algn="l">
              <a:lnSpc>
                <a:spcPct val="90000"/>
              </a:lnSpc>
              <a:spcBef>
                <a:spcPts val="375"/>
              </a:spcBef>
              <a:spcAft>
                <a:spcPts val="0"/>
              </a:spcAft>
              <a:buClr>
                <a:schemeClr val="dk1"/>
              </a:buClr>
              <a:buSzPts val="1000"/>
              <a:buNone/>
              <a:defRPr sz="750"/>
            </a:lvl9pPr>
          </a:lstStyle>
          <a:p>
            <a:endParaRPr/>
          </a:p>
        </p:txBody>
      </p:sp>
      <p:sp>
        <p:nvSpPr>
          <p:cNvPr id="65" name="Google Shape;65;p1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723040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8"/>
        <p:cNvGrpSpPr/>
        <p:nvPr/>
      </p:nvGrpSpPr>
      <p:grpSpPr>
        <a:xfrm>
          <a:off x="0" y="0"/>
          <a:ext cx="0" cy="0"/>
          <a:chOff x="0" y="0"/>
          <a:chExt cx="0" cy="0"/>
        </a:xfrm>
      </p:grpSpPr>
      <p:sp>
        <p:nvSpPr>
          <p:cNvPr id="69" name="Google Shape;69;p20"/>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0"/>
          <p:cNvSpPr txBox="1">
            <a:spLocks noGrp="1"/>
          </p:cNvSpPr>
          <p:nvPr>
            <p:ph type="body" idx="1"/>
          </p:nvPr>
        </p:nvSpPr>
        <p:spPr>
          <a:xfrm rot="5400000">
            <a:off x="2940248" y="-942380"/>
            <a:ext cx="3263504" cy="7886700"/>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71" name="Google Shape;71;p2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1456922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4"/>
        <p:cNvGrpSpPr/>
        <p:nvPr/>
      </p:nvGrpSpPr>
      <p:grpSpPr>
        <a:xfrm>
          <a:off x="0" y="0"/>
          <a:ext cx="0" cy="0"/>
          <a:chOff x="0" y="0"/>
          <a:chExt cx="0" cy="0"/>
        </a:xfrm>
      </p:grpSpPr>
      <p:sp>
        <p:nvSpPr>
          <p:cNvPr id="75" name="Google Shape;75;p21"/>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1"/>
          <p:cNvSpPr txBox="1">
            <a:spLocks noGrp="1"/>
          </p:cNvSpPr>
          <p:nvPr>
            <p:ph type="body" idx="1"/>
          </p:nvPr>
        </p:nvSpPr>
        <p:spPr>
          <a:xfrm rot="5400000">
            <a:off x="1349573" y="-447080"/>
            <a:ext cx="4358879" cy="5800725"/>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77" name="Google Shape;77;p2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228031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3688492"/>
            <a:ext cx="9144000" cy="145500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918972"/>
            <a:ext cx="6960870" cy="2640330"/>
          </a:xfrm>
        </p:spPr>
        <p:txBody>
          <a:bodyPr anchor="ctr">
            <a:normAutofit/>
          </a:bodyPr>
          <a:lstStyle>
            <a:lvl1pPr>
              <a:lnSpc>
                <a:spcPct val="80000"/>
              </a:lnSpc>
              <a:defRPr sz="6000" b="0"/>
            </a:lvl1pPr>
          </a:lstStyle>
          <a:p>
            <a:r>
              <a:rPr lang="en-US"/>
              <a:t>Click to edit Master title style</a:t>
            </a:r>
            <a:endParaRPr lang="en-US" dirty="0"/>
          </a:p>
        </p:txBody>
      </p:sp>
      <p:sp>
        <p:nvSpPr>
          <p:cNvPr id="3" name="Text Placeholder 2"/>
          <p:cNvSpPr>
            <a:spLocks noGrp="1"/>
          </p:cNvSpPr>
          <p:nvPr>
            <p:ph type="body" idx="1"/>
          </p:nvPr>
        </p:nvSpPr>
        <p:spPr>
          <a:xfrm>
            <a:off x="1624331" y="3765042"/>
            <a:ext cx="6789420" cy="800100"/>
          </a:xfrm>
        </p:spPr>
        <p:txBody>
          <a:bodyPr anchor="t">
            <a:normAutofit/>
          </a:bodyPr>
          <a:lstStyle>
            <a:lvl1pPr marL="0" indent="0">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4704588"/>
            <a:ext cx="1983232" cy="273844"/>
          </a:xfrm>
        </p:spPr>
        <p:txBody>
          <a:bodyPr/>
          <a:lstStyle/>
          <a:p>
            <a:fld id="{C6F822A4-8DA6-4447-9B1F-C5DB58435268}" type="datetimeFigureOut">
              <a:rPr lang="en-US" dirty="0"/>
              <a:t>5/16/2023</a:t>
            </a:fld>
            <a:endParaRPr lang="en-US" dirty="0"/>
          </a:p>
        </p:txBody>
      </p:sp>
      <p:sp>
        <p:nvSpPr>
          <p:cNvPr id="5" name="Footer Placeholder 4"/>
          <p:cNvSpPr>
            <a:spLocks noGrp="1"/>
          </p:cNvSpPr>
          <p:nvPr>
            <p:ph type="ftr" sz="quarter" idx="11"/>
          </p:nvPr>
        </p:nvSpPr>
        <p:spPr>
          <a:xfrm>
            <a:off x="1637031" y="4704588"/>
            <a:ext cx="4745736" cy="273844"/>
          </a:xfrm>
        </p:spPr>
        <p:txBody>
          <a:bodyPr/>
          <a:lstStyle/>
          <a:p>
            <a:endParaRPr lang="en-US" dirty="0"/>
          </a:p>
        </p:txBody>
      </p:sp>
      <p:grpSp>
        <p:nvGrpSpPr>
          <p:cNvPr id="8" name="Group 7"/>
          <p:cNvGrpSpPr/>
          <p:nvPr/>
        </p:nvGrpSpPr>
        <p:grpSpPr>
          <a:xfrm>
            <a:off x="673049" y="1744386"/>
            <a:ext cx="810678" cy="810677"/>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32776" y="1879600"/>
            <a:ext cx="891224" cy="540249"/>
          </a:xfrm>
        </p:spPr>
        <p:txBody>
          <a:bodyPr/>
          <a:lstStyle>
            <a:lvl1pPr>
              <a:defRPr sz="2100"/>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3076085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2386" y="1645920"/>
            <a:ext cx="3566160" cy="298323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73168" y="1645920"/>
            <a:ext cx="3566160" cy="298323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4750500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00100"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02386"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73168"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73168"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5/16/2023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8065864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5/16/2023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2843216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5/16/2023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83712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Content Placeholder 2"/>
          <p:cNvSpPr>
            <a:spLocks noGrp="1"/>
          </p:cNvSpPr>
          <p:nvPr>
            <p:ph idx="1"/>
          </p:nvPr>
        </p:nvSpPr>
        <p:spPr>
          <a:xfrm>
            <a:off x="628650" y="514350"/>
            <a:ext cx="5033772" cy="3765042"/>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5/16/2023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8551294" y="4672261"/>
            <a:ext cx="342900" cy="3429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3198748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5143500"/>
          </a:xfrm>
          <a:solidFill>
            <a:schemeClr val="tx2">
              <a:lumMod val="20000"/>
              <a:lumOff val="80000"/>
            </a:schemeClr>
          </a:solidFill>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5/16/2023</a:t>
            </a:fld>
            <a:endParaRPr lang="en-US" dirty="0"/>
          </a:p>
        </p:txBody>
      </p:sp>
      <p:grpSp>
        <p:nvGrpSpPr>
          <p:cNvPr id="8" name="Group 7"/>
          <p:cNvGrpSpPr>
            <a:grpSpLocks noChangeAspect="1"/>
          </p:cNvGrpSpPr>
          <p:nvPr/>
        </p:nvGrpSpPr>
        <p:grpSpPr>
          <a:xfrm>
            <a:off x="8551294" y="4672261"/>
            <a:ext cx="342900" cy="3429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374808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2386" y="363474"/>
            <a:ext cx="7543800" cy="12070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2386" y="1591056"/>
            <a:ext cx="7543800" cy="303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3318" y="4704588"/>
            <a:ext cx="2455164" cy="273844"/>
          </a:xfrm>
          <a:prstGeom prst="rect">
            <a:avLst/>
          </a:prstGeom>
        </p:spPr>
        <p:txBody>
          <a:bodyPr vert="horz" lIns="91440" tIns="45720" rIns="91440" bIns="45720" rtlCol="0" anchor="ctr"/>
          <a:lstStyle>
            <a:lvl1pPr algn="r">
              <a:defRPr sz="825">
                <a:solidFill>
                  <a:schemeClr val="tx2"/>
                </a:solidFill>
              </a:defRPr>
            </a:lvl1pPr>
          </a:lstStyle>
          <a:p>
            <a:fld id="{8664C608-40B1-4030-A28D-5B74BC98ADCE}" type="datetimeFigureOut">
              <a:rPr lang="en-US" dirty="0"/>
              <a:t>5/16/2023</a:t>
            </a:fld>
            <a:endParaRPr lang="en-US" dirty="0"/>
          </a:p>
        </p:txBody>
      </p:sp>
      <p:sp>
        <p:nvSpPr>
          <p:cNvPr id="5" name="Footer Placeholder 4"/>
          <p:cNvSpPr>
            <a:spLocks noGrp="1"/>
          </p:cNvSpPr>
          <p:nvPr>
            <p:ph type="ftr" sz="quarter" idx="3"/>
          </p:nvPr>
        </p:nvSpPr>
        <p:spPr>
          <a:xfrm>
            <a:off x="816102" y="4704588"/>
            <a:ext cx="4745736" cy="273844"/>
          </a:xfrm>
          <a:prstGeom prst="rect">
            <a:avLst/>
          </a:prstGeom>
        </p:spPr>
        <p:txBody>
          <a:bodyPr vert="horz" lIns="91440" tIns="45720" rIns="91440" bIns="45720" rtlCol="0" anchor="ctr"/>
          <a:lstStyle>
            <a:lvl1pPr algn="l">
              <a:defRPr sz="825">
                <a:solidFill>
                  <a:schemeClr val="tx2"/>
                </a:solidFill>
              </a:defRPr>
            </a:lvl1pPr>
          </a:lstStyle>
          <a:p>
            <a:endParaRPr lang="en-US" dirty="0"/>
          </a:p>
        </p:txBody>
      </p:sp>
      <p:grpSp>
        <p:nvGrpSpPr>
          <p:cNvPr id="7" name="Group 6"/>
          <p:cNvGrpSpPr>
            <a:grpSpLocks noChangeAspect="1"/>
          </p:cNvGrpSpPr>
          <p:nvPr/>
        </p:nvGrpSpPr>
        <p:grpSpPr>
          <a:xfrm>
            <a:off x="8551294" y="4672261"/>
            <a:ext cx="342900" cy="342900"/>
            <a:chOff x="11361456" y="6195813"/>
            <a:chExt cx="548640" cy="548640"/>
          </a:xfrm>
        </p:grpSpPr>
        <p:sp>
          <p:nvSpPr>
            <p:cNvPr id="8" name="Oval 7"/>
            <p:cNvSpPr/>
            <p:nvPr/>
          </p:nvSpPr>
          <p:spPr>
            <a:xfrm>
              <a:off x="11361456" y="6195813"/>
              <a:ext cx="548640" cy="548640"/>
            </a:xfrm>
            <a:prstGeom prst="ellipse">
              <a:avLst/>
            </a:prstGeom>
            <a:blipFill dpi="0" rotWithShape="1">
              <a:blip r:embed="rId17">
                <a:duotone>
                  <a:schemeClr val="accent1">
                    <a:shade val="45000"/>
                    <a:satMod val="135000"/>
                  </a:schemeClr>
                  <a:prstClr val="white"/>
                </a:duotone>
                <a:extLst>
                  <a:ext uri="{BEBA8EAE-BF5A-486C-A8C5-ECC9F3942E4B}">
                    <a14:imgProps xmlns:a14="http://schemas.microsoft.com/office/drawing/2010/main">
                      <a14:imgLayer r:embed="rId18">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8483346" y="4704588"/>
            <a:ext cx="480060" cy="273844"/>
          </a:xfrm>
          <a:prstGeom prst="rect">
            <a:avLst/>
          </a:prstGeom>
        </p:spPr>
        <p:txBody>
          <a:bodyPr vert="horz" lIns="91440" tIns="45720" rIns="91440" bIns="45720" rtlCol="0" anchor="ctr"/>
          <a:lstStyle>
            <a:lvl1pPr algn="ctr">
              <a:defRPr sz="1050" b="1">
                <a:solidFill>
                  <a:srgbClr val="FFFFFF"/>
                </a:solidFill>
                <a:latin typeface="+mj-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498408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l" defTabSz="685800" rtl="0" eaLnBrk="1" latinLnBrk="0" hangingPunct="1">
        <a:lnSpc>
          <a:spcPct val="90000"/>
        </a:lnSpc>
        <a:spcBef>
          <a:spcPct val="0"/>
        </a:spcBef>
        <a:buNone/>
        <a:defRPr sz="4050" kern="1200" cap="all" baseline="0">
          <a:blipFill>
            <a:blip r:embed="rId19">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lumMod val="75000"/>
          </a:schemeClr>
        </a:buClr>
        <a:buSzPct val="85000"/>
        <a:buFont typeface="Wingdings" pitchFamily="2" charset="2"/>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350" kern="1200">
          <a:solidFill>
            <a:schemeClr val="tx1"/>
          </a:solidFill>
          <a:latin typeface="+mn-lt"/>
          <a:ea typeface="+mn-ea"/>
          <a:cs typeface="+mn-cs"/>
        </a:defRPr>
      </a:lvl2pPr>
      <a:lvl3pPr marL="54864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3pPr>
      <a:lvl4pPr marL="75438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4pPr>
      <a:lvl5pPr marL="96012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5pPr>
      <a:lvl6pPr marL="120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6pPr>
      <a:lvl7pPr marL="142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7pPr>
      <a:lvl8pPr marL="165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8pPr>
      <a:lvl9pPr marL="187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0"/>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9" name="Google Shape;9;p1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10" name="Google Shape;10;p1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528306789"/>
      </p:ext>
    </p:extLst>
  </p:cSld>
  <p:clrMap bg1="lt1" tx1="dk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5.png"/><Relationship Id="rId5" Type="http://schemas.microsoft.com/office/2007/relationships/hdphoto" Target="../media/hdphoto2.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25" name="Oval 24">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8" name="Rectangle 27">
            <a:extLst>
              <a:ext uri="{FF2B5EF4-FFF2-40B4-BE49-F238E27FC236}">
                <a16:creationId xmlns:a16="http://schemas.microsoft.com/office/drawing/2014/main" id="{1C7FF924-8DA0-4BE9-8C7E-095B0EC13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9876" y="0"/>
            <a:ext cx="4594123" cy="51434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3A473E5-1D89-E4A5-FF8A-1C51512A2F30}"/>
              </a:ext>
            </a:extLst>
          </p:cNvPr>
          <p:cNvSpPr>
            <a:spLocks noGrp="1"/>
          </p:cNvSpPr>
          <p:nvPr>
            <p:ph type="title"/>
          </p:nvPr>
        </p:nvSpPr>
        <p:spPr>
          <a:xfrm>
            <a:off x="4800600" y="363474"/>
            <a:ext cx="3974689" cy="1207008"/>
          </a:xfrm>
          <a:ln>
            <a:noFill/>
          </a:ln>
        </p:spPr>
        <p:txBody>
          <a:bodyPr vert="horz" lIns="91440" tIns="45720" rIns="91440" bIns="45720" rtlCol="0" anchor="ctr">
            <a:normAutofit/>
          </a:bodyPr>
          <a:lstStyle/>
          <a:p>
            <a:pPr algn="l" defTabSz="914400">
              <a:spcBef>
                <a:spcPct val="0"/>
              </a:spcBef>
            </a:pPr>
            <a:r>
              <a:rPr lang="en-US" sz="3000"/>
              <a:t>Numerical ODE Solver Comparison</a:t>
            </a:r>
          </a:p>
        </p:txBody>
      </p:sp>
      <p:pic>
        <p:nvPicPr>
          <p:cNvPr id="6" name="Picture 5">
            <a:extLst>
              <a:ext uri="{FF2B5EF4-FFF2-40B4-BE49-F238E27FC236}">
                <a16:creationId xmlns:a16="http://schemas.microsoft.com/office/drawing/2014/main" id="{0E2632C9-96CC-E62A-CD0C-B34CAE449D77}"/>
              </a:ext>
            </a:extLst>
          </p:cNvPr>
          <p:cNvPicPr>
            <a:picLocks noChangeAspect="1"/>
          </p:cNvPicPr>
          <p:nvPr/>
        </p:nvPicPr>
        <p:blipFill>
          <a:blip r:embed="rId6"/>
          <a:stretch>
            <a:fillRect/>
          </a:stretch>
        </p:blipFill>
        <p:spPr>
          <a:xfrm>
            <a:off x="475499" y="594023"/>
            <a:ext cx="3834346" cy="3963149"/>
          </a:xfrm>
          <a:prstGeom prst="rect">
            <a:avLst/>
          </a:prstGeom>
        </p:spPr>
      </p:pic>
      <p:sp>
        <p:nvSpPr>
          <p:cNvPr id="5" name="Subtitle 4">
            <a:extLst>
              <a:ext uri="{FF2B5EF4-FFF2-40B4-BE49-F238E27FC236}">
                <a16:creationId xmlns:a16="http://schemas.microsoft.com/office/drawing/2014/main" id="{5915B7D9-A343-489B-323D-32D3AF3CE5EB}"/>
              </a:ext>
            </a:extLst>
          </p:cNvPr>
          <p:cNvSpPr>
            <a:spLocks noGrp="1"/>
          </p:cNvSpPr>
          <p:nvPr>
            <p:ph type="body" idx="1"/>
          </p:nvPr>
        </p:nvSpPr>
        <p:spPr>
          <a:xfrm>
            <a:off x="4800599" y="1591056"/>
            <a:ext cx="3974689" cy="3038094"/>
          </a:xfrm>
        </p:spPr>
        <p:txBody>
          <a:bodyPr vert="horz" lIns="91440" tIns="45720" rIns="91440" bIns="45720" rtlCol="0">
            <a:normAutofit/>
          </a:bodyPr>
          <a:lstStyle/>
          <a:p>
            <a:pPr indent="-182880" algn="l" defTabSz="914400">
              <a:spcAft>
                <a:spcPts val="600"/>
              </a:spcAft>
              <a:buSzPct val="85000"/>
              <a:buFont typeface="Wingdings" pitchFamily="2" charset="2"/>
              <a:buChar char="§"/>
            </a:pPr>
            <a:r>
              <a:rPr lang="en-US" sz="1400" dirty="0"/>
              <a:t>Menachem Weinstein</a:t>
            </a:r>
            <a:endParaRPr lang="en-US" sz="1400"/>
          </a:p>
          <a:p>
            <a:pPr indent="-182880" algn="l" defTabSz="914400">
              <a:spcAft>
                <a:spcPts val="600"/>
              </a:spcAft>
              <a:buSzPct val="85000"/>
              <a:buFont typeface="Wingdings" pitchFamily="2" charset="2"/>
              <a:buChar char="§"/>
            </a:pPr>
            <a:r>
              <a:rPr lang="en-US" sz="1400" dirty="0"/>
              <a:t>Lin Chen</a:t>
            </a:r>
            <a:endParaRPr lang="en-US" sz="1400"/>
          </a:p>
          <a:p>
            <a:pPr indent="-182880" algn="l" defTabSz="914400">
              <a:spcAft>
                <a:spcPts val="600"/>
              </a:spcAft>
              <a:buSzPct val="85000"/>
              <a:buFont typeface="Wingdings" pitchFamily="2" charset="2"/>
              <a:buChar char="§"/>
            </a:pPr>
            <a:r>
              <a:rPr lang="en-US" sz="1400" dirty="0"/>
              <a:t>Zimin Li</a:t>
            </a:r>
            <a:endParaRPr lang="en-US" sz="1400"/>
          </a:p>
        </p:txBody>
      </p:sp>
      <p:grpSp>
        <p:nvGrpSpPr>
          <p:cNvPr id="30" name="Group 29">
            <a:extLst>
              <a:ext uri="{FF2B5EF4-FFF2-40B4-BE49-F238E27FC236}">
                <a16:creationId xmlns:a16="http://schemas.microsoft.com/office/drawing/2014/main" id="{5029B4A8-2CF0-48DC-B29E-F3B62EDDC4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31" name="Oval 30">
              <a:extLst>
                <a:ext uri="{FF2B5EF4-FFF2-40B4-BE49-F238E27FC236}">
                  <a16:creationId xmlns:a16="http://schemas.microsoft.com/office/drawing/2014/main" id="{F71DA811-F7AE-460D-9891-57F221994B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2" name="Oval 31">
              <a:extLst>
                <a:ext uri="{FF2B5EF4-FFF2-40B4-BE49-F238E27FC236}">
                  <a16:creationId xmlns:a16="http://schemas.microsoft.com/office/drawing/2014/main" id="{3747795E-BBFD-44B4-892D-2054745A84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455817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844C0-87AF-05AC-1BA5-232409CDF704}"/>
              </a:ext>
            </a:extLst>
          </p:cNvPr>
          <p:cNvSpPr>
            <a:spLocks noGrp="1"/>
          </p:cNvSpPr>
          <p:nvPr>
            <p:ph type="title"/>
          </p:nvPr>
        </p:nvSpPr>
        <p:spPr>
          <a:xfrm>
            <a:off x="802386" y="363474"/>
            <a:ext cx="7543800" cy="714212"/>
          </a:xfrm>
        </p:spPr>
        <p:txBody>
          <a:bodyPr/>
          <a:lstStyle/>
          <a:p>
            <a:r>
              <a:rPr lang="en-US" dirty="0"/>
              <a:t>Improved Euler Method Results II</a:t>
            </a:r>
          </a:p>
        </p:txBody>
      </p:sp>
      <p:graphicFrame>
        <p:nvGraphicFramePr>
          <p:cNvPr id="4" name="Table 4">
            <a:extLst>
              <a:ext uri="{FF2B5EF4-FFF2-40B4-BE49-F238E27FC236}">
                <a16:creationId xmlns:a16="http://schemas.microsoft.com/office/drawing/2014/main" id="{93AC86A2-2711-BC7E-4EFC-AC4E87F8A213}"/>
              </a:ext>
            </a:extLst>
          </p:cNvPr>
          <p:cNvGraphicFramePr>
            <a:graphicFrameLocks noGrp="1"/>
          </p:cNvGraphicFramePr>
          <p:nvPr>
            <p:ph idx="1"/>
            <p:extLst>
              <p:ext uri="{D42A27DB-BD31-4B8C-83A1-F6EECF244321}">
                <p14:modId xmlns:p14="http://schemas.microsoft.com/office/powerpoint/2010/main" val="3476421276"/>
              </p:ext>
            </p:extLst>
          </p:nvPr>
        </p:nvGraphicFramePr>
        <p:xfrm>
          <a:off x="628650" y="1077686"/>
          <a:ext cx="7886700" cy="2045970"/>
        </p:xfrm>
        <a:graphic>
          <a:graphicData uri="http://schemas.openxmlformats.org/drawingml/2006/table">
            <a:tbl>
              <a:tblPr firstRow="1" bandRow="1">
                <a:tableStyleId>{9D7B26C5-4107-4FEC-AEDC-1716B250A1EF}</a:tableStyleId>
              </a:tblPr>
              <a:tblGrid>
                <a:gridCol w="1261110">
                  <a:extLst>
                    <a:ext uri="{9D8B030D-6E8A-4147-A177-3AD203B41FA5}">
                      <a16:colId xmlns:a16="http://schemas.microsoft.com/office/drawing/2014/main" val="246244372"/>
                    </a:ext>
                  </a:extLst>
                </a:gridCol>
                <a:gridCol w="982980">
                  <a:extLst>
                    <a:ext uri="{9D8B030D-6E8A-4147-A177-3AD203B41FA5}">
                      <a16:colId xmlns:a16="http://schemas.microsoft.com/office/drawing/2014/main" val="3194371294"/>
                    </a:ext>
                  </a:extLst>
                </a:gridCol>
                <a:gridCol w="3169920">
                  <a:extLst>
                    <a:ext uri="{9D8B030D-6E8A-4147-A177-3AD203B41FA5}">
                      <a16:colId xmlns:a16="http://schemas.microsoft.com/office/drawing/2014/main" val="3134224667"/>
                    </a:ext>
                  </a:extLst>
                </a:gridCol>
                <a:gridCol w="2472690">
                  <a:extLst>
                    <a:ext uri="{9D8B030D-6E8A-4147-A177-3AD203B41FA5}">
                      <a16:colId xmlns:a16="http://schemas.microsoft.com/office/drawing/2014/main" val="729260348"/>
                    </a:ext>
                  </a:extLst>
                </a:gridCol>
              </a:tblGrid>
              <a:tr h="308610">
                <a:tc>
                  <a:txBody>
                    <a:bodyPr/>
                    <a:lstStyle/>
                    <a:p>
                      <a:r>
                        <a:rPr lang="en-US" sz="1100" dirty="0"/>
                        <a:t>Case</a:t>
                      </a:r>
                    </a:p>
                    <a:p>
                      <a:r>
                        <a:rPr lang="en-US" sz="1100" dirty="0"/>
                        <a:t>(y[0]=3)</a:t>
                      </a:r>
                    </a:p>
                  </a:txBody>
                  <a:tcPr marL="68580" marR="68580" marT="34290" marB="34290"/>
                </a:tc>
                <a:tc>
                  <a:txBody>
                    <a:bodyPr/>
                    <a:lstStyle/>
                    <a:p>
                      <a:r>
                        <a:rPr lang="en-US" sz="1100" dirty="0"/>
                        <a:t>Parameter</a:t>
                      </a:r>
                    </a:p>
                  </a:txBody>
                  <a:tcPr marL="68580" marR="68580" marT="34290" marB="34290"/>
                </a:tc>
                <a:tc>
                  <a:txBody>
                    <a:bodyPr/>
                    <a:lstStyle/>
                    <a:p>
                      <a:r>
                        <a:rPr lang="en-US" sz="1100" dirty="0"/>
                        <a:t>Step Size Accuracy (with end point fixed at 20, actual result is 3.39615*10^9)</a:t>
                      </a:r>
                    </a:p>
                  </a:txBody>
                  <a:tcPr marL="68580" marR="68580" marT="34290" marB="34290"/>
                </a:tc>
                <a:tc>
                  <a:txBody>
                    <a:bodyPr/>
                    <a:lstStyle/>
                    <a:p>
                      <a:r>
                        <a:rPr lang="en-US" sz="1100" dirty="0"/>
                        <a:t>End Point Accuracy (with step size fixed at 500, actual result)</a:t>
                      </a:r>
                    </a:p>
                  </a:txBody>
                  <a:tcPr marL="68580" marR="68580" marT="34290" marB="34290"/>
                </a:tc>
                <a:extLst>
                  <a:ext uri="{0D108BD9-81ED-4DB2-BD59-A6C34878D82A}">
                    <a16:rowId xmlns:a16="http://schemas.microsoft.com/office/drawing/2014/main" val="114833811"/>
                  </a:ext>
                </a:extLst>
              </a:tr>
              <a:tr h="2781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X^3+y-2</a:t>
                      </a:r>
                    </a:p>
                  </a:txBody>
                  <a:tcPr marL="68580" marR="68580" marT="34290" marB="34290"/>
                </a:tc>
                <a:tc>
                  <a:txBody>
                    <a:bodyPr/>
                    <a:lstStyle/>
                    <a:p>
                      <a:r>
                        <a:rPr lang="en-US" sz="1100" dirty="0"/>
                        <a:t>1</a:t>
                      </a:r>
                    </a:p>
                  </a:txBody>
                  <a:tcPr marL="68580" marR="68580" marT="34290" marB="34290"/>
                </a:tc>
                <a:tc>
                  <a:txBody>
                    <a:bodyPr/>
                    <a:lstStyle/>
                    <a:p>
                      <a:r>
                        <a:rPr lang="en-US" sz="1100" dirty="0"/>
                        <a:t>80223(0%)</a:t>
                      </a:r>
                    </a:p>
                  </a:txBody>
                  <a:tcPr marL="68580" marR="68580" marT="34290" marB="34290"/>
                </a:tc>
                <a:tc>
                  <a:txBody>
                    <a:bodyPr/>
                    <a:lstStyle/>
                    <a:p>
                      <a:r>
                        <a:rPr lang="en-US" sz="1100" dirty="0"/>
                        <a:t>5.028/5.028(100%)</a:t>
                      </a:r>
                    </a:p>
                  </a:txBody>
                  <a:tcPr marL="68580" marR="68580" marT="34290" marB="34290"/>
                </a:tc>
                <a:extLst>
                  <a:ext uri="{0D108BD9-81ED-4DB2-BD59-A6C34878D82A}">
                    <a16:rowId xmlns:a16="http://schemas.microsoft.com/office/drawing/2014/main" val="2589274639"/>
                  </a:ext>
                </a:extLst>
              </a:tr>
              <a:tr h="2781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X^3+y-2</a:t>
                      </a:r>
                    </a:p>
                  </a:txBody>
                  <a:tcPr marL="68580" marR="68580" marT="34290" marB="34290"/>
                </a:tc>
                <a:tc>
                  <a:txBody>
                    <a:bodyPr/>
                    <a:lstStyle/>
                    <a:p>
                      <a:r>
                        <a:rPr lang="en-US" sz="1100" dirty="0"/>
                        <a:t>10</a:t>
                      </a:r>
                    </a:p>
                  </a:txBody>
                  <a:tcPr marL="68580" marR="68580" marT="34290" marB="34290"/>
                </a:tc>
                <a:tc>
                  <a:txBody>
                    <a:bodyPr/>
                    <a:lstStyle/>
                    <a:p>
                      <a:r>
                        <a:rPr lang="en-US" sz="1100" dirty="0"/>
                        <a:t>1.22061*10^8(3.59%)</a:t>
                      </a:r>
                    </a:p>
                  </a:txBody>
                  <a:tcPr marL="68580" marR="68580" marT="34290" marB="34290"/>
                </a:tc>
                <a:tc>
                  <a:txBody>
                    <a:bodyPr/>
                    <a:lstStyle/>
                    <a:p>
                      <a:r>
                        <a:rPr lang="en-US" sz="1100" dirty="0"/>
                        <a:t>152740/152822(99.95%)</a:t>
                      </a:r>
                    </a:p>
                  </a:txBody>
                  <a:tcPr marL="68580" marR="68580" marT="34290" marB="34290"/>
                </a:tc>
                <a:extLst>
                  <a:ext uri="{0D108BD9-81ED-4DB2-BD59-A6C34878D82A}">
                    <a16:rowId xmlns:a16="http://schemas.microsoft.com/office/drawing/2014/main" val="582791727"/>
                  </a:ext>
                </a:extLst>
              </a:tr>
              <a:tr h="2781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X^3+y-2</a:t>
                      </a:r>
                    </a:p>
                  </a:txBody>
                  <a:tcPr marL="68580" marR="68580" marT="34290" marB="34290"/>
                </a:tc>
                <a:tc>
                  <a:txBody>
                    <a:bodyPr/>
                    <a:lstStyle/>
                    <a:p>
                      <a:r>
                        <a:rPr lang="en-US" sz="1100" dirty="0"/>
                        <a:t>50</a:t>
                      </a:r>
                    </a:p>
                  </a:txBody>
                  <a:tcPr marL="68580" marR="68580" marT="34290" marB="34290"/>
                </a:tc>
                <a:tc>
                  <a:txBody>
                    <a:bodyPr/>
                    <a:lstStyle/>
                    <a:p>
                      <a:r>
                        <a:rPr lang="en-US" sz="1100" dirty="0"/>
                        <a:t>2.38779*10^9(70.31%)</a:t>
                      </a:r>
                    </a:p>
                  </a:txBody>
                  <a:tcPr marL="68580" marR="68580" marT="34290" marB="34290"/>
                </a:tc>
                <a:tc>
                  <a:txBody>
                    <a:bodyPr/>
                    <a:lstStyle/>
                    <a:p>
                      <a:r>
                        <a:rPr lang="en-US" sz="1100" dirty="0"/>
                        <a:t>3.37063*10^22/3.62930*10^22(92.87%)</a:t>
                      </a:r>
                    </a:p>
                  </a:txBody>
                  <a:tcPr marL="68580" marR="68580" marT="34290" marB="34290"/>
                </a:tc>
                <a:extLst>
                  <a:ext uri="{0D108BD9-81ED-4DB2-BD59-A6C34878D82A}">
                    <a16:rowId xmlns:a16="http://schemas.microsoft.com/office/drawing/2014/main" val="234033158"/>
                  </a:ext>
                </a:extLst>
              </a:tr>
              <a:tr h="2781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X^3+y-2</a:t>
                      </a:r>
                    </a:p>
                  </a:txBody>
                  <a:tcPr marL="68580" marR="68580" marT="34290" marB="34290"/>
                </a:tc>
                <a:tc>
                  <a:txBody>
                    <a:bodyPr/>
                    <a:lstStyle/>
                    <a:p>
                      <a:r>
                        <a:rPr lang="en-US" sz="1100" dirty="0"/>
                        <a:t>100</a:t>
                      </a:r>
                    </a:p>
                  </a:txBody>
                  <a:tcPr marL="68580" marR="68580" marT="34290" marB="34290"/>
                </a:tc>
                <a:tc>
                  <a:txBody>
                    <a:bodyPr/>
                    <a:lstStyle/>
                    <a:p>
                      <a:r>
                        <a:rPr lang="en-US" sz="1100" dirty="0"/>
                        <a:t>3.06623*10^9(90.28%)</a:t>
                      </a:r>
                    </a:p>
                  </a:txBody>
                  <a:tcPr marL="68580" marR="68580" marT="34290" marB="34290"/>
                </a:tc>
                <a:tc>
                  <a:txBody>
                    <a:bodyPr/>
                    <a:lstStyle/>
                    <a:p>
                      <a:r>
                        <a:rPr lang="en-US" sz="1100" dirty="0"/>
                        <a:t>1.07287*10^44/3.62930*10^22(0%)</a:t>
                      </a:r>
                    </a:p>
                  </a:txBody>
                  <a:tcPr marL="68580" marR="68580" marT="34290" marB="34290"/>
                </a:tc>
                <a:extLst>
                  <a:ext uri="{0D108BD9-81ED-4DB2-BD59-A6C34878D82A}">
                    <a16:rowId xmlns:a16="http://schemas.microsoft.com/office/drawing/2014/main" val="3023793961"/>
                  </a:ext>
                </a:extLst>
              </a:tr>
              <a:tr h="1885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X^3+y-2</a:t>
                      </a:r>
                    </a:p>
                  </a:txBody>
                  <a:tcPr marL="68580" marR="68580" marT="34290" marB="34290"/>
                </a:tc>
                <a:tc>
                  <a:txBody>
                    <a:bodyPr/>
                    <a:lstStyle/>
                    <a:p>
                      <a:r>
                        <a:rPr lang="en-US" sz="1100" dirty="0"/>
                        <a:t>500</a:t>
                      </a:r>
                    </a:p>
                  </a:txBody>
                  <a:tcPr marL="68580" marR="68580" marT="34290" marB="34290"/>
                </a:tc>
                <a:tc>
                  <a:txBody>
                    <a:bodyPr/>
                    <a:lstStyle/>
                    <a:p>
                      <a:r>
                        <a:rPr lang="en-US" sz="1100" dirty="0"/>
                        <a:t>3.38054*10^9(99.54%)</a:t>
                      </a:r>
                    </a:p>
                  </a:txBody>
                  <a:tcPr marL="68580" marR="68580" marT="34290" marB="34290"/>
                </a:tc>
                <a:tc>
                  <a:txBody>
                    <a:bodyPr/>
                    <a:lstStyle/>
                    <a:p>
                      <a:r>
                        <a:rPr lang="en-US" sz="1100" dirty="0"/>
                        <a:t>8.08850*10^199/9.82513*10^217(0%)</a:t>
                      </a:r>
                    </a:p>
                  </a:txBody>
                  <a:tcPr marL="68580" marR="68580" marT="34290" marB="34290"/>
                </a:tc>
                <a:extLst>
                  <a:ext uri="{0D108BD9-81ED-4DB2-BD59-A6C34878D82A}">
                    <a16:rowId xmlns:a16="http://schemas.microsoft.com/office/drawing/2014/main" val="911155457"/>
                  </a:ext>
                </a:extLst>
              </a:tr>
            </a:tbl>
          </a:graphicData>
        </a:graphic>
      </p:graphicFrame>
      <p:sp>
        <p:nvSpPr>
          <p:cNvPr id="5" name="TextBox 4">
            <a:extLst>
              <a:ext uri="{FF2B5EF4-FFF2-40B4-BE49-F238E27FC236}">
                <a16:creationId xmlns:a16="http://schemas.microsoft.com/office/drawing/2014/main" id="{45FD4E73-2371-F8F8-DEDF-1A0C6F5B896E}"/>
              </a:ext>
            </a:extLst>
          </p:cNvPr>
          <p:cNvSpPr txBox="1"/>
          <p:nvPr/>
        </p:nvSpPr>
        <p:spPr>
          <a:xfrm>
            <a:off x="628650" y="3327014"/>
            <a:ext cx="7886700" cy="1600438"/>
          </a:xfrm>
          <a:prstGeom prst="rect">
            <a:avLst/>
          </a:prstGeom>
          <a:noFill/>
        </p:spPr>
        <p:txBody>
          <a:bodyPr wrap="square" rtlCol="0">
            <a:spAutoFit/>
          </a:bodyPr>
          <a:lstStyle/>
          <a:p>
            <a:pPr marL="214313" indent="-214313">
              <a:buFont typeface="Arial" panose="020B0604020202020204" pitchFamily="34" charset="0"/>
              <a:buChar char="•"/>
            </a:pPr>
            <a:r>
              <a:rPr lang="en-US" sz="1400" dirty="0"/>
              <a:t>Pros: simple method, short running time, high accuracy with polynomial of degree 1 and 2. Conditional stable method. For this example, once it is converged, it remain converged.</a:t>
            </a:r>
          </a:p>
          <a:p>
            <a:pPr marL="214313" indent="-214313">
              <a:buFont typeface="Arial" panose="020B0604020202020204" pitchFamily="34" charset="0"/>
              <a:buChar char="•"/>
            </a:pPr>
            <a:r>
              <a:rPr lang="en-US" sz="1400" dirty="0"/>
              <a:t>Cons: </a:t>
            </a:r>
          </a:p>
          <a:p>
            <a:pPr marL="600075" lvl="1" indent="-257175">
              <a:buFont typeface="+mj-lt"/>
              <a:buAutoNum type="arabicPeriod"/>
            </a:pPr>
            <a:r>
              <a:rPr lang="en-US" sz="1400" dirty="0"/>
              <a:t>struggle with high degree function. To be specific, the accuracy is low with step size lower than 50. Convergence is slow for high order function. Takes 100 steps to achieve 90% accuracy.</a:t>
            </a:r>
          </a:p>
          <a:p>
            <a:pPr marL="600075" lvl="1" indent="-257175">
              <a:buFont typeface="+mj-lt"/>
              <a:buAutoNum type="arabicPeriod"/>
            </a:pPr>
            <a:r>
              <a:rPr lang="en-US" sz="1400" dirty="0"/>
              <a:t>When the prediction point is far away from starting point, the accuracy suffer.</a:t>
            </a:r>
          </a:p>
        </p:txBody>
      </p:sp>
    </p:spTree>
    <p:extLst>
      <p:ext uri="{BB962C8B-B14F-4D97-AF65-F5344CB8AC3E}">
        <p14:creationId xmlns:p14="http://schemas.microsoft.com/office/powerpoint/2010/main" val="2748484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Third-Order Method</a:t>
            </a:r>
            <a:endParaRPr/>
          </a:p>
        </p:txBody>
      </p:sp>
      <p:sp>
        <p:nvSpPr>
          <p:cNvPr id="95" name="Google Shape;95;p18"/>
          <p:cNvSpPr txBox="1">
            <a:spLocks noGrp="1"/>
          </p:cNvSpPr>
          <p:nvPr>
            <p:ph type="body" idx="1"/>
          </p:nvPr>
        </p:nvSpPr>
        <p:spPr>
          <a:xfrm>
            <a:off x="311700" y="1152475"/>
            <a:ext cx="4260300" cy="2176500"/>
          </a:xfrm>
          <a:prstGeom prst="rect">
            <a:avLst/>
          </a:prstGeom>
        </p:spPr>
        <p:txBody>
          <a:bodyPr spcFirstLastPara="1" wrap="square" lIns="91425" tIns="91425" rIns="91425" bIns="91425" anchor="t" anchorCtr="0">
            <a:normAutofit/>
          </a:bodyPr>
          <a:lstStyle/>
          <a:p>
            <a:pPr marL="457200" lvl="0" indent="-287972" algn="l" rtl="0">
              <a:spcBef>
                <a:spcPts val="1200"/>
              </a:spcBef>
              <a:spcAft>
                <a:spcPts val="0"/>
              </a:spcAft>
              <a:buClr>
                <a:schemeClr val="dk1"/>
              </a:buClr>
              <a:buSzPct val="61111"/>
              <a:buChar char="●"/>
            </a:pPr>
            <a:r>
              <a:rPr lang="en">
                <a:solidFill>
                  <a:schemeClr val="dk1"/>
                </a:solidFill>
              </a:rPr>
              <a:t>Also known as the Heun method or the third-order Runge-Kutta method. This method provides a more accurate approximation of the derivative compared to simpler methods like Euler's method.</a:t>
            </a:r>
            <a:endParaRPr>
              <a:solidFill>
                <a:schemeClr val="dk1"/>
              </a:solidFill>
            </a:endParaRPr>
          </a:p>
          <a:p>
            <a:pPr marL="457200" lvl="0" indent="-287972" algn="l" rtl="0">
              <a:spcBef>
                <a:spcPts val="0"/>
              </a:spcBef>
              <a:spcAft>
                <a:spcPts val="0"/>
              </a:spcAft>
              <a:buClr>
                <a:schemeClr val="dk1"/>
              </a:buClr>
              <a:buSzPct val="61111"/>
              <a:buChar char="●"/>
            </a:pPr>
            <a:r>
              <a:rPr lang="en">
                <a:solidFill>
                  <a:schemeClr val="dk1"/>
                </a:solidFill>
              </a:rPr>
              <a:t>The formula for the third-order method can be expressed as follows:</a:t>
            </a:r>
            <a:endParaRPr>
              <a:solidFill>
                <a:schemeClr val="dk1"/>
              </a:solidFill>
            </a:endParaRPr>
          </a:p>
          <a:p>
            <a:pPr marL="0" lvl="0" indent="0" algn="l" rtl="0">
              <a:spcBef>
                <a:spcPts val="1200"/>
              </a:spcBef>
              <a:spcAft>
                <a:spcPts val="1200"/>
              </a:spcAft>
              <a:buNone/>
            </a:pPr>
            <a:endParaRPr>
              <a:solidFill>
                <a:schemeClr val="dk1"/>
              </a:solidFill>
            </a:endParaRPr>
          </a:p>
        </p:txBody>
      </p:sp>
      <p:pic>
        <p:nvPicPr>
          <p:cNvPr id="96" name="Google Shape;96;p18"/>
          <p:cNvPicPr preferRelativeResize="0"/>
          <p:nvPr/>
        </p:nvPicPr>
        <p:blipFill>
          <a:blip r:embed="rId3">
            <a:alphaModFix/>
          </a:blip>
          <a:stretch>
            <a:fillRect/>
          </a:stretch>
        </p:blipFill>
        <p:spPr>
          <a:xfrm>
            <a:off x="4572000" y="1152475"/>
            <a:ext cx="4267200" cy="3200400"/>
          </a:xfrm>
          <a:prstGeom prst="rect">
            <a:avLst/>
          </a:prstGeom>
          <a:noFill/>
          <a:ln>
            <a:noFill/>
          </a:ln>
        </p:spPr>
      </p:pic>
      <p:pic>
        <p:nvPicPr>
          <p:cNvPr id="97" name="Google Shape;97;p18"/>
          <p:cNvPicPr preferRelativeResize="0"/>
          <p:nvPr/>
        </p:nvPicPr>
        <p:blipFill rotWithShape="1">
          <a:blip r:embed="rId4">
            <a:alphaModFix/>
          </a:blip>
          <a:srcRect/>
          <a:stretch/>
        </p:blipFill>
        <p:spPr>
          <a:xfrm>
            <a:off x="726097" y="2803177"/>
            <a:ext cx="3238800" cy="1477500"/>
          </a:xfrm>
          <a:prstGeom prst="rect">
            <a:avLst/>
          </a:prstGeom>
          <a:noFill/>
          <a:ln>
            <a:noFill/>
          </a:ln>
        </p:spPr>
      </p:pic>
      <p:pic>
        <p:nvPicPr>
          <p:cNvPr id="98" name="Google Shape;98;p18"/>
          <p:cNvPicPr preferRelativeResize="0"/>
          <p:nvPr/>
        </p:nvPicPr>
        <p:blipFill rotWithShape="1">
          <a:blip r:embed="rId5">
            <a:alphaModFix/>
          </a:blip>
          <a:srcRect/>
          <a:stretch/>
        </p:blipFill>
        <p:spPr>
          <a:xfrm>
            <a:off x="726098" y="4280673"/>
            <a:ext cx="3112850" cy="68306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F8E62-E402-55F9-A367-337DD539A5C8}"/>
              </a:ext>
            </a:extLst>
          </p:cNvPr>
          <p:cNvSpPr>
            <a:spLocks noGrp="1"/>
          </p:cNvSpPr>
          <p:nvPr>
            <p:ph type="title"/>
          </p:nvPr>
        </p:nvSpPr>
        <p:spPr/>
        <p:txBody>
          <a:bodyPr/>
          <a:lstStyle/>
          <a:p>
            <a:r>
              <a:rPr lang="en-US" dirty="0"/>
              <a:t>Third Order Runge </a:t>
            </a:r>
            <a:r>
              <a:rPr lang="en-US" dirty="0" err="1"/>
              <a:t>Kutta</a:t>
            </a:r>
            <a:r>
              <a:rPr lang="en-US" dirty="0"/>
              <a:t> Result I</a:t>
            </a:r>
          </a:p>
        </p:txBody>
      </p:sp>
      <p:graphicFrame>
        <p:nvGraphicFramePr>
          <p:cNvPr id="8" name="Table 8">
            <a:extLst>
              <a:ext uri="{FF2B5EF4-FFF2-40B4-BE49-F238E27FC236}">
                <a16:creationId xmlns:a16="http://schemas.microsoft.com/office/drawing/2014/main" id="{916C3879-0E27-9256-99E4-3F2B6238D39E}"/>
              </a:ext>
            </a:extLst>
          </p:cNvPr>
          <p:cNvGraphicFramePr>
            <a:graphicFrameLocks noGrp="1"/>
          </p:cNvGraphicFramePr>
          <p:nvPr>
            <p:ph idx="1"/>
            <p:extLst>
              <p:ext uri="{D42A27DB-BD31-4B8C-83A1-F6EECF244321}">
                <p14:modId xmlns:p14="http://schemas.microsoft.com/office/powerpoint/2010/main" val="3831986779"/>
              </p:ext>
            </p:extLst>
          </p:nvPr>
        </p:nvGraphicFramePr>
        <p:xfrm>
          <a:off x="685800" y="1344726"/>
          <a:ext cx="7886700" cy="2726055"/>
        </p:xfrm>
        <a:graphic>
          <a:graphicData uri="http://schemas.openxmlformats.org/drawingml/2006/table">
            <a:tbl>
              <a:tblPr firstRow="1" bandRow="1">
                <a:tableStyleId>{9D7B26C5-4107-4FEC-AEDC-1716B250A1EF}</a:tableStyleId>
              </a:tblPr>
              <a:tblGrid>
                <a:gridCol w="1314450">
                  <a:extLst>
                    <a:ext uri="{9D8B030D-6E8A-4147-A177-3AD203B41FA5}">
                      <a16:colId xmlns:a16="http://schemas.microsoft.com/office/drawing/2014/main" val="797010083"/>
                    </a:ext>
                  </a:extLst>
                </a:gridCol>
                <a:gridCol w="1314450">
                  <a:extLst>
                    <a:ext uri="{9D8B030D-6E8A-4147-A177-3AD203B41FA5}">
                      <a16:colId xmlns:a16="http://schemas.microsoft.com/office/drawing/2014/main" val="745845696"/>
                    </a:ext>
                  </a:extLst>
                </a:gridCol>
                <a:gridCol w="1314450">
                  <a:extLst>
                    <a:ext uri="{9D8B030D-6E8A-4147-A177-3AD203B41FA5}">
                      <a16:colId xmlns:a16="http://schemas.microsoft.com/office/drawing/2014/main" val="3941718064"/>
                    </a:ext>
                  </a:extLst>
                </a:gridCol>
                <a:gridCol w="1501140">
                  <a:extLst>
                    <a:ext uri="{9D8B030D-6E8A-4147-A177-3AD203B41FA5}">
                      <a16:colId xmlns:a16="http://schemas.microsoft.com/office/drawing/2014/main" val="1079091049"/>
                    </a:ext>
                  </a:extLst>
                </a:gridCol>
                <a:gridCol w="1127760">
                  <a:extLst>
                    <a:ext uri="{9D8B030D-6E8A-4147-A177-3AD203B41FA5}">
                      <a16:colId xmlns:a16="http://schemas.microsoft.com/office/drawing/2014/main" val="3543045529"/>
                    </a:ext>
                  </a:extLst>
                </a:gridCol>
                <a:gridCol w="1314450">
                  <a:extLst>
                    <a:ext uri="{9D8B030D-6E8A-4147-A177-3AD203B41FA5}">
                      <a16:colId xmlns:a16="http://schemas.microsoft.com/office/drawing/2014/main" val="582284350"/>
                    </a:ext>
                  </a:extLst>
                </a:gridCol>
              </a:tblGrid>
              <a:tr h="377190">
                <a:tc>
                  <a:txBody>
                    <a:bodyPr/>
                    <a:lstStyle/>
                    <a:p>
                      <a:r>
                        <a:rPr lang="en-US" sz="1000" dirty="0"/>
                        <a:t>Cases</a:t>
                      </a:r>
                    </a:p>
                  </a:txBody>
                  <a:tcPr marL="68580" marR="68580" marT="34290" marB="34290"/>
                </a:tc>
                <a:tc>
                  <a:txBody>
                    <a:bodyPr/>
                    <a:lstStyle/>
                    <a:p>
                      <a:r>
                        <a:rPr lang="en-US" sz="1000" dirty="0"/>
                        <a:t>Setting</a:t>
                      </a:r>
                    </a:p>
                  </a:txBody>
                  <a:tcPr marL="68580" marR="68580" marT="34290" marB="34290"/>
                </a:tc>
                <a:tc>
                  <a:txBody>
                    <a:bodyPr/>
                    <a:lstStyle/>
                    <a:p>
                      <a:r>
                        <a:rPr lang="en-US" sz="1000" dirty="0"/>
                        <a:t>Result</a:t>
                      </a:r>
                    </a:p>
                  </a:txBody>
                  <a:tcPr marL="68580" marR="68580" marT="34290" marB="34290"/>
                </a:tc>
                <a:tc>
                  <a:txBody>
                    <a:bodyPr/>
                    <a:lstStyle/>
                    <a:p>
                      <a:r>
                        <a:rPr lang="en-US" sz="1000" dirty="0"/>
                        <a:t>Actual</a:t>
                      </a:r>
                    </a:p>
                  </a:txBody>
                  <a:tcPr marL="68580" marR="68580" marT="34290" marB="34290"/>
                </a:tc>
                <a:tc>
                  <a:txBody>
                    <a:bodyPr/>
                    <a:lstStyle/>
                    <a:p>
                      <a:r>
                        <a:rPr lang="en-US" sz="1000" dirty="0"/>
                        <a:t>Accuracy</a:t>
                      </a:r>
                    </a:p>
                  </a:txBody>
                  <a:tcPr marL="68580" marR="68580" marT="34290" marB="34290"/>
                </a:tc>
                <a:tc>
                  <a:txBody>
                    <a:bodyPr/>
                    <a:lstStyle/>
                    <a:p>
                      <a:r>
                        <a:rPr lang="en-US" sz="1000" dirty="0"/>
                        <a:t>Run Time (second)</a:t>
                      </a:r>
                    </a:p>
                  </a:txBody>
                  <a:tcPr marL="68580" marR="68580" marT="34290" marB="34290"/>
                </a:tc>
                <a:extLst>
                  <a:ext uri="{0D108BD9-81ED-4DB2-BD59-A6C34878D82A}">
                    <a16:rowId xmlns:a16="http://schemas.microsoft.com/office/drawing/2014/main" val="3913201811"/>
                  </a:ext>
                </a:extLst>
              </a:tr>
              <a:tr h="377190">
                <a:tc>
                  <a:txBody>
                    <a:bodyPr/>
                    <a:lstStyle/>
                    <a:p>
                      <a:r>
                        <a:rPr lang="en-US" sz="1000" dirty="0" err="1"/>
                        <a:t>Sinx+cosx</a:t>
                      </a:r>
                      <a:endParaRPr lang="en-US" sz="1000" dirty="0"/>
                    </a:p>
                  </a:txBody>
                  <a:tcPr marL="68580" marR="68580" marT="34290" marB="34290"/>
                </a:tc>
                <a:tc>
                  <a:txBody>
                    <a:bodyPr/>
                    <a:lstStyle/>
                    <a:p>
                      <a:r>
                        <a:rPr lang="en-US" sz="1000" dirty="0"/>
                        <a:t>f(0)=1, endpoint=2, 10 steps</a:t>
                      </a:r>
                    </a:p>
                  </a:txBody>
                  <a:tcPr marL="68580" marR="68580" marT="34290" marB="34290"/>
                </a:tc>
                <a:tc>
                  <a:txBody>
                    <a:bodyPr/>
                    <a:lstStyle/>
                    <a:p>
                      <a:r>
                        <a:rPr lang="en-US" sz="1000" dirty="0"/>
                        <a:t>3.32544</a:t>
                      </a:r>
                    </a:p>
                  </a:txBody>
                  <a:tcPr marL="68580" marR="68580" marT="34290" marB="34290"/>
                </a:tc>
                <a:tc>
                  <a:txBody>
                    <a:bodyPr/>
                    <a:lstStyle/>
                    <a:p>
                      <a:r>
                        <a:rPr lang="en-US" sz="1000" dirty="0"/>
                        <a:t>3.32544</a:t>
                      </a:r>
                    </a:p>
                  </a:txBody>
                  <a:tcPr marL="68580" marR="68580" marT="34290" marB="34290"/>
                </a:tc>
                <a:tc>
                  <a:txBody>
                    <a:bodyPr/>
                    <a:lstStyle/>
                    <a:p>
                      <a:r>
                        <a:rPr lang="en-US" sz="1000" dirty="0"/>
                        <a:t>100%</a:t>
                      </a:r>
                    </a:p>
                  </a:txBody>
                  <a:tcPr marL="68580" marR="68580" marT="34290" marB="34290"/>
                </a:tc>
                <a:tc>
                  <a:txBody>
                    <a:bodyPr/>
                    <a:lstStyle/>
                    <a:p>
                      <a:r>
                        <a:rPr lang="en-US" sz="1000" dirty="0"/>
                        <a:t>0.012</a:t>
                      </a:r>
                    </a:p>
                  </a:txBody>
                  <a:tcPr marL="68580" marR="68580" marT="34290" marB="34290"/>
                </a:tc>
                <a:extLst>
                  <a:ext uri="{0D108BD9-81ED-4DB2-BD59-A6C34878D82A}">
                    <a16:rowId xmlns:a16="http://schemas.microsoft.com/office/drawing/2014/main" val="3411883315"/>
                  </a:ext>
                </a:extLst>
              </a:tr>
              <a:tr h="377190">
                <a:tc>
                  <a:txBody>
                    <a:bodyPr/>
                    <a:lstStyle/>
                    <a:p>
                      <a:r>
                        <a:rPr lang="en-US" sz="1000" dirty="0"/>
                        <a:t>2y-6x+11</a:t>
                      </a:r>
                    </a:p>
                  </a:txBody>
                  <a:tcPr marL="68580" marR="68580" marT="34290" marB="34290"/>
                </a:tc>
                <a:tc>
                  <a:txBody>
                    <a:bodyPr/>
                    <a:lstStyle/>
                    <a:p>
                      <a:r>
                        <a:rPr lang="en-US" sz="1000" dirty="0"/>
                        <a:t>f(0)=5,</a:t>
                      </a:r>
                    </a:p>
                    <a:p>
                      <a:r>
                        <a:rPr lang="en-US" sz="1000" dirty="0"/>
                        <a:t>Endpoint=4, 5 steps</a:t>
                      </a:r>
                    </a:p>
                  </a:txBody>
                  <a:tcPr marL="68580" marR="68580" marT="34290" marB="34290"/>
                </a:tc>
                <a:tc>
                  <a:txBody>
                    <a:bodyPr/>
                    <a:lstStyle/>
                    <a:p>
                      <a:r>
                        <a:rPr lang="en-US" sz="1000" dirty="0"/>
                        <a:t>26804.6</a:t>
                      </a:r>
                    </a:p>
                  </a:txBody>
                  <a:tcPr marL="68580" marR="68580" marT="34290" marB="34290"/>
                </a:tc>
                <a:tc>
                  <a:txBody>
                    <a:bodyPr/>
                    <a:lstStyle/>
                    <a:p>
                      <a:r>
                        <a:rPr lang="en-US" sz="1000" dirty="0"/>
                        <a:t>26836.6</a:t>
                      </a:r>
                    </a:p>
                  </a:txBody>
                  <a:tcPr marL="68580" marR="68580" marT="34290" marB="34290"/>
                </a:tc>
                <a:tc>
                  <a:txBody>
                    <a:bodyPr/>
                    <a:lstStyle/>
                    <a:p>
                      <a:r>
                        <a:rPr lang="en-US" sz="1000" dirty="0"/>
                        <a:t>99.88%</a:t>
                      </a:r>
                    </a:p>
                  </a:txBody>
                  <a:tcPr marL="68580" marR="68580" marT="34290" marB="34290"/>
                </a:tc>
                <a:tc>
                  <a:txBody>
                    <a:bodyPr/>
                    <a:lstStyle/>
                    <a:p>
                      <a:r>
                        <a:rPr lang="en-US" sz="1000" dirty="0"/>
                        <a:t>0.010</a:t>
                      </a:r>
                    </a:p>
                  </a:txBody>
                  <a:tcPr marL="68580" marR="68580" marT="34290" marB="34290"/>
                </a:tc>
                <a:extLst>
                  <a:ext uri="{0D108BD9-81ED-4DB2-BD59-A6C34878D82A}">
                    <a16:rowId xmlns:a16="http://schemas.microsoft.com/office/drawing/2014/main" val="2932687435"/>
                  </a:ext>
                </a:extLst>
              </a:tr>
              <a:tr h="531495">
                <a:tc>
                  <a:txBody>
                    <a:bodyPr/>
                    <a:lstStyle/>
                    <a:p>
                      <a:r>
                        <a:rPr lang="en-US" sz="1000" dirty="0"/>
                        <a:t>-</a:t>
                      </a:r>
                      <a:r>
                        <a:rPr lang="en-US" sz="1000" dirty="0" err="1"/>
                        <a:t>xy</a:t>
                      </a:r>
                      <a:endParaRPr lang="en-US" sz="1000" dirty="0"/>
                    </a:p>
                  </a:txBody>
                  <a:tcPr marL="68580" marR="68580" marT="34290" marB="34290"/>
                </a:tc>
                <a:tc>
                  <a:txBody>
                    <a:bodyPr/>
                    <a:lstStyle/>
                    <a:p>
                      <a:r>
                        <a:rPr lang="en-US" sz="1000" dirty="0"/>
                        <a:t>f(0)=10, endpoint=10, 10 steps</a:t>
                      </a:r>
                    </a:p>
                  </a:txBody>
                  <a:tcPr marL="68580" marR="68580" marT="34290" marB="34290"/>
                </a:tc>
                <a:tc>
                  <a:txBody>
                    <a:bodyPr/>
                    <a:lstStyle/>
                    <a:p>
                      <a:r>
                        <a:rPr lang="en-US" sz="1000" dirty="0"/>
                        <a:t>7.6235*10^(-25)</a:t>
                      </a:r>
                    </a:p>
                  </a:txBody>
                  <a:tcPr marL="68580" marR="68580" marT="34290" marB="34290"/>
                </a:tc>
                <a:tc>
                  <a:txBody>
                    <a:bodyPr/>
                    <a:lstStyle/>
                    <a:p>
                      <a:r>
                        <a:rPr lang="en-US" sz="1000" dirty="0"/>
                        <a:t>1.92875*10^(-21)</a:t>
                      </a:r>
                    </a:p>
                  </a:txBody>
                  <a:tcPr marL="68580" marR="68580" marT="34290" marB="34290"/>
                </a:tc>
                <a:tc>
                  <a:txBody>
                    <a:bodyPr/>
                    <a:lstStyle/>
                    <a:p>
                      <a:r>
                        <a:rPr lang="en-US" sz="1000" dirty="0"/>
                        <a:t>100%</a:t>
                      </a:r>
                    </a:p>
                  </a:txBody>
                  <a:tcPr marL="68580" marR="68580" marT="34290" marB="34290"/>
                </a:tc>
                <a:tc>
                  <a:txBody>
                    <a:bodyPr/>
                    <a:lstStyle/>
                    <a:p>
                      <a:r>
                        <a:rPr lang="en-US" sz="1000" dirty="0"/>
                        <a:t>0.010</a:t>
                      </a:r>
                    </a:p>
                  </a:txBody>
                  <a:tcPr marL="68580" marR="68580" marT="34290" marB="34290"/>
                </a:tc>
                <a:extLst>
                  <a:ext uri="{0D108BD9-81ED-4DB2-BD59-A6C34878D82A}">
                    <a16:rowId xmlns:a16="http://schemas.microsoft.com/office/drawing/2014/main" val="3834678190"/>
                  </a:ext>
                </a:extLst>
              </a:tr>
              <a:tr h="531495">
                <a:tc>
                  <a:txBody>
                    <a:bodyPr/>
                    <a:lstStyle/>
                    <a:p>
                      <a:r>
                        <a:rPr lang="en-US" sz="1000" dirty="0"/>
                        <a:t>Exp(x)(</a:t>
                      </a:r>
                      <a:r>
                        <a:rPr lang="en-US" sz="1000" dirty="0" err="1"/>
                        <a:t>sinx+cosx</a:t>
                      </a:r>
                      <a:r>
                        <a:rPr lang="en-US" sz="1000" dirty="0"/>
                        <a:t>)</a:t>
                      </a:r>
                    </a:p>
                  </a:txBody>
                  <a:tcPr marL="68580" marR="68580" marT="34290" marB="34290"/>
                </a:tc>
                <a:tc>
                  <a:txBody>
                    <a:bodyPr/>
                    <a:lstStyle/>
                    <a:p>
                      <a:r>
                        <a:rPr lang="en-US" sz="1000" dirty="0"/>
                        <a:t>F(0)=10, endpoint=10, 70 steps</a:t>
                      </a:r>
                    </a:p>
                  </a:txBody>
                  <a:tcPr marL="68580" marR="68580" marT="34290" marB="34290"/>
                </a:tc>
                <a:tc>
                  <a:txBody>
                    <a:bodyPr/>
                    <a:lstStyle/>
                    <a:p>
                      <a:r>
                        <a:rPr lang="en-US" sz="1000" dirty="0"/>
                        <a:t>-11957.8</a:t>
                      </a:r>
                    </a:p>
                  </a:txBody>
                  <a:tcPr marL="68580" marR="68580" marT="34290" marB="34290"/>
                </a:tc>
                <a:tc>
                  <a:txBody>
                    <a:bodyPr/>
                    <a:lstStyle/>
                    <a:p>
                      <a:r>
                        <a:rPr lang="en-US" sz="1000" dirty="0"/>
                        <a:t>-11972.9</a:t>
                      </a:r>
                    </a:p>
                  </a:txBody>
                  <a:tcPr marL="68580" marR="68580" marT="34290" marB="34290"/>
                </a:tc>
                <a:tc>
                  <a:txBody>
                    <a:bodyPr/>
                    <a:lstStyle/>
                    <a:p>
                      <a:r>
                        <a:rPr lang="en-US" sz="1000" dirty="0"/>
                        <a:t>99.87%</a:t>
                      </a:r>
                    </a:p>
                  </a:txBody>
                  <a:tcPr marL="68580" marR="68580" marT="34290" marB="34290"/>
                </a:tc>
                <a:tc>
                  <a:txBody>
                    <a:bodyPr/>
                    <a:lstStyle/>
                    <a:p>
                      <a:r>
                        <a:rPr lang="en-US" sz="1000" dirty="0"/>
                        <a:t>0.009</a:t>
                      </a:r>
                    </a:p>
                  </a:txBody>
                  <a:tcPr marL="68580" marR="68580" marT="34290" marB="34290"/>
                </a:tc>
                <a:extLst>
                  <a:ext uri="{0D108BD9-81ED-4DB2-BD59-A6C34878D82A}">
                    <a16:rowId xmlns:a16="http://schemas.microsoft.com/office/drawing/2014/main" val="2530312212"/>
                  </a:ext>
                </a:extLst>
              </a:tr>
              <a:tr h="531495">
                <a:tc>
                  <a:txBody>
                    <a:bodyPr/>
                    <a:lstStyle/>
                    <a:p>
                      <a:r>
                        <a:rPr lang="en-US" sz="1000" dirty="0"/>
                        <a:t>X^3+y-2</a:t>
                      </a:r>
                    </a:p>
                  </a:txBody>
                  <a:tcPr marL="68580" marR="68580" marT="34290" marB="34290"/>
                </a:tc>
                <a:tc>
                  <a:txBody>
                    <a:bodyPr/>
                    <a:lstStyle/>
                    <a:p>
                      <a:r>
                        <a:rPr lang="en-US" sz="1000" dirty="0"/>
                        <a:t>F(0)=3, endpoint=20, 10 steps</a:t>
                      </a:r>
                    </a:p>
                  </a:txBody>
                  <a:tcPr marL="68580" marR="68580" marT="34290" marB="34290"/>
                </a:tc>
                <a:tc>
                  <a:txBody>
                    <a:bodyPr/>
                    <a:lstStyle/>
                    <a:p>
                      <a:r>
                        <a:rPr lang="en-US" sz="1000" dirty="0"/>
                        <a:t>8.59854*10^8</a:t>
                      </a:r>
                    </a:p>
                  </a:txBody>
                  <a:tcPr marL="68580" marR="68580" marT="34290" marB="34290"/>
                </a:tc>
                <a:tc>
                  <a:txBody>
                    <a:bodyPr/>
                    <a:lstStyle/>
                    <a:p>
                      <a:r>
                        <a:rPr lang="en-US" sz="1000" dirty="0"/>
                        <a:t>3.39615*10^9</a:t>
                      </a:r>
                    </a:p>
                  </a:txBody>
                  <a:tcPr marL="68580" marR="68580" marT="34290" marB="34290"/>
                </a:tc>
                <a:tc>
                  <a:txBody>
                    <a:bodyPr/>
                    <a:lstStyle/>
                    <a:p>
                      <a:r>
                        <a:rPr lang="en-US" sz="1000" dirty="0"/>
                        <a:t>25.32%</a:t>
                      </a:r>
                    </a:p>
                  </a:txBody>
                  <a:tcPr marL="68580" marR="68580" marT="34290" marB="34290"/>
                </a:tc>
                <a:tc>
                  <a:txBody>
                    <a:bodyPr/>
                    <a:lstStyle/>
                    <a:p>
                      <a:r>
                        <a:rPr lang="en-US" sz="1000" dirty="0"/>
                        <a:t>0.010</a:t>
                      </a:r>
                    </a:p>
                  </a:txBody>
                  <a:tcPr marL="68580" marR="68580" marT="34290" marB="34290"/>
                </a:tc>
                <a:extLst>
                  <a:ext uri="{0D108BD9-81ED-4DB2-BD59-A6C34878D82A}">
                    <a16:rowId xmlns:a16="http://schemas.microsoft.com/office/drawing/2014/main" val="369469453"/>
                  </a:ext>
                </a:extLst>
              </a:tr>
            </a:tbl>
          </a:graphicData>
        </a:graphic>
      </p:graphicFrame>
    </p:spTree>
    <p:extLst>
      <p:ext uri="{BB962C8B-B14F-4D97-AF65-F5344CB8AC3E}">
        <p14:creationId xmlns:p14="http://schemas.microsoft.com/office/powerpoint/2010/main" val="3172147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4B458-0B86-1619-5DB7-0767CEF22A69}"/>
              </a:ext>
            </a:extLst>
          </p:cNvPr>
          <p:cNvSpPr>
            <a:spLocks noGrp="1"/>
          </p:cNvSpPr>
          <p:nvPr>
            <p:ph type="title"/>
          </p:nvPr>
        </p:nvSpPr>
        <p:spPr/>
        <p:txBody>
          <a:bodyPr/>
          <a:lstStyle/>
          <a:p>
            <a:r>
              <a:rPr lang="en-US" dirty="0"/>
              <a:t>Third Order Runge </a:t>
            </a:r>
            <a:r>
              <a:rPr lang="en-US" dirty="0" err="1"/>
              <a:t>Kutta</a:t>
            </a:r>
            <a:r>
              <a:rPr lang="en-US" dirty="0"/>
              <a:t> Result II</a:t>
            </a:r>
          </a:p>
        </p:txBody>
      </p:sp>
      <p:graphicFrame>
        <p:nvGraphicFramePr>
          <p:cNvPr id="4" name="Table 4">
            <a:extLst>
              <a:ext uri="{FF2B5EF4-FFF2-40B4-BE49-F238E27FC236}">
                <a16:creationId xmlns:a16="http://schemas.microsoft.com/office/drawing/2014/main" id="{85A10647-B84E-F344-8D12-8CEE750823AD}"/>
              </a:ext>
            </a:extLst>
          </p:cNvPr>
          <p:cNvGraphicFramePr>
            <a:graphicFrameLocks noGrp="1"/>
          </p:cNvGraphicFramePr>
          <p:nvPr>
            <p:ph idx="1"/>
            <p:extLst>
              <p:ext uri="{D42A27DB-BD31-4B8C-83A1-F6EECF244321}">
                <p14:modId xmlns:p14="http://schemas.microsoft.com/office/powerpoint/2010/main" val="3145927289"/>
              </p:ext>
            </p:extLst>
          </p:nvPr>
        </p:nvGraphicFramePr>
        <p:xfrm>
          <a:off x="537210" y="1315744"/>
          <a:ext cx="8218170" cy="2065020"/>
        </p:xfrm>
        <a:graphic>
          <a:graphicData uri="http://schemas.openxmlformats.org/drawingml/2006/table">
            <a:tbl>
              <a:tblPr firstRow="1" bandRow="1">
                <a:tableStyleId>{9D7B26C5-4107-4FEC-AEDC-1716B250A1EF}</a:tableStyleId>
              </a:tblPr>
              <a:tblGrid>
                <a:gridCol w="1155308">
                  <a:extLst>
                    <a:ext uri="{9D8B030D-6E8A-4147-A177-3AD203B41FA5}">
                      <a16:colId xmlns:a16="http://schemas.microsoft.com/office/drawing/2014/main" val="1484911416"/>
                    </a:ext>
                  </a:extLst>
                </a:gridCol>
                <a:gridCol w="1167218">
                  <a:extLst>
                    <a:ext uri="{9D8B030D-6E8A-4147-A177-3AD203B41FA5}">
                      <a16:colId xmlns:a16="http://schemas.microsoft.com/office/drawing/2014/main" val="3472359830"/>
                    </a:ext>
                  </a:extLst>
                </a:gridCol>
                <a:gridCol w="3620759">
                  <a:extLst>
                    <a:ext uri="{9D8B030D-6E8A-4147-A177-3AD203B41FA5}">
                      <a16:colId xmlns:a16="http://schemas.microsoft.com/office/drawing/2014/main" val="3677419296"/>
                    </a:ext>
                  </a:extLst>
                </a:gridCol>
                <a:gridCol w="2274885">
                  <a:extLst>
                    <a:ext uri="{9D8B030D-6E8A-4147-A177-3AD203B41FA5}">
                      <a16:colId xmlns:a16="http://schemas.microsoft.com/office/drawing/2014/main" val="4041829852"/>
                    </a:ext>
                  </a:extLst>
                </a:gridCol>
              </a:tblGrid>
              <a:tr h="377190">
                <a:tc>
                  <a:txBody>
                    <a:bodyPr/>
                    <a:lstStyle/>
                    <a:p>
                      <a:r>
                        <a:rPr lang="en-US" sz="1000" dirty="0"/>
                        <a:t>Case</a:t>
                      </a:r>
                    </a:p>
                    <a:p>
                      <a:r>
                        <a:rPr lang="en-US" sz="1000" dirty="0"/>
                        <a:t>(y[0]=3)</a:t>
                      </a:r>
                    </a:p>
                  </a:txBody>
                  <a:tcPr marL="68580" marR="68580" marT="34290" marB="34290"/>
                </a:tc>
                <a:tc>
                  <a:txBody>
                    <a:bodyPr/>
                    <a:lstStyle/>
                    <a:p>
                      <a:r>
                        <a:rPr lang="en-US" sz="1000" dirty="0"/>
                        <a:t>Parameter</a:t>
                      </a:r>
                    </a:p>
                  </a:txBody>
                  <a:tcPr marL="68580" marR="68580" marT="34290" marB="34290"/>
                </a:tc>
                <a:tc>
                  <a:txBody>
                    <a:bodyPr/>
                    <a:lstStyle/>
                    <a:p>
                      <a:r>
                        <a:rPr lang="en-US" sz="1000" dirty="0"/>
                        <a:t>Step Size Accuracy (with end point fixed at 20, actual result is 3.39615*10^9)</a:t>
                      </a:r>
                    </a:p>
                  </a:txBody>
                  <a:tcPr marL="68580" marR="68580" marT="34290" marB="34290"/>
                </a:tc>
                <a:tc>
                  <a:txBody>
                    <a:bodyPr/>
                    <a:lstStyle/>
                    <a:p>
                      <a:r>
                        <a:rPr lang="en-US" sz="1000" dirty="0"/>
                        <a:t>End Point Accuracy (with step size fixed at 500, actual result)</a:t>
                      </a:r>
                    </a:p>
                  </a:txBody>
                  <a:tcPr marL="68580" marR="68580" marT="34290" marB="34290"/>
                </a:tc>
                <a:extLst>
                  <a:ext uri="{0D108BD9-81ED-4DB2-BD59-A6C34878D82A}">
                    <a16:rowId xmlns:a16="http://schemas.microsoft.com/office/drawing/2014/main" val="1637372729"/>
                  </a:ext>
                </a:extLst>
              </a:tr>
              <a:tr h="2781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X^3+y-2</a:t>
                      </a:r>
                    </a:p>
                  </a:txBody>
                  <a:tcPr marL="68580" marR="68580" marT="34290" marB="34290"/>
                </a:tc>
                <a:tc>
                  <a:txBody>
                    <a:bodyPr/>
                    <a:lstStyle/>
                    <a:p>
                      <a:r>
                        <a:rPr lang="en-US" sz="1000" dirty="0"/>
                        <a:t>1</a:t>
                      </a:r>
                    </a:p>
                  </a:txBody>
                  <a:tcPr marL="68580" marR="68580" marT="34290" marB="34290"/>
                </a:tc>
                <a:tc>
                  <a:txBody>
                    <a:bodyPr/>
                    <a:lstStyle/>
                    <a:p>
                      <a:r>
                        <a:rPr lang="en-US" sz="1000" dirty="0"/>
                        <a:t>174890/3.39615*10^9 (0%)</a:t>
                      </a:r>
                    </a:p>
                  </a:txBody>
                  <a:tcPr marL="68580" marR="68580" marT="34290" marB="34290"/>
                </a:tc>
                <a:tc>
                  <a:txBody>
                    <a:bodyPr/>
                    <a:lstStyle/>
                    <a:p>
                      <a:r>
                        <a:rPr lang="en-US" sz="1000" dirty="0"/>
                        <a:t>5.0280/5.0280(100%)</a:t>
                      </a:r>
                    </a:p>
                  </a:txBody>
                  <a:tcPr marL="68580" marR="68580" marT="34290" marB="34290"/>
                </a:tc>
                <a:extLst>
                  <a:ext uri="{0D108BD9-81ED-4DB2-BD59-A6C34878D82A}">
                    <a16:rowId xmlns:a16="http://schemas.microsoft.com/office/drawing/2014/main" val="3631906531"/>
                  </a:ext>
                </a:extLst>
              </a:tr>
              <a:tr h="2781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X^3+y-2</a:t>
                      </a:r>
                    </a:p>
                  </a:txBody>
                  <a:tcPr marL="68580" marR="68580" marT="34290" marB="34290"/>
                </a:tc>
                <a:tc>
                  <a:txBody>
                    <a:bodyPr/>
                    <a:lstStyle/>
                    <a:p>
                      <a:r>
                        <a:rPr lang="en-US" sz="1000" dirty="0"/>
                        <a:t>10</a:t>
                      </a:r>
                    </a:p>
                  </a:txBody>
                  <a:tcPr marL="68580" marR="68580" marT="34290" marB="34290"/>
                </a:tc>
                <a:tc>
                  <a:txBody>
                    <a:bodyPr/>
                    <a:lstStyle/>
                    <a:p>
                      <a:r>
                        <a:rPr lang="en-US" sz="1000" dirty="0"/>
                        <a:t>8.59854*10^8/3.39615*10^9(25.32%)</a:t>
                      </a:r>
                    </a:p>
                  </a:txBody>
                  <a:tcPr marL="68580" marR="68580" marT="34290" marB="34290"/>
                </a:tc>
                <a:tc>
                  <a:txBody>
                    <a:bodyPr/>
                    <a:lstStyle/>
                    <a:p>
                      <a:r>
                        <a:rPr lang="en-US" sz="1000" dirty="0"/>
                        <a:t>152823/152822(99.99%)</a:t>
                      </a:r>
                    </a:p>
                  </a:txBody>
                  <a:tcPr marL="68580" marR="68580" marT="34290" marB="34290"/>
                </a:tc>
                <a:extLst>
                  <a:ext uri="{0D108BD9-81ED-4DB2-BD59-A6C34878D82A}">
                    <a16:rowId xmlns:a16="http://schemas.microsoft.com/office/drawing/2014/main" val="3055425711"/>
                  </a:ext>
                </a:extLst>
              </a:tr>
              <a:tr h="3771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X^3+y-2</a:t>
                      </a:r>
                    </a:p>
                  </a:txBody>
                  <a:tcPr marL="68580" marR="68580" marT="34290" marB="34290"/>
                </a:tc>
                <a:tc>
                  <a:txBody>
                    <a:bodyPr/>
                    <a:lstStyle/>
                    <a:p>
                      <a:r>
                        <a:rPr lang="en-US" sz="1000" dirty="0"/>
                        <a:t>50</a:t>
                      </a:r>
                    </a:p>
                  </a:txBody>
                  <a:tcPr marL="68580" marR="68580" marT="34290" marB="34290"/>
                </a:tc>
                <a:tc>
                  <a:txBody>
                    <a:bodyPr/>
                    <a:lstStyle/>
                    <a:p>
                      <a:r>
                        <a:rPr lang="en-US" sz="1000" dirty="0"/>
                        <a:t>3.27827*10^9/3.39615^10^9(96.53%)</a:t>
                      </a:r>
                    </a:p>
                  </a:txBody>
                  <a:tcPr marL="68580" marR="68580" marT="34290" marB="34290"/>
                </a:tc>
                <a:tc>
                  <a:txBody>
                    <a:bodyPr/>
                    <a:lstStyle/>
                    <a:p>
                      <a:r>
                        <a:rPr lang="en-US" sz="1000" dirty="0"/>
                        <a:t>3.62258*10^22/3.62930*10^22 (99.81%)</a:t>
                      </a:r>
                    </a:p>
                  </a:txBody>
                  <a:tcPr marL="68580" marR="68580" marT="34290" marB="34290"/>
                </a:tc>
                <a:extLst>
                  <a:ext uri="{0D108BD9-81ED-4DB2-BD59-A6C34878D82A}">
                    <a16:rowId xmlns:a16="http://schemas.microsoft.com/office/drawing/2014/main" val="1636915990"/>
                  </a:ext>
                </a:extLst>
              </a:tr>
              <a:tr h="3771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X^3+y-2</a:t>
                      </a:r>
                    </a:p>
                  </a:txBody>
                  <a:tcPr marL="68580" marR="68580" marT="34290" marB="34290"/>
                </a:tc>
                <a:tc>
                  <a:txBody>
                    <a:bodyPr/>
                    <a:lstStyle/>
                    <a:p>
                      <a:r>
                        <a:rPr lang="en-US" sz="1000" dirty="0"/>
                        <a:t>100</a:t>
                      </a:r>
                    </a:p>
                  </a:txBody>
                  <a:tcPr marL="68580" marR="68580" marT="34290" marB="34290"/>
                </a:tc>
                <a:tc>
                  <a:txBody>
                    <a:bodyPr/>
                    <a:lstStyle/>
                    <a:p>
                      <a:r>
                        <a:rPr lang="en-US" sz="1000" dirty="0"/>
                        <a:t>3.37859*10^9/3.39615*10^9(99.48%)</a:t>
                      </a:r>
                    </a:p>
                  </a:txBody>
                  <a:tcPr marL="68580" marR="68580" marT="34290" marB="34290"/>
                </a:tc>
                <a:tc>
                  <a:txBody>
                    <a:bodyPr/>
                    <a:lstStyle/>
                    <a:p>
                      <a:r>
                        <a:rPr lang="en-US" sz="1000" dirty="0"/>
                        <a:t>1.82983*10^44/1.88168*10^44(97.24%)</a:t>
                      </a:r>
                    </a:p>
                  </a:txBody>
                  <a:tcPr marL="68580" marR="68580" marT="34290" marB="34290"/>
                </a:tc>
                <a:extLst>
                  <a:ext uri="{0D108BD9-81ED-4DB2-BD59-A6C34878D82A}">
                    <a16:rowId xmlns:a16="http://schemas.microsoft.com/office/drawing/2014/main" val="2161155589"/>
                  </a:ext>
                </a:extLst>
              </a:tr>
              <a:tr h="3771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X^3+y-2</a:t>
                      </a:r>
                    </a:p>
                  </a:txBody>
                  <a:tcPr marL="68580" marR="68580" marT="34290" marB="34290"/>
                </a:tc>
                <a:tc>
                  <a:txBody>
                    <a:bodyPr/>
                    <a:lstStyle/>
                    <a:p>
                      <a:r>
                        <a:rPr lang="en-US" sz="1000" dirty="0"/>
                        <a:t>500</a:t>
                      </a:r>
                    </a:p>
                  </a:txBody>
                  <a:tcPr marL="68580" marR="68580" marT="34290" marB="34290"/>
                </a:tc>
                <a:tc>
                  <a:txBody>
                    <a:bodyPr/>
                    <a:lstStyle/>
                    <a:p>
                      <a:r>
                        <a:rPr lang="en-US" sz="1000" dirty="0"/>
                        <a:t>3.39601*10^9/3.39615*10^9(99.99%)</a:t>
                      </a:r>
                    </a:p>
                  </a:txBody>
                  <a:tcPr marL="68580" marR="68580" marT="34290" marB="34290"/>
                </a:tc>
                <a:tc>
                  <a:txBody>
                    <a:bodyPr/>
                    <a:lstStyle/>
                    <a:p>
                      <a:r>
                        <a:rPr lang="en-US" sz="1000" dirty="0"/>
                        <a:t>7.00805*10^213/9.82513*10^217(0%)</a:t>
                      </a:r>
                    </a:p>
                  </a:txBody>
                  <a:tcPr marL="68580" marR="68580" marT="34290" marB="34290"/>
                </a:tc>
                <a:extLst>
                  <a:ext uri="{0D108BD9-81ED-4DB2-BD59-A6C34878D82A}">
                    <a16:rowId xmlns:a16="http://schemas.microsoft.com/office/drawing/2014/main" val="1034365146"/>
                  </a:ext>
                </a:extLst>
              </a:tr>
            </a:tbl>
          </a:graphicData>
        </a:graphic>
      </p:graphicFrame>
      <p:sp>
        <p:nvSpPr>
          <p:cNvPr id="7" name="TextBox 6">
            <a:extLst>
              <a:ext uri="{FF2B5EF4-FFF2-40B4-BE49-F238E27FC236}">
                <a16:creationId xmlns:a16="http://schemas.microsoft.com/office/drawing/2014/main" id="{D0F1C514-3E80-2C49-8590-954380BFD3FF}"/>
              </a:ext>
            </a:extLst>
          </p:cNvPr>
          <p:cNvSpPr txBox="1"/>
          <p:nvPr/>
        </p:nvSpPr>
        <p:spPr>
          <a:xfrm>
            <a:off x="537209" y="3599156"/>
            <a:ext cx="8218171" cy="1546577"/>
          </a:xfrm>
          <a:prstGeom prst="rect">
            <a:avLst/>
          </a:prstGeom>
          <a:noFill/>
        </p:spPr>
        <p:txBody>
          <a:bodyPr wrap="square" rtlCol="0">
            <a:spAutoFit/>
          </a:bodyPr>
          <a:lstStyle/>
          <a:p>
            <a:pPr marL="214313" indent="-214313">
              <a:buFont typeface="Arial" panose="020B0604020202020204" pitchFamily="34" charset="0"/>
              <a:buChar char="•"/>
            </a:pPr>
            <a:r>
              <a:rPr lang="en-US" sz="1350" dirty="0"/>
              <a:t>Pros: Achieve higher accuracy than Euler and Improved Euler method. Similar running time as Euler and improved Euler method. Quick convergence for linear and parabola function. Stable method.</a:t>
            </a:r>
          </a:p>
          <a:p>
            <a:pPr marL="214313" indent="-214313">
              <a:buFont typeface="Arial" panose="020B0604020202020204" pitchFamily="34" charset="0"/>
              <a:buChar char="•"/>
            </a:pPr>
            <a:r>
              <a:rPr lang="en-US" sz="1350" dirty="0"/>
              <a:t>Cons:</a:t>
            </a:r>
          </a:p>
          <a:p>
            <a:pPr marL="600075" lvl="1" indent="-257175">
              <a:buFont typeface="+mj-lt"/>
              <a:buAutoNum type="arabicPeriod"/>
            </a:pPr>
            <a:r>
              <a:rPr lang="en-US" sz="1350" dirty="0"/>
              <a:t>When the prediction point is far away from the starting point, the accuracy is low.</a:t>
            </a:r>
          </a:p>
          <a:p>
            <a:pPr marL="600075" lvl="1" indent="-257175">
              <a:buFont typeface="+mj-lt"/>
              <a:buAutoNum type="arabicPeriod"/>
            </a:pPr>
            <a:r>
              <a:rPr lang="en-US" sz="1350" dirty="0"/>
              <a:t>Not well of handling higher degree polynomial function.</a:t>
            </a:r>
          </a:p>
          <a:p>
            <a:endParaRPr lang="en-US" sz="1350" dirty="0"/>
          </a:p>
        </p:txBody>
      </p:sp>
    </p:spTree>
    <p:extLst>
      <p:ext uri="{BB962C8B-B14F-4D97-AF65-F5344CB8AC3E}">
        <p14:creationId xmlns:p14="http://schemas.microsoft.com/office/powerpoint/2010/main" val="697484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5EB0F-5233-9D07-07CB-DE87D9E5A807}"/>
              </a:ext>
            </a:extLst>
          </p:cNvPr>
          <p:cNvSpPr>
            <a:spLocks noGrp="1"/>
          </p:cNvSpPr>
          <p:nvPr>
            <p:ph type="title"/>
          </p:nvPr>
        </p:nvSpPr>
        <p:spPr/>
        <p:txBody>
          <a:bodyPr/>
          <a:lstStyle/>
          <a:p>
            <a:r>
              <a:rPr lang="en-US" dirty="0"/>
              <a:t>Fourth Order Interpolation Method Results I</a:t>
            </a:r>
          </a:p>
        </p:txBody>
      </p:sp>
      <p:graphicFrame>
        <p:nvGraphicFramePr>
          <p:cNvPr id="4" name="Table 4">
            <a:extLst>
              <a:ext uri="{FF2B5EF4-FFF2-40B4-BE49-F238E27FC236}">
                <a16:creationId xmlns:a16="http://schemas.microsoft.com/office/drawing/2014/main" id="{DFB11768-EFA7-60EA-C5EC-BF8359F206F3}"/>
              </a:ext>
            </a:extLst>
          </p:cNvPr>
          <p:cNvGraphicFramePr>
            <a:graphicFrameLocks noGrp="1"/>
          </p:cNvGraphicFramePr>
          <p:nvPr>
            <p:ph idx="1"/>
            <p:extLst>
              <p:ext uri="{D42A27DB-BD31-4B8C-83A1-F6EECF244321}">
                <p14:modId xmlns:p14="http://schemas.microsoft.com/office/powerpoint/2010/main" val="1387762658"/>
              </p:ext>
            </p:extLst>
          </p:nvPr>
        </p:nvGraphicFramePr>
        <p:xfrm>
          <a:off x="797814" y="1826419"/>
          <a:ext cx="7886700" cy="2606040"/>
        </p:xfrm>
        <a:graphic>
          <a:graphicData uri="http://schemas.openxmlformats.org/drawingml/2006/table">
            <a:tbl>
              <a:tblPr firstRow="1" bandRow="1">
                <a:tableStyleId>{9D7B26C5-4107-4FEC-AEDC-1716B250A1EF}</a:tableStyleId>
              </a:tblPr>
              <a:tblGrid>
                <a:gridCol w="1192530">
                  <a:extLst>
                    <a:ext uri="{9D8B030D-6E8A-4147-A177-3AD203B41FA5}">
                      <a16:colId xmlns:a16="http://schemas.microsoft.com/office/drawing/2014/main" val="2895719044"/>
                    </a:ext>
                  </a:extLst>
                </a:gridCol>
                <a:gridCol w="1805940">
                  <a:extLst>
                    <a:ext uri="{9D8B030D-6E8A-4147-A177-3AD203B41FA5}">
                      <a16:colId xmlns:a16="http://schemas.microsoft.com/office/drawing/2014/main" val="1744581728"/>
                    </a:ext>
                  </a:extLst>
                </a:gridCol>
                <a:gridCol w="1432560">
                  <a:extLst>
                    <a:ext uri="{9D8B030D-6E8A-4147-A177-3AD203B41FA5}">
                      <a16:colId xmlns:a16="http://schemas.microsoft.com/office/drawing/2014/main" val="2882332505"/>
                    </a:ext>
                  </a:extLst>
                </a:gridCol>
                <a:gridCol w="1409700">
                  <a:extLst>
                    <a:ext uri="{9D8B030D-6E8A-4147-A177-3AD203B41FA5}">
                      <a16:colId xmlns:a16="http://schemas.microsoft.com/office/drawing/2014/main" val="3609186659"/>
                    </a:ext>
                  </a:extLst>
                </a:gridCol>
                <a:gridCol w="1051560">
                  <a:extLst>
                    <a:ext uri="{9D8B030D-6E8A-4147-A177-3AD203B41FA5}">
                      <a16:colId xmlns:a16="http://schemas.microsoft.com/office/drawing/2014/main" val="3584877974"/>
                    </a:ext>
                  </a:extLst>
                </a:gridCol>
                <a:gridCol w="994410">
                  <a:extLst>
                    <a:ext uri="{9D8B030D-6E8A-4147-A177-3AD203B41FA5}">
                      <a16:colId xmlns:a16="http://schemas.microsoft.com/office/drawing/2014/main" val="444595043"/>
                    </a:ext>
                  </a:extLst>
                </a:gridCol>
              </a:tblGrid>
              <a:tr h="377190">
                <a:tc>
                  <a:txBody>
                    <a:bodyPr/>
                    <a:lstStyle/>
                    <a:p>
                      <a:r>
                        <a:rPr lang="en-US" sz="1200" dirty="0"/>
                        <a:t>Cases</a:t>
                      </a:r>
                    </a:p>
                  </a:txBody>
                  <a:tcPr marL="68580" marR="68580" marT="34290" marB="34290"/>
                </a:tc>
                <a:tc>
                  <a:txBody>
                    <a:bodyPr/>
                    <a:lstStyle/>
                    <a:p>
                      <a:r>
                        <a:rPr lang="en-US" sz="1200" dirty="0"/>
                        <a:t>Setting</a:t>
                      </a:r>
                    </a:p>
                  </a:txBody>
                  <a:tcPr marL="68580" marR="68580" marT="34290" marB="34290"/>
                </a:tc>
                <a:tc>
                  <a:txBody>
                    <a:bodyPr/>
                    <a:lstStyle/>
                    <a:p>
                      <a:r>
                        <a:rPr lang="en-US" sz="1200" dirty="0"/>
                        <a:t>Result</a:t>
                      </a:r>
                    </a:p>
                  </a:txBody>
                  <a:tcPr marL="68580" marR="68580" marT="34290" marB="34290"/>
                </a:tc>
                <a:tc>
                  <a:txBody>
                    <a:bodyPr/>
                    <a:lstStyle/>
                    <a:p>
                      <a:r>
                        <a:rPr lang="en-US" sz="1200" dirty="0"/>
                        <a:t>Actual</a:t>
                      </a:r>
                    </a:p>
                  </a:txBody>
                  <a:tcPr marL="68580" marR="68580" marT="34290" marB="34290"/>
                </a:tc>
                <a:tc>
                  <a:txBody>
                    <a:bodyPr/>
                    <a:lstStyle/>
                    <a:p>
                      <a:r>
                        <a:rPr lang="en-US" sz="1200" dirty="0"/>
                        <a:t>Accuracy</a:t>
                      </a:r>
                    </a:p>
                  </a:txBody>
                  <a:tcPr marL="68580" marR="68580" marT="34290" marB="34290"/>
                </a:tc>
                <a:tc>
                  <a:txBody>
                    <a:bodyPr/>
                    <a:lstStyle/>
                    <a:p>
                      <a:r>
                        <a:rPr lang="en-US" sz="1200" dirty="0"/>
                        <a:t>Run Time (second)</a:t>
                      </a:r>
                    </a:p>
                  </a:txBody>
                  <a:tcPr marL="68580" marR="68580" marT="34290" marB="34290"/>
                </a:tc>
                <a:extLst>
                  <a:ext uri="{0D108BD9-81ED-4DB2-BD59-A6C34878D82A}">
                    <a16:rowId xmlns:a16="http://schemas.microsoft.com/office/drawing/2014/main" val="3053367547"/>
                  </a:ext>
                </a:extLst>
              </a:tr>
              <a:tr h="278130">
                <a:tc>
                  <a:txBody>
                    <a:bodyPr/>
                    <a:lstStyle/>
                    <a:p>
                      <a:r>
                        <a:rPr lang="en-US" sz="1200" dirty="0" err="1"/>
                        <a:t>Sinx+cosx</a:t>
                      </a:r>
                      <a:endParaRPr lang="en-US" sz="1200" dirty="0"/>
                    </a:p>
                  </a:txBody>
                  <a:tcPr marL="68580" marR="68580" marT="34290" marB="34290"/>
                </a:tc>
                <a:tc>
                  <a:txBody>
                    <a:bodyPr/>
                    <a:lstStyle/>
                    <a:p>
                      <a:r>
                        <a:rPr lang="en-US" sz="1200" dirty="0"/>
                        <a:t>f(0)=1, endpoint=2, 10 steps</a:t>
                      </a:r>
                    </a:p>
                  </a:txBody>
                  <a:tcPr marL="68580" marR="68580" marT="34290" marB="34290"/>
                </a:tc>
                <a:tc>
                  <a:txBody>
                    <a:bodyPr/>
                    <a:lstStyle/>
                    <a:p>
                      <a:r>
                        <a:rPr lang="en-US" sz="1200" dirty="0"/>
                        <a:t>-43.993</a:t>
                      </a:r>
                    </a:p>
                  </a:txBody>
                  <a:tcPr marL="68580" marR="68580" marT="34290" marB="34290"/>
                </a:tc>
                <a:tc>
                  <a:txBody>
                    <a:bodyPr/>
                    <a:lstStyle/>
                    <a:p>
                      <a:r>
                        <a:rPr lang="en-US" sz="1200" dirty="0"/>
                        <a:t>3.32544</a:t>
                      </a:r>
                    </a:p>
                  </a:txBody>
                  <a:tcPr marL="68580" marR="68580" marT="34290" marB="34290"/>
                </a:tc>
                <a:tc>
                  <a:txBody>
                    <a:bodyPr/>
                    <a:lstStyle/>
                    <a:p>
                      <a:r>
                        <a:rPr lang="en-US" sz="1200" dirty="0"/>
                        <a:t>0%</a:t>
                      </a:r>
                    </a:p>
                  </a:txBody>
                  <a:tcPr marL="68580" marR="68580" marT="34290" marB="34290"/>
                </a:tc>
                <a:tc>
                  <a:txBody>
                    <a:bodyPr/>
                    <a:lstStyle/>
                    <a:p>
                      <a:r>
                        <a:rPr lang="en-US" sz="1200" dirty="0"/>
                        <a:t>0.012</a:t>
                      </a:r>
                    </a:p>
                  </a:txBody>
                  <a:tcPr marL="68580" marR="68580" marT="34290" marB="34290"/>
                </a:tc>
                <a:extLst>
                  <a:ext uri="{0D108BD9-81ED-4DB2-BD59-A6C34878D82A}">
                    <a16:rowId xmlns:a16="http://schemas.microsoft.com/office/drawing/2014/main" val="1803248518"/>
                  </a:ext>
                </a:extLst>
              </a:tr>
              <a:tr h="377190">
                <a:tc>
                  <a:txBody>
                    <a:bodyPr/>
                    <a:lstStyle/>
                    <a:p>
                      <a:r>
                        <a:rPr lang="en-US" sz="1200" dirty="0"/>
                        <a:t>2y-6x+11</a:t>
                      </a:r>
                    </a:p>
                  </a:txBody>
                  <a:tcPr marL="68580" marR="68580" marT="34290" marB="34290"/>
                </a:tc>
                <a:tc>
                  <a:txBody>
                    <a:bodyPr/>
                    <a:lstStyle/>
                    <a:p>
                      <a:r>
                        <a:rPr lang="en-US" sz="1200" dirty="0"/>
                        <a:t>f(0)=5,</a:t>
                      </a:r>
                    </a:p>
                    <a:p>
                      <a:r>
                        <a:rPr lang="en-US" sz="1200" dirty="0"/>
                        <a:t>Endpoint=4, 5 steps</a:t>
                      </a:r>
                    </a:p>
                  </a:txBody>
                  <a:tcPr marL="68580" marR="68580" marT="34290" marB="34290"/>
                </a:tc>
                <a:tc>
                  <a:txBody>
                    <a:bodyPr/>
                    <a:lstStyle/>
                    <a:p>
                      <a:r>
                        <a:rPr lang="en-US" sz="1200" dirty="0"/>
                        <a:t>9928.255</a:t>
                      </a:r>
                    </a:p>
                  </a:txBody>
                  <a:tcPr marL="68580" marR="68580" marT="34290" marB="34290"/>
                </a:tc>
                <a:tc>
                  <a:txBody>
                    <a:bodyPr/>
                    <a:lstStyle/>
                    <a:p>
                      <a:r>
                        <a:rPr lang="en-US" sz="1200" dirty="0"/>
                        <a:t>26836.6</a:t>
                      </a:r>
                    </a:p>
                  </a:txBody>
                  <a:tcPr marL="68580" marR="68580" marT="34290" marB="34290"/>
                </a:tc>
                <a:tc>
                  <a:txBody>
                    <a:bodyPr/>
                    <a:lstStyle/>
                    <a:p>
                      <a:r>
                        <a:rPr lang="en-US" sz="1200" dirty="0"/>
                        <a:t>37.00%</a:t>
                      </a:r>
                    </a:p>
                  </a:txBody>
                  <a:tcPr marL="68580" marR="68580" marT="34290" marB="34290"/>
                </a:tc>
                <a:tc>
                  <a:txBody>
                    <a:bodyPr/>
                    <a:lstStyle/>
                    <a:p>
                      <a:r>
                        <a:rPr lang="en-US" sz="1200" dirty="0"/>
                        <a:t>0.554</a:t>
                      </a:r>
                    </a:p>
                  </a:txBody>
                  <a:tcPr marL="68580" marR="68580" marT="34290" marB="34290"/>
                </a:tc>
                <a:extLst>
                  <a:ext uri="{0D108BD9-81ED-4DB2-BD59-A6C34878D82A}">
                    <a16:rowId xmlns:a16="http://schemas.microsoft.com/office/drawing/2014/main" val="3959398368"/>
                  </a:ext>
                </a:extLst>
              </a:tr>
              <a:tr h="377190">
                <a:tc>
                  <a:txBody>
                    <a:bodyPr/>
                    <a:lstStyle/>
                    <a:p>
                      <a:r>
                        <a:rPr lang="en-US" sz="1200" dirty="0"/>
                        <a:t>-</a:t>
                      </a:r>
                      <a:r>
                        <a:rPr lang="en-US" sz="1200" dirty="0" err="1"/>
                        <a:t>xy</a:t>
                      </a:r>
                      <a:endParaRPr lang="en-US" sz="1200" dirty="0"/>
                    </a:p>
                  </a:txBody>
                  <a:tcPr marL="68580" marR="68580" marT="34290" marB="34290"/>
                </a:tc>
                <a:tc>
                  <a:txBody>
                    <a:bodyPr/>
                    <a:lstStyle/>
                    <a:p>
                      <a:r>
                        <a:rPr lang="en-US" sz="1200" dirty="0"/>
                        <a:t>f(0)=10, endpoint=10, 10 steps</a:t>
                      </a:r>
                    </a:p>
                  </a:txBody>
                  <a:tcPr marL="68580" marR="68580" marT="34290" marB="34290"/>
                </a:tc>
                <a:tc>
                  <a:txBody>
                    <a:bodyPr/>
                    <a:lstStyle/>
                    <a:p>
                      <a:r>
                        <a:rPr lang="en-US" sz="1200" dirty="0"/>
                        <a:t>-1.797874*10^7</a:t>
                      </a:r>
                    </a:p>
                  </a:txBody>
                  <a:tcPr marL="68580" marR="68580" marT="34290" marB="34290"/>
                </a:tc>
                <a:tc>
                  <a:txBody>
                    <a:bodyPr/>
                    <a:lstStyle/>
                    <a:p>
                      <a:r>
                        <a:rPr lang="en-US" sz="1200" dirty="0"/>
                        <a:t>1.92875*10^(-21)</a:t>
                      </a:r>
                    </a:p>
                  </a:txBody>
                  <a:tcPr marL="68580" marR="68580" marT="34290" marB="34290"/>
                </a:tc>
                <a:tc>
                  <a:txBody>
                    <a:bodyPr/>
                    <a:lstStyle/>
                    <a:p>
                      <a:r>
                        <a:rPr lang="en-US" sz="1200" dirty="0"/>
                        <a:t>0%</a:t>
                      </a:r>
                    </a:p>
                  </a:txBody>
                  <a:tcPr marL="68580" marR="68580" marT="34290" marB="34290"/>
                </a:tc>
                <a:tc>
                  <a:txBody>
                    <a:bodyPr/>
                    <a:lstStyle/>
                    <a:p>
                      <a:r>
                        <a:rPr lang="en-US" sz="1200" dirty="0"/>
                        <a:t>0.602</a:t>
                      </a:r>
                    </a:p>
                  </a:txBody>
                  <a:tcPr marL="68580" marR="68580" marT="34290" marB="34290"/>
                </a:tc>
                <a:extLst>
                  <a:ext uri="{0D108BD9-81ED-4DB2-BD59-A6C34878D82A}">
                    <a16:rowId xmlns:a16="http://schemas.microsoft.com/office/drawing/2014/main" val="706782154"/>
                  </a:ext>
                </a:extLst>
              </a:tr>
              <a:tr h="377190">
                <a:tc>
                  <a:txBody>
                    <a:bodyPr/>
                    <a:lstStyle/>
                    <a:p>
                      <a:r>
                        <a:rPr lang="en-US" sz="1200" dirty="0"/>
                        <a:t>Exp(x)(</a:t>
                      </a:r>
                      <a:r>
                        <a:rPr lang="en-US" sz="1200" dirty="0" err="1"/>
                        <a:t>sinx+cosx</a:t>
                      </a:r>
                      <a:r>
                        <a:rPr lang="en-US" sz="1200" dirty="0"/>
                        <a:t>)</a:t>
                      </a:r>
                    </a:p>
                  </a:txBody>
                  <a:tcPr marL="68580" marR="68580" marT="34290" marB="34290"/>
                </a:tc>
                <a:tc>
                  <a:txBody>
                    <a:bodyPr/>
                    <a:lstStyle/>
                    <a:p>
                      <a:r>
                        <a:rPr lang="en-US" sz="1200" dirty="0"/>
                        <a:t>F(0)=10, endpoint=10, 70 steps</a:t>
                      </a:r>
                    </a:p>
                  </a:txBody>
                  <a:tcPr marL="68580" marR="68580" marT="34290" marB="34290"/>
                </a:tc>
                <a:tc>
                  <a:txBody>
                    <a:bodyPr/>
                    <a:lstStyle/>
                    <a:p>
                      <a:r>
                        <a:rPr lang="en-US" sz="1200" dirty="0"/>
                        <a:t>-1.791152*10^55</a:t>
                      </a:r>
                    </a:p>
                  </a:txBody>
                  <a:tcPr marL="68580" marR="68580" marT="34290" marB="34290"/>
                </a:tc>
                <a:tc>
                  <a:txBody>
                    <a:bodyPr/>
                    <a:lstStyle/>
                    <a:p>
                      <a:r>
                        <a:rPr lang="en-US" sz="1200" dirty="0"/>
                        <a:t>-11972.9</a:t>
                      </a:r>
                    </a:p>
                  </a:txBody>
                  <a:tcPr marL="68580" marR="68580" marT="34290" marB="34290"/>
                </a:tc>
                <a:tc>
                  <a:txBody>
                    <a:bodyPr/>
                    <a:lstStyle/>
                    <a:p>
                      <a:r>
                        <a:rPr lang="en-US" sz="1200" dirty="0"/>
                        <a:t>0%</a:t>
                      </a:r>
                    </a:p>
                  </a:txBody>
                  <a:tcPr marL="68580" marR="68580" marT="34290" marB="34290"/>
                </a:tc>
                <a:tc>
                  <a:txBody>
                    <a:bodyPr/>
                    <a:lstStyle/>
                    <a:p>
                      <a:r>
                        <a:rPr lang="en-US" sz="1200" dirty="0"/>
                        <a:t>0.978</a:t>
                      </a:r>
                    </a:p>
                  </a:txBody>
                  <a:tcPr marL="68580" marR="68580" marT="34290" marB="34290"/>
                </a:tc>
                <a:extLst>
                  <a:ext uri="{0D108BD9-81ED-4DB2-BD59-A6C34878D82A}">
                    <a16:rowId xmlns:a16="http://schemas.microsoft.com/office/drawing/2014/main" val="2050382820"/>
                  </a:ext>
                </a:extLst>
              </a:tr>
              <a:tr h="377190">
                <a:tc>
                  <a:txBody>
                    <a:bodyPr/>
                    <a:lstStyle/>
                    <a:p>
                      <a:r>
                        <a:rPr lang="en-US" sz="1200" dirty="0"/>
                        <a:t>X^3+y-2</a:t>
                      </a:r>
                    </a:p>
                  </a:txBody>
                  <a:tcPr marL="68580" marR="68580" marT="34290" marB="34290"/>
                </a:tc>
                <a:tc>
                  <a:txBody>
                    <a:bodyPr/>
                    <a:lstStyle/>
                    <a:p>
                      <a:r>
                        <a:rPr lang="en-US" sz="1200" dirty="0"/>
                        <a:t>F(0)=3, endpoint=20, 10 steps</a:t>
                      </a:r>
                    </a:p>
                  </a:txBody>
                  <a:tcPr marL="68580" marR="68580" marT="34290" marB="34290"/>
                </a:tc>
                <a:tc>
                  <a:txBody>
                    <a:bodyPr/>
                    <a:lstStyle/>
                    <a:p>
                      <a:r>
                        <a:rPr lang="en-US" sz="1200" dirty="0"/>
                        <a:t>-1.045711*10^8</a:t>
                      </a:r>
                    </a:p>
                  </a:txBody>
                  <a:tcPr marL="68580" marR="68580" marT="34290" marB="34290"/>
                </a:tc>
                <a:tc>
                  <a:txBody>
                    <a:bodyPr/>
                    <a:lstStyle/>
                    <a:p>
                      <a:r>
                        <a:rPr lang="en-US" sz="1200" dirty="0"/>
                        <a:t>3.39615*10^9</a:t>
                      </a:r>
                    </a:p>
                  </a:txBody>
                  <a:tcPr marL="68580" marR="68580" marT="34290" marB="34290"/>
                </a:tc>
                <a:tc>
                  <a:txBody>
                    <a:bodyPr/>
                    <a:lstStyle/>
                    <a:p>
                      <a:r>
                        <a:rPr lang="en-US" sz="1200" dirty="0"/>
                        <a:t>0%</a:t>
                      </a:r>
                    </a:p>
                  </a:txBody>
                  <a:tcPr marL="68580" marR="68580" marT="34290" marB="34290"/>
                </a:tc>
                <a:tc>
                  <a:txBody>
                    <a:bodyPr/>
                    <a:lstStyle/>
                    <a:p>
                      <a:r>
                        <a:rPr lang="en-US" sz="1200" dirty="0"/>
                        <a:t>1.178</a:t>
                      </a:r>
                    </a:p>
                  </a:txBody>
                  <a:tcPr marL="68580" marR="68580" marT="34290" marB="34290"/>
                </a:tc>
                <a:extLst>
                  <a:ext uri="{0D108BD9-81ED-4DB2-BD59-A6C34878D82A}">
                    <a16:rowId xmlns:a16="http://schemas.microsoft.com/office/drawing/2014/main" val="122293716"/>
                  </a:ext>
                </a:extLst>
              </a:tr>
            </a:tbl>
          </a:graphicData>
        </a:graphic>
      </p:graphicFrame>
    </p:spTree>
    <p:extLst>
      <p:ext uri="{BB962C8B-B14F-4D97-AF65-F5344CB8AC3E}">
        <p14:creationId xmlns:p14="http://schemas.microsoft.com/office/powerpoint/2010/main" val="1130558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25EA1-F1BF-C697-FDB5-59F7E54B3896}"/>
              </a:ext>
            </a:extLst>
          </p:cNvPr>
          <p:cNvSpPr>
            <a:spLocks noGrp="1"/>
          </p:cNvSpPr>
          <p:nvPr>
            <p:ph type="title"/>
          </p:nvPr>
        </p:nvSpPr>
        <p:spPr>
          <a:xfrm>
            <a:off x="628650" y="1"/>
            <a:ext cx="7886700" cy="994172"/>
          </a:xfrm>
        </p:spPr>
        <p:txBody>
          <a:bodyPr>
            <a:normAutofit fontScale="90000"/>
          </a:bodyPr>
          <a:lstStyle/>
          <a:p>
            <a:r>
              <a:rPr lang="en-US" dirty="0"/>
              <a:t>Fourth Order Interpolation Method Result II</a:t>
            </a:r>
          </a:p>
        </p:txBody>
      </p:sp>
      <p:graphicFrame>
        <p:nvGraphicFramePr>
          <p:cNvPr id="5" name="Table 5">
            <a:extLst>
              <a:ext uri="{FF2B5EF4-FFF2-40B4-BE49-F238E27FC236}">
                <a16:creationId xmlns:a16="http://schemas.microsoft.com/office/drawing/2014/main" id="{0CB4B573-CA4C-12A1-9C24-F73B358FA3E0}"/>
              </a:ext>
            </a:extLst>
          </p:cNvPr>
          <p:cNvGraphicFramePr>
            <a:graphicFrameLocks noGrp="1"/>
          </p:cNvGraphicFramePr>
          <p:nvPr>
            <p:ph idx="1"/>
            <p:extLst>
              <p:ext uri="{D42A27DB-BD31-4B8C-83A1-F6EECF244321}">
                <p14:modId xmlns:p14="http://schemas.microsoft.com/office/powerpoint/2010/main" val="577910719"/>
              </p:ext>
            </p:extLst>
          </p:nvPr>
        </p:nvGraphicFramePr>
        <p:xfrm>
          <a:off x="681990" y="1104152"/>
          <a:ext cx="7886700" cy="1992630"/>
        </p:xfrm>
        <a:graphic>
          <a:graphicData uri="http://schemas.openxmlformats.org/drawingml/2006/table">
            <a:tbl>
              <a:tblPr firstRow="1" bandRow="1">
                <a:tableStyleId>{9D7B26C5-4107-4FEC-AEDC-1716B250A1EF}</a:tableStyleId>
              </a:tblPr>
              <a:tblGrid>
                <a:gridCol w="1040130">
                  <a:extLst>
                    <a:ext uri="{9D8B030D-6E8A-4147-A177-3AD203B41FA5}">
                      <a16:colId xmlns:a16="http://schemas.microsoft.com/office/drawing/2014/main" val="2042961096"/>
                    </a:ext>
                  </a:extLst>
                </a:gridCol>
                <a:gridCol w="931273">
                  <a:extLst>
                    <a:ext uri="{9D8B030D-6E8A-4147-A177-3AD203B41FA5}">
                      <a16:colId xmlns:a16="http://schemas.microsoft.com/office/drawing/2014/main" val="3262277459"/>
                    </a:ext>
                  </a:extLst>
                </a:gridCol>
                <a:gridCol w="3175907">
                  <a:extLst>
                    <a:ext uri="{9D8B030D-6E8A-4147-A177-3AD203B41FA5}">
                      <a16:colId xmlns:a16="http://schemas.microsoft.com/office/drawing/2014/main" val="2887186597"/>
                    </a:ext>
                  </a:extLst>
                </a:gridCol>
                <a:gridCol w="2739390">
                  <a:extLst>
                    <a:ext uri="{9D8B030D-6E8A-4147-A177-3AD203B41FA5}">
                      <a16:colId xmlns:a16="http://schemas.microsoft.com/office/drawing/2014/main" val="570784453"/>
                    </a:ext>
                  </a:extLst>
                </a:gridCol>
              </a:tblGrid>
              <a:tr h="377190">
                <a:tc>
                  <a:txBody>
                    <a:bodyPr/>
                    <a:lstStyle/>
                    <a:p>
                      <a:r>
                        <a:rPr lang="en-US" sz="1100" dirty="0"/>
                        <a:t>Case</a:t>
                      </a:r>
                    </a:p>
                    <a:p>
                      <a:r>
                        <a:rPr lang="en-US" sz="1100" dirty="0"/>
                        <a:t>(y[0]=3)</a:t>
                      </a:r>
                    </a:p>
                  </a:txBody>
                  <a:tcPr marL="68580" marR="68580" marT="34290" marB="34290"/>
                </a:tc>
                <a:tc>
                  <a:txBody>
                    <a:bodyPr/>
                    <a:lstStyle/>
                    <a:p>
                      <a:r>
                        <a:rPr lang="en-US" sz="1100" dirty="0"/>
                        <a:t>Parameter</a:t>
                      </a:r>
                    </a:p>
                  </a:txBody>
                  <a:tcPr marL="68580" marR="68580" marT="34290" marB="34290"/>
                </a:tc>
                <a:tc>
                  <a:txBody>
                    <a:bodyPr/>
                    <a:lstStyle/>
                    <a:p>
                      <a:r>
                        <a:rPr lang="en-US" sz="1100" dirty="0"/>
                        <a:t>Step Size Accuracy (with end point fixed at 20, actual result is 3.39615*10^9)</a:t>
                      </a:r>
                    </a:p>
                  </a:txBody>
                  <a:tcPr marL="68580" marR="68580" marT="34290" marB="34290"/>
                </a:tc>
                <a:tc>
                  <a:txBody>
                    <a:bodyPr/>
                    <a:lstStyle/>
                    <a:p>
                      <a:r>
                        <a:rPr lang="en-US" sz="1100" dirty="0"/>
                        <a:t>End Point Accuracy (with step size fixed at 1, actual result)</a:t>
                      </a:r>
                    </a:p>
                  </a:txBody>
                  <a:tcPr marL="68580" marR="68580" marT="34290" marB="34290"/>
                </a:tc>
                <a:extLst>
                  <a:ext uri="{0D108BD9-81ED-4DB2-BD59-A6C34878D82A}">
                    <a16:rowId xmlns:a16="http://schemas.microsoft.com/office/drawing/2014/main" val="1886123121"/>
                  </a:ext>
                </a:extLst>
              </a:tr>
              <a:tr h="2781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X^3+y-2</a:t>
                      </a:r>
                    </a:p>
                  </a:txBody>
                  <a:tcPr marL="68580" marR="68580" marT="34290" marB="34290"/>
                </a:tc>
                <a:tc>
                  <a:txBody>
                    <a:bodyPr/>
                    <a:lstStyle/>
                    <a:p>
                      <a:r>
                        <a:rPr lang="en-US" sz="1100" dirty="0"/>
                        <a:t>1</a:t>
                      </a:r>
                    </a:p>
                  </a:txBody>
                  <a:tcPr marL="68580" marR="68580" marT="34290" marB="34290"/>
                </a:tc>
                <a:tc>
                  <a:txBody>
                    <a:bodyPr/>
                    <a:lstStyle/>
                    <a:p>
                      <a:r>
                        <a:rPr lang="en-US" sz="1100" dirty="0"/>
                        <a:t>4.670588*10^8/3.39615*10^9 (13.75%)</a:t>
                      </a:r>
                    </a:p>
                  </a:txBody>
                  <a:tcPr marL="68580" marR="68580" marT="34290" marB="34290"/>
                </a:tc>
                <a:tc>
                  <a:txBody>
                    <a:bodyPr/>
                    <a:lstStyle/>
                    <a:p>
                      <a:r>
                        <a:rPr lang="en-US" sz="1100" dirty="0"/>
                        <a:t>5.0257/5.0280(99.99%)</a:t>
                      </a:r>
                    </a:p>
                  </a:txBody>
                  <a:tcPr marL="68580" marR="68580" marT="34290" marB="34290"/>
                </a:tc>
                <a:extLst>
                  <a:ext uri="{0D108BD9-81ED-4DB2-BD59-A6C34878D82A}">
                    <a16:rowId xmlns:a16="http://schemas.microsoft.com/office/drawing/2014/main" val="3080401914"/>
                  </a:ext>
                </a:extLst>
              </a:tr>
              <a:tr h="2781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X^3+y-2</a:t>
                      </a:r>
                    </a:p>
                  </a:txBody>
                  <a:tcPr marL="68580" marR="68580" marT="34290" marB="34290"/>
                </a:tc>
                <a:tc>
                  <a:txBody>
                    <a:bodyPr/>
                    <a:lstStyle/>
                    <a:p>
                      <a:r>
                        <a:rPr lang="en-US" sz="1100" dirty="0"/>
                        <a:t>10</a:t>
                      </a:r>
                    </a:p>
                  </a:txBody>
                  <a:tcPr marL="68580" marR="68580" marT="34290" marB="34290"/>
                </a:tc>
                <a:tc>
                  <a:txBody>
                    <a:bodyPr/>
                    <a:lstStyle/>
                    <a:p>
                      <a:r>
                        <a:rPr lang="en-US" sz="1100" dirty="0"/>
                        <a:t>-1.045711*10^8/3.39615*10^9(25.32%)</a:t>
                      </a:r>
                    </a:p>
                  </a:txBody>
                  <a:tcPr marL="68580" marR="68580" marT="34290" marB="34290"/>
                </a:tc>
                <a:tc>
                  <a:txBody>
                    <a:bodyPr/>
                    <a:lstStyle/>
                    <a:p>
                      <a:r>
                        <a:rPr lang="en-US" sz="1100" dirty="0"/>
                        <a:t>123751/152822(80.98%)</a:t>
                      </a:r>
                    </a:p>
                  </a:txBody>
                  <a:tcPr marL="68580" marR="68580" marT="34290" marB="34290"/>
                </a:tc>
                <a:extLst>
                  <a:ext uri="{0D108BD9-81ED-4DB2-BD59-A6C34878D82A}">
                    <a16:rowId xmlns:a16="http://schemas.microsoft.com/office/drawing/2014/main" val="1463355986"/>
                  </a:ext>
                </a:extLst>
              </a:tr>
              <a:tr h="3771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X^3+y-2</a:t>
                      </a:r>
                    </a:p>
                  </a:txBody>
                  <a:tcPr marL="68580" marR="68580" marT="34290" marB="34290"/>
                </a:tc>
                <a:tc>
                  <a:txBody>
                    <a:bodyPr/>
                    <a:lstStyle/>
                    <a:p>
                      <a:r>
                        <a:rPr lang="en-US" sz="1100" dirty="0"/>
                        <a:t>50</a:t>
                      </a:r>
                    </a:p>
                  </a:txBody>
                  <a:tcPr marL="68580" marR="68580" marT="34290" marB="34290"/>
                </a:tc>
                <a:tc>
                  <a:txBody>
                    <a:bodyPr/>
                    <a:lstStyle/>
                    <a:p>
                      <a:r>
                        <a:rPr lang="en-US" sz="1100" dirty="0"/>
                        <a:t>-2.301643*10^38/3.39615^10^9(0%)</a:t>
                      </a:r>
                    </a:p>
                  </a:txBody>
                  <a:tcPr marL="68580" marR="68580" marT="34290" marB="34290"/>
                </a:tc>
                <a:tc>
                  <a:txBody>
                    <a:bodyPr/>
                    <a:lstStyle/>
                    <a:p>
                      <a:r>
                        <a:rPr lang="en-US" sz="1100" dirty="0"/>
                        <a:t>3.31170743*10^15/3.62930*10^22 (0%)</a:t>
                      </a:r>
                    </a:p>
                  </a:txBody>
                  <a:tcPr marL="68580" marR="68580" marT="34290" marB="34290"/>
                </a:tc>
                <a:extLst>
                  <a:ext uri="{0D108BD9-81ED-4DB2-BD59-A6C34878D82A}">
                    <a16:rowId xmlns:a16="http://schemas.microsoft.com/office/drawing/2014/main" val="803552046"/>
                  </a:ext>
                </a:extLst>
              </a:tr>
              <a:tr h="2781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X^3+y-2</a:t>
                      </a:r>
                    </a:p>
                  </a:txBody>
                  <a:tcPr marL="68580" marR="68580" marT="34290" marB="34290"/>
                </a:tc>
                <a:tc>
                  <a:txBody>
                    <a:bodyPr/>
                    <a:lstStyle/>
                    <a:p>
                      <a:r>
                        <a:rPr lang="en-US" sz="1100" dirty="0"/>
                        <a:t>100</a:t>
                      </a:r>
                    </a:p>
                  </a:txBody>
                  <a:tcPr marL="68580" marR="68580" marT="34290" marB="34290"/>
                </a:tc>
                <a:tc>
                  <a:txBody>
                    <a:bodyPr/>
                    <a:lstStyle/>
                    <a:p>
                      <a:r>
                        <a:rPr lang="en-US" sz="1100" dirty="0"/>
                        <a:t>-3.11553*10^81/3.39615*10^9(0%)</a:t>
                      </a:r>
                    </a:p>
                  </a:txBody>
                  <a:tcPr marL="68580" marR="68580" marT="34290" marB="34290"/>
                </a:tc>
                <a:tc>
                  <a:txBody>
                    <a:bodyPr/>
                    <a:lstStyle/>
                    <a:p>
                      <a:r>
                        <a:rPr lang="en-US" sz="1100"/>
                        <a:t>3.9196418*10^21/1.88168*10^44(0%)</a:t>
                      </a:r>
                      <a:endParaRPr lang="en-US" sz="1100" dirty="0"/>
                    </a:p>
                  </a:txBody>
                  <a:tcPr marL="68580" marR="68580" marT="34290" marB="34290"/>
                </a:tc>
                <a:extLst>
                  <a:ext uri="{0D108BD9-81ED-4DB2-BD59-A6C34878D82A}">
                    <a16:rowId xmlns:a16="http://schemas.microsoft.com/office/drawing/2014/main" val="478687790"/>
                  </a:ext>
                </a:extLst>
              </a:tr>
              <a:tr h="3771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X^3+y-2</a:t>
                      </a:r>
                    </a:p>
                  </a:txBody>
                  <a:tcPr marL="68580" marR="68580" marT="34290" marB="34290"/>
                </a:tc>
                <a:tc>
                  <a:txBody>
                    <a:bodyPr/>
                    <a:lstStyle/>
                    <a:p>
                      <a:r>
                        <a:rPr lang="en-US" sz="1100" dirty="0"/>
                        <a:t>500</a:t>
                      </a:r>
                    </a:p>
                  </a:txBody>
                  <a:tcPr marL="68580" marR="68580" marT="34290" marB="34290"/>
                </a:tc>
                <a:tc>
                  <a:txBody>
                    <a:bodyPr/>
                    <a:lstStyle/>
                    <a:p>
                      <a:r>
                        <a:rPr lang="en-US" sz="1100" dirty="0"/>
                        <a:t>-2.083589*10^436/3.39615*10^9(0%)</a:t>
                      </a:r>
                    </a:p>
                  </a:txBody>
                  <a:tcPr marL="68580" marR="68580" marT="34290" marB="34290"/>
                </a:tc>
                <a:tc>
                  <a:txBody>
                    <a:bodyPr/>
                    <a:lstStyle/>
                    <a:p>
                      <a:r>
                        <a:rPr lang="en-US" sz="1100" dirty="0"/>
                        <a:t>3.8486697*10^36/9.82513*10^217(0%)</a:t>
                      </a:r>
                    </a:p>
                  </a:txBody>
                  <a:tcPr marL="68580" marR="68580" marT="34290" marB="34290"/>
                </a:tc>
                <a:extLst>
                  <a:ext uri="{0D108BD9-81ED-4DB2-BD59-A6C34878D82A}">
                    <a16:rowId xmlns:a16="http://schemas.microsoft.com/office/drawing/2014/main" val="2729602653"/>
                  </a:ext>
                </a:extLst>
              </a:tr>
            </a:tbl>
          </a:graphicData>
        </a:graphic>
      </p:graphicFrame>
      <p:sp>
        <p:nvSpPr>
          <p:cNvPr id="7" name="TextBox 6">
            <a:extLst>
              <a:ext uri="{FF2B5EF4-FFF2-40B4-BE49-F238E27FC236}">
                <a16:creationId xmlns:a16="http://schemas.microsoft.com/office/drawing/2014/main" id="{33685F57-E481-6464-4C61-82C28B3380FA}"/>
              </a:ext>
            </a:extLst>
          </p:cNvPr>
          <p:cNvSpPr txBox="1"/>
          <p:nvPr/>
        </p:nvSpPr>
        <p:spPr>
          <a:xfrm>
            <a:off x="603885" y="3206761"/>
            <a:ext cx="8042910" cy="1938992"/>
          </a:xfrm>
          <a:prstGeom prst="rect">
            <a:avLst/>
          </a:prstGeom>
          <a:noFill/>
        </p:spPr>
        <p:txBody>
          <a:bodyPr wrap="square">
            <a:spAutoFit/>
          </a:bodyPr>
          <a:lstStyle/>
          <a:p>
            <a:pPr marL="214313" indent="-214313">
              <a:buFont typeface="Arial" panose="020B0604020202020204" pitchFamily="34" charset="0"/>
              <a:buChar char="•"/>
            </a:pPr>
            <a:r>
              <a:rPr lang="en-US" sz="1500" dirty="0"/>
              <a:t>Pros: simple method. </a:t>
            </a:r>
          </a:p>
          <a:p>
            <a:pPr marL="214313" indent="-214313">
              <a:buFont typeface="Arial" panose="020B0604020202020204" pitchFamily="34" charset="0"/>
              <a:buChar char="•"/>
            </a:pPr>
            <a:r>
              <a:rPr lang="en-US" sz="1500" dirty="0"/>
              <a:t>Cons: </a:t>
            </a:r>
          </a:p>
          <a:p>
            <a:pPr marL="600075" lvl="1" indent="-257175">
              <a:buFont typeface="+mj-lt"/>
              <a:buAutoNum type="arabicPeriod"/>
            </a:pPr>
            <a:r>
              <a:rPr lang="en-US" sz="1500" dirty="0"/>
              <a:t>Accuracy is generally much lower than all the rest of methods. </a:t>
            </a:r>
          </a:p>
          <a:p>
            <a:pPr marL="600075" lvl="1" indent="-257175">
              <a:buFont typeface="+mj-lt"/>
              <a:buAutoNum type="arabicPeriod"/>
            </a:pPr>
            <a:r>
              <a:rPr lang="en-US" sz="1500" dirty="0"/>
              <a:t>Increase the step size does not help in convergence and on the contrary, it is even worse. When the predicted point is far away from the start point, the accuracy is low. </a:t>
            </a:r>
          </a:p>
          <a:p>
            <a:pPr marL="600075" lvl="1" indent="-257175">
              <a:buFont typeface="+mj-lt"/>
              <a:buAutoNum type="arabicPeriod"/>
            </a:pPr>
            <a:r>
              <a:rPr lang="en-US" sz="1500" dirty="0"/>
              <a:t>Unstable method. In this example, it starts to converge and then diverge again</a:t>
            </a:r>
          </a:p>
          <a:p>
            <a:pPr marL="600075" lvl="1" indent="-257175">
              <a:buFont typeface="+mj-lt"/>
              <a:buAutoNum type="arabicPeriod"/>
            </a:pPr>
            <a:r>
              <a:rPr lang="en-US" sz="1500" dirty="0"/>
              <a:t>Take much longer time than the rest of methods</a:t>
            </a:r>
          </a:p>
        </p:txBody>
      </p:sp>
    </p:spTree>
    <p:extLst>
      <p:ext uri="{BB962C8B-B14F-4D97-AF65-F5344CB8AC3E}">
        <p14:creationId xmlns:p14="http://schemas.microsoft.com/office/powerpoint/2010/main" val="3382793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00" y="1342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Fourth-Order Method</a:t>
            </a:r>
            <a:endParaRPr/>
          </a:p>
        </p:txBody>
      </p:sp>
      <p:sp>
        <p:nvSpPr>
          <p:cNvPr id="104" name="Google Shape;104;p19"/>
          <p:cNvSpPr txBox="1">
            <a:spLocks noGrp="1"/>
          </p:cNvSpPr>
          <p:nvPr>
            <p:ph type="body" idx="1"/>
          </p:nvPr>
        </p:nvSpPr>
        <p:spPr>
          <a:xfrm>
            <a:off x="247400" y="706975"/>
            <a:ext cx="8520600" cy="3416400"/>
          </a:xfrm>
          <a:prstGeom prst="rect">
            <a:avLst/>
          </a:prstGeom>
        </p:spPr>
        <p:txBody>
          <a:bodyPr spcFirstLastPara="1" wrap="square" lIns="91425" tIns="91425" rIns="91425" bIns="91425" anchor="t" anchorCtr="0">
            <a:normAutofit/>
          </a:bodyPr>
          <a:lstStyle/>
          <a:p>
            <a:pPr marL="457200" lvl="0" indent="-298450" algn="l" rtl="0">
              <a:spcBef>
                <a:spcPts val="1200"/>
              </a:spcBef>
              <a:spcAft>
                <a:spcPts val="0"/>
              </a:spcAft>
              <a:buClr>
                <a:schemeClr val="dk1"/>
              </a:buClr>
              <a:buSzPts val="1100"/>
              <a:buChar char="●"/>
            </a:pPr>
            <a:r>
              <a:rPr lang="en" dirty="0">
                <a:solidFill>
                  <a:schemeClr val="dk1"/>
                </a:solidFill>
              </a:rPr>
              <a:t>The fourth-order method, also known as the classical Runge-Kutta method. (RK4)</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It improves upon simpler methods like Euler's by estimating the derivative at multiple points within a time-step to achieve a more accurate approximation. </a:t>
            </a:r>
            <a:endParaRPr dirty="0">
              <a:solidFill>
                <a:schemeClr val="dk1"/>
              </a:solidFill>
            </a:endParaRPr>
          </a:p>
          <a:p>
            <a:pPr marL="457200" lvl="0" indent="0" algn="l" rtl="0">
              <a:spcBef>
                <a:spcPts val="1200"/>
              </a:spcBef>
              <a:spcAft>
                <a:spcPts val="0"/>
              </a:spcAft>
              <a:buNone/>
            </a:pPr>
            <a:endParaRPr dirty="0">
              <a:solidFill>
                <a:schemeClr val="dk1"/>
              </a:solidFill>
            </a:endParaRPr>
          </a:p>
          <a:p>
            <a:pPr marL="0" lvl="0" indent="0" algn="l" rtl="0">
              <a:spcBef>
                <a:spcPts val="1200"/>
              </a:spcBef>
              <a:spcAft>
                <a:spcPts val="1200"/>
              </a:spcAft>
              <a:buNone/>
            </a:pPr>
            <a:endParaRPr dirty="0">
              <a:solidFill>
                <a:schemeClr val="dk1"/>
              </a:solidFill>
            </a:endParaRPr>
          </a:p>
        </p:txBody>
      </p:sp>
      <p:sp>
        <p:nvSpPr>
          <p:cNvPr id="105" name="Google Shape;105;p19"/>
          <p:cNvSpPr txBox="1"/>
          <p:nvPr/>
        </p:nvSpPr>
        <p:spPr>
          <a:xfrm>
            <a:off x="471475" y="4125404"/>
            <a:ext cx="6750900" cy="12297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1500"/>
              </a:spcBef>
              <a:spcAft>
                <a:spcPts val="0"/>
              </a:spcAft>
              <a:buClr>
                <a:schemeClr val="dk1"/>
              </a:buClr>
              <a:buSzPts val="1800"/>
              <a:buFont typeface="Times New Roman"/>
              <a:buChar char="●"/>
            </a:pPr>
            <a:r>
              <a:rPr lang="en" sz="1800" dirty="0">
                <a:solidFill>
                  <a:schemeClr val="dk1"/>
                </a:solidFill>
                <a:latin typeface="Times New Roman"/>
                <a:ea typeface="Times New Roman"/>
                <a:cs typeface="Times New Roman"/>
                <a:sym typeface="Times New Roman"/>
              </a:rPr>
              <a:t>The 4th order Runge-Kutta method takes four estimates: one at the beginning of the step, two in the middle, and one at the end. </a:t>
            </a:r>
            <a:endParaRPr sz="1800" dirty="0">
              <a:solidFill>
                <a:schemeClr val="dk1"/>
              </a:solidFill>
              <a:latin typeface="Times New Roman"/>
              <a:ea typeface="Times New Roman"/>
              <a:cs typeface="Times New Roman"/>
              <a:sym typeface="Times New Roman"/>
            </a:endParaRPr>
          </a:p>
          <a:p>
            <a:pPr marL="0" lvl="0" indent="0" algn="l" rtl="0">
              <a:spcBef>
                <a:spcPts val="1500"/>
              </a:spcBef>
              <a:spcAft>
                <a:spcPts val="0"/>
              </a:spcAft>
              <a:buNone/>
            </a:pPr>
            <a:endParaRPr dirty="0"/>
          </a:p>
        </p:txBody>
      </p:sp>
      <p:pic>
        <p:nvPicPr>
          <p:cNvPr id="106" name="Google Shape;106;p19"/>
          <p:cNvPicPr preferRelativeResize="0"/>
          <p:nvPr/>
        </p:nvPicPr>
        <p:blipFill>
          <a:blip r:embed="rId3">
            <a:alphaModFix/>
          </a:blip>
          <a:stretch>
            <a:fillRect/>
          </a:stretch>
        </p:blipFill>
        <p:spPr>
          <a:xfrm>
            <a:off x="2282474" y="2034675"/>
            <a:ext cx="2861026" cy="2294425"/>
          </a:xfrm>
          <a:prstGeom prst="rect">
            <a:avLst/>
          </a:prstGeom>
          <a:noFill/>
          <a:ln>
            <a:noFill/>
          </a:ln>
        </p:spPr>
      </p:pic>
      <p:pic>
        <p:nvPicPr>
          <p:cNvPr id="2" name="Picture 1">
            <a:extLst>
              <a:ext uri="{FF2B5EF4-FFF2-40B4-BE49-F238E27FC236}">
                <a16:creationId xmlns:a16="http://schemas.microsoft.com/office/drawing/2014/main" id="{E022794E-8C2C-69E1-4269-6464E5B3EE7E}"/>
              </a:ext>
            </a:extLst>
          </p:cNvPr>
          <p:cNvPicPr>
            <a:picLocks noChangeAspect="1"/>
          </p:cNvPicPr>
          <p:nvPr/>
        </p:nvPicPr>
        <p:blipFill>
          <a:blip r:embed="rId4"/>
          <a:stretch>
            <a:fillRect/>
          </a:stretch>
        </p:blipFill>
        <p:spPr>
          <a:xfrm>
            <a:off x="6218184" y="1401303"/>
            <a:ext cx="2908044" cy="284707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11700" y="1221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RK4 Result I</a:t>
            </a:r>
            <a:endParaRPr dirty="0"/>
          </a:p>
        </p:txBody>
      </p:sp>
      <p:graphicFrame>
        <p:nvGraphicFramePr>
          <p:cNvPr id="3" name="Table 3">
            <a:extLst>
              <a:ext uri="{FF2B5EF4-FFF2-40B4-BE49-F238E27FC236}">
                <a16:creationId xmlns:a16="http://schemas.microsoft.com/office/drawing/2014/main" id="{99C29D43-96C5-25DB-CE96-F7F24169F0E0}"/>
              </a:ext>
            </a:extLst>
          </p:cNvPr>
          <p:cNvGraphicFramePr>
            <a:graphicFrameLocks noGrp="1"/>
          </p:cNvGraphicFramePr>
          <p:nvPr>
            <p:extLst>
              <p:ext uri="{D42A27DB-BD31-4B8C-83A1-F6EECF244321}">
                <p14:modId xmlns:p14="http://schemas.microsoft.com/office/powerpoint/2010/main" val="1957685964"/>
              </p:ext>
            </p:extLst>
          </p:nvPr>
        </p:nvGraphicFramePr>
        <p:xfrm>
          <a:off x="503462" y="882650"/>
          <a:ext cx="8240486" cy="3611880"/>
        </p:xfrm>
        <a:graphic>
          <a:graphicData uri="http://schemas.openxmlformats.org/drawingml/2006/table">
            <a:tbl>
              <a:tblPr firstRow="1" bandRow="1">
                <a:tableStyleId>{9D7B26C5-4107-4FEC-AEDC-1716B250A1EF}</a:tableStyleId>
              </a:tblPr>
              <a:tblGrid>
                <a:gridCol w="1257120">
                  <a:extLst>
                    <a:ext uri="{9D8B030D-6E8A-4147-A177-3AD203B41FA5}">
                      <a16:colId xmlns:a16="http://schemas.microsoft.com/office/drawing/2014/main" val="3533259246"/>
                    </a:ext>
                  </a:extLst>
                </a:gridCol>
                <a:gridCol w="983095">
                  <a:extLst>
                    <a:ext uri="{9D8B030D-6E8A-4147-A177-3AD203B41FA5}">
                      <a16:colId xmlns:a16="http://schemas.microsoft.com/office/drawing/2014/main" val="2364365124"/>
                    </a:ext>
                  </a:extLst>
                </a:gridCol>
                <a:gridCol w="3245910">
                  <a:extLst>
                    <a:ext uri="{9D8B030D-6E8A-4147-A177-3AD203B41FA5}">
                      <a16:colId xmlns:a16="http://schemas.microsoft.com/office/drawing/2014/main" val="2076803697"/>
                    </a:ext>
                  </a:extLst>
                </a:gridCol>
                <a:gridCol w="2754361">
                  <a:extLst>
                    <a:ext uri="{9D8B030D-6E8A-4147-A177-3AD203B41FA5}">
                      <a16:colId xmlns:a16="http://schemas.microsoft.com/office/drawing/2014/main" val="1113421511"/>
                    </a:ext>
                  </a:extLst>
                </a:gridCol>
              </a:tblGrid>
              <a:tr h="370840">
                <a:tc>
                  <a:txBody>
                    <a:bodyPr/>
                    <a:lstStyle/>
                    <a:p>
                      <a:r>
                        <a:rPr lang="en-US" altLang="zh-CN" sz="1000" dirty="0">
                          <a:solidFill>
                            <a:schemeClr val="bg1"/>
                          </a:solidFill>
                          <a:latin typeface="Times New Roman" panose="02020603050405020304" pitchFamily="18" charset="0"/>
                          <a:cs typeface="Times New Roman" panose="02020603050405020304" pitchFamily="18" charset="0"/>
                        </a:rPr>
                        <a:t>Case</a:t>
                      </a:r>
                    </a:p>
                    <a:p>
                      <a:r>
                        <a:rPr lang="en-US" altLang="zh-CN" sz="1000" dirty="0">
                          <a:solidFill>
                            <a:schemeClr val="bg1"/>
                          </a:solidFill>
                          <a:latin typeface="Times New Roman" panose="02020603050405020304" pitchFamily="18" charset="0"/>
                          <a:cs typeface="Times New Roman" panose="02020603050405020304" pitchFamily="18" charset="0"/>
                        </a:rPr>
                        <a:t>(y[0]=3)</a:t>
                      </a:r>
                      <a:endParaRPr lang="zh-CN" altLang="en-US" sz="1000" dirty="0">
                        <a:solidFill>
                          <a:schemeClr val="bg1"/>
                        </a:solidFill>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altLang="zh-CN" sz="1000"/>
                        <a:t>Parameter</a:t>
                      </a:r>
                      <a:endParaRPr lang="zh-CN" altLang="en-US" sz="1000" dirty="0"/>
                    </a:p>
                  </a:txBody>
                  <a:tcPr marL="68580" marR="68580" marT="34290" marB="34290"/>
                </a:tc>
                <a:tc>
                  <a:txBody>
                    <a:bodyPr/>
                    <a:lstStyle/>
                    <a:p>
                      <a:r>
                        <a:rPr lang="en-US" altLang="zh-CN" sz="1000"/>
                        <a:t>Step Size Accuracy (with end point fixed at 20. </a:t>
                      </a:r>
                    </a:p>
                    <a:p>
                      <a:r>
                        <a:rPr lang="en-US" altLang="zh-CN" sz="1000"/>
                        <a:t>Actual result is 3.39615*10^9)</a:t>
                      </a:r>
                      <a:endParaRPr lang="zh-CN" altLang="en-US" sz="1000" dirty="0"/>
                    </a:p>
                  </a:txBody>
                  <a:tcPr marL="68580" marR="68580" marT="34290" marB="34290"/>
                </a:tc>
                <a:tc>
                  <a:txBody>
                    <a:bodyPr/>
                    <a:lstStyle/>
                    <a:p>
                      <a:r>
                        <a:rPr lang="en-US" altLang="zh-CN" sz="1000" dirty="0"/>
                        <a:t>End Point Accuracy (with step size fixed at 500, compare with actual result)</a:t>
                      </a:r>
                    </a:p>
                    <a:p>
                      <a:r>
                        <a:rPr lang="en-US" altLang="zh-CN" sz="1000" dirty="0"/>
                        <a:t>(MV / OV)</a:t>
                      </a:r>
                      <a:endParaRPr lang="zh-CN" altLang="en-US" sz="1000" dirty="0"/>
                    </a:p>
                  </a:txBody>
                  <a:tcPr marL="68580" marR="68580" marT="34290" marB="34290"/>
                </a:tc>
                <a:extLst>
                  <a:ext uri="{0D108BD9-81ED-4DB2-BD59-A6C34878D82A}">
                    <a16:rowId xmlns:a16="http://schemas.microsoft.com/office/drawing/2014/main" val="594512666"/>
                  </a:ext>
                </a:extLst>
              </a:tr>
              <a:tr h="370840">
                <a:tc>
                  <a:txBody>
                    <a:bodyPr/>
                    <a:lstStyle/>
                    <a:p>
                      <a:r>
                        <a:rPr lang="en-US" altLang="zh-CN" sz="1200" b="1" dirty="0">
                          <a:latin typeface="Times New Roman" panose="02020603050405020304" pitchFamily="18" charset="0"/>
                          <a:cs typeface="Times New Roman" panose="02020603050405020304" pitchFamily="18" charset="0"/>
                        </a:rPr>
                        <a:t>x^3+y-2</a:t>
                      </a:r>
                      <a:endParaRPr lang="zh-CN" altLang="en-US" sz="12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altLang="zh-CN" sz="1200" b="1" dirty="0">
                          <a:latin typeface="Times New Roman" panose="02020603050405020304" pitchFamily="18" charset="0"/>
                          <a:cs typeface="Times New Roman" panose="02020603050405020304" pitchFamily="18" charset="0"/>
                        </a:rPr>
                        <a:t>1</a:t>
                      </a:r>
                      <a:endParaRPr lang="zh-CN" altLang="en-US" sz="12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altLang="zh-CN" sz="1200" b="1" dirty="0">
                          <a:latin typeface="Times New Roman" panose="02020603050405020304" pitchFamily="18" charset="0"/>
                          <a:cs typeface="Times New Roman" panose="02020603050405020304" pitchFamily="18" charset="0"/>
                        </a:rPr>
                        <a:t>848223 </a:t>
                      </a:r>
                    </a:p>
                    <a:p>
                      <a:r>
                        <a:rPr lang="en-US" altLang="zh-CN" sz="1200" b="1" dirty="0">
                          <a:latin typeface="Times New Roman" panose="02020603050405020304" pitchFamily="18" charset="0"/>
                          <a:cs typeface="Times New Roman" panose="02020603050405020304" pitchFamily="18" charset="0"/>
                        </a:rPr>
                        <a:t>(0%)</a:t>
                      </a:r>
                    </a:p>
                    <a:p>
                      <a:r>
                        <a:rPr lang="en-US" altLang="zh-CN" sz="1200" b="1" dirty="0">
                          <a:latin typeface="Times New Roman" panose="02020603050405020304" pitchFamily="18" charset="0"/>
                          <a:cs typeface="Times New Roman" panose="02020603050405020304" pitchFamily="18" charset="0"/>
                        </a:rPr>
                        <a:t>0.005s</a:t>
                      </a:r>
                      <a:endParaRPr lang="zh-CN" altLang="en-US" sz="12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altLang="zh-CN" sz="1200" b="1" dirty="0">
                          <a:latin typeface="Times New Roman" panose="02020603050405020304" pitchFamily="18" charset="0"/>
                          <a:cs typeface="Times New Roman" panose="02020603050405020304" pitchFamily="18" charset="0"/>
                        </a:rPr>
                        <a:t>5.02803 / 5.0280</a:t>
                      </a:r>
                    </a:p>
                    <a:p>
                      <a:r>
                        <a:rPr lang="en-US" altLang="zh-CN" sz="1200" b="1" dirty="0">
                          <a:latin typeface="Times New Roman" panose="02020603050405020304" pitchFamily="18" charset="0"/>
                          <a:cs typeface="Times New Roman" panose="02020603050405020304" pitchFamily="18" charset="0"/>
                        </a:rPr>
                        <a:t>(100%)</a:t>
                      </a:r>
                    </a:p>
                    <a:p>
                      <a:r>
                        <a:rPr lang="en-US" altLang="zh-CN" sz="1200" b="1" dirty="0">
                          <a:latin typeface="Times New Roman" panose="02020603050405020304" pitchFamily="18" charset="0"/>
                          <a:cs typeface="Times New Roman" panose="02020603050405020304" pitchFamily="18" charset="0"/>
                        </a:rPr>
                        <a:t>0.012s</a:t>
                      </a:r>
                      <a:endParaRPr lang="zh-CN" altLang="en-US" sz="1200" b="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35905068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a:latin typeface="Times New Roman" panose="02020603050405020304" pitchFamily="18" charset="0"/>
                          <a:cs typeface="Times New Roman" panose="02020603050405020304" pitchFamily="18" charset="0"/>
                        </a:rPr>
                        <a:t>x^3+y-2</a:t>
                      </a:r>
                      <a:endParaRPr lang="zh-CN" altLang="en-US" sz="1200" b="1">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altLang="zh-CN" sz="1200" b="1" dirty="0">
                          <a:latin typeface="Times New Roman" panose="02020603050405020304" pitchFamily="18" charset="0"/>
                          <a:cs typeface="Times New Roman" panose="02020603050405020304" pitchFamily="18" charset="0"/>
                        </a:rPr>
                        <a:t>10</a:t>
                      </a:r>
                      <a:endParaRPr lang="zh-CN" altLang="en-US" sz="12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altLang="zh-CN" sz="1200" b="1">
                          <a:latin typeface="Times New Roman" panose="02020603050405020304" pitchFamily="18" charset="0"/>
                          <a:cs typeface="Times New Roman" panose="02020603050405020304" pitchFamily="18" charset="0"/>
                        </a:rPr>
                        <a:t>2.10287*10^9 </a:t>
                      </a:r>
                    </a:p>
                    <a:p>
                      <a:r>
                        <a:rPr lang="en-US" altLang="zh-CN" sz="1200" b="1">
                          <a:latin typeface="Times New Roman" panose="02020603050405020304" pitchFamily="18" charset="0"/>
                          <a:cs typeface="Times New Roman" panose="02020603050405020304" pitchFamily="18" charset="0"/>
                        </a:rPr>
                        <a:t>(61.92%)</a:t>
                      </a:r>
                    </a:p>
                    <a:p>
                      <a:r>
                        <a:rPr lang="en-US" altLang="zh-CN" sz="1200" b="1">
                          <a:latin typeface="Times New Roman" panose="02020603050405020304" pitchFamily="18" charset="0"/>
                          <a:cs typeface="Times New Roman" panose="02020603050405020304" pitchFamily="18" charset="0"/>
                        </a:rPr>
                        <a:t>0.014s</a:t>
                      </a:r>
                      <a:endParaRPr lang="zh-CN" altLang="en-US" sz="12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altLang="zh-CN" sz="1200" b="1" dirty="0">
                          <a:latin typeface="Times New Roman" panose="02020603050405020304" pitchFamily="18" charset="0"/>
                          <a:cs typeface="Times New Roman" panose="02020603050405020304" pitchFamily="18" charset="0"/>
                        </a:rPr>
                        <a:t>152823 / 152822.</a:t>
                      </a:r>
                    </a:p>
                    <a:p>
                      <a:r>
                        <a:rPr lang="en-US" altLang="zh-CN" sz="1200" b="1" dirty="0">
                          <a:latin typeface="Times New Roman" panose="02020603050405020304" pitchFamily="18" charset="0"/>
                          <a:cs typeface="Times New Roman" panose="02020603050405020304" pitchFamily="18" charset="0"/>
                        </a:rPr>
                        <a:t>(99.99935%)</a:t>
                      </a:r>
                    </a:p>
                    <a:p>
                      <a:r>
                        <a:rPr lang="en-US" altLang="zh-CN" sz="1200" b="1" dirty="0">
                          <a:latin typeface="Times New Roman" panose="02020603050405020304" pitchFamily="18" charset="0"/>
                          <a:cs typeface="Times New Roman" panose="02020603050405020304" pitchFamily="18" charset="0"/>
                        </a:rPr>
                        <a:t>0.013s</a:t>
                      </a:r>
                      <a:endParaRPr lang="zh-CN" altLang="en-US" sz="1200" b="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38658625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a:latin typeface="Times New Roman" panose="02020603050405020304" pitchFamily="18" charset="0"/>
                          <a:cs typeface="Times New Roman" panose="02020603050405020304" pitchFamily="18" charset="0"/>
                        </a:rPr>
                        <a:t>x^3+y-2</a:t>
                      </a:r>
                      <a:endParaRPr lang="zh-CN" altLang="en-US" sz="1200" b="1">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altLang="zh-CN" sz="1200" b="1">
                          <a:latin typeface="Times New Roman" panose="02020603050405020304" pitchFamily="18" charset="0"/>
                          <a:cs typeface="Times New Roman" panose="02020603050405020304" pitchFamily="18" charset="0"/>
                        </a:rPr>
                        <a:t>50</a:t>
                      </a:r>
                      <a:endParaRPr lang="zh-CN" altLang="en-US" sz="12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altLang="zh-CN" sz="1200" b="1">
                          <a:latin typeface="Times New Roman" panose="02020603050405020304" pitchFamily="18" charset="0"/>
                          <a:cs typeface="Times New Roman" panose="02020603050405020304" pitchFamily="18" charset="0"/>
                        </a:rPr>
                        <a:t>3.38673*10^9</a:t>
                      </a:r>
                    </a:p>
                    <a:p>
                      <a:r>
                        <a:rPr lang="en-US" altLang="zh-CN" sz="1200" b="1">
                          <a:latin typeface="Times New Roman" panose="02020603050405020304" pitchFamily="18" charset="0"/>
                          <a:cs typeface="Times New Roman" panose="02020603050405020304" pitchFamily="18" charset="0"/>
                        </a:rPr>
                        <a:t>(99.72%)</a:t>
                      </a:r>
                    </a:p>
                    <a:p>
                      <a:r>
                        <a:rPr lang="en-US" altLang="zh-CN" sz="1200" b="1">
                          <a:latin typeface="Times New Roman" panose="02020603050405020304" pitchFamily="18" charset="0"/>
                          <a:cs typeface="Times New Roman" panose="02020603050405020304" pitchFamily="18" charset="0"/>
                        </a:rPr>
                        <a:t>0.014s</a:t>
                      </a:r>
                      <a:endParaRPr lang="en-US" altLang="zh-CN" sz="12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altLang="zh-CN" sz="1200" b="1" dirty="0">
                          <a:latin typeface="Times New Roman" panose="02020603050405020304" pitchFamily="18" charset="0"/>
                          <a:cs typeface="Times New Roman" panose="02020603050405020304" pitchFamily="18" charset="0"/>
                        </a:rPr>
                        <a:t>3.62934*10^22 / 3.62930*10^22</a:t>
                      </a:r>
                    </a:p>
                    <a:p>
                      <a:r>
                        <a:rPr lang="en-US" altLang="zh-CN" sz="1200" b="1" dirty="0">
                          <a:latin typeface="Times New Roman" panose="02020603050405020304" pitchFamily="18" charset="0"/>
                          <a:cs typeface="Times New Roman" panose="02020603050405020304" pitchFamily="18" charset="0"/>
                        </a:rPr>
                        <a:t>(100%)</a:t>
                      </a:r>
                    </a:p>
                    <a:p>
                      <a:r>
                        <a:rPr lang="en-US" altLang="zh-CN" sz="1200" b="1" dirty="0">
                          <a:latin typeface="Times New Roman" panose="02020603050405020304" pitchFamily="18" charset="0"/>
                          <a:cs typeface="Times New Roman" panose="02020603050405020304" pitchFamily="18" charset="0"/>
                        </a:rPr>
                        <a:t>0.012s</a:t>
                      </a:r>
                      <a:endParaRPr lang="zh-CN" altLang="en-US" sz="1200" b="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8757091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latin typeface="Times New Roman" panose="02020603050405020304" pitchFamily="18" charset="0"/>
                          <a:cs typeface="Times New Roman" panose="02020603050405020304" pitchFamily="18" charset="0"/>
                        </a:rPr>
                        <a:t>x^3+y-2</a:t>
                      </a:r>
                      <a:endParaRPr lang="zh-CN" altLang="en-US" sz="12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altLang="zh-CN" sz="1200" b="1">
                          <a:latin typeface="Times New Roman" panose="02020603050405020304" pitchFamily="18" charset="0"/>
                          <a:cs typeface="Times New Roman" panose="02020603050405020304" pitchFamily="18" charset="0"/>
                        </a:rPr>
                        <a:t>100</a:t>
                      </a:r>
                      <a:endParaRPr lang="zh-CN" altLang="en-US" sz="12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altLang="zh-CN" sz="1200" b="1">
                          <a:latin typeface="Times New Roman" panose="02020603050405020304" pitchFamily="18" charset="0"/>
                          <a:cs typeface="Times New Roman" panose="02020603050405020304" pitchFamily="18" charset="0"/>
                        </a:rPr>
                        <a:t>3.39537*10^9</a:t>
                      </a:r>
                    </a:p>
                    <a:p>
                      <a:r>
                        <a:rPr lang="en-US" altLang="zh-CN" sz="1200" b="1">
                          <a:latin typeface="Times New Roman" panose="02020603050405020304" pitchFamily="18" charset="0"/>
                          <a:cs typeface="Times New Roman" panose="02020603050405020304" pitchFamily="18" charset="0"/>
                        </a:rPr>
                        <a:t>(99.97%)</a:t>
                      </a:r>
                    </a:p>
                    <a:p>
                      <a:r>
                        <a:rPr lang="en-US" altLang="zh-CN" sz="1200" b="1">
                          <a:latin typeface="Times New Roman" panose="02020603050405020304" pitchFamily="18" charset="0"/>
                          <a:cs typeface="Times New Roman" panose="02020603050405020304" pitchFamily="18" charset="0"/>
                        </a:rPr>
                        <a:t>0.013s</a:t>
                      </a:r>
                      <a:endParaRPr lang="zh-CN" altLang="en-US" sz="12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altLang="zh-CN" sz="1200" b="1" dirty="0">
                          <a:latin typeface="Times New Roman" panose="02020603050405020304" pitchFamily="18" charset="0"/>
                          <a:cs typeface="Times New Roman" panose="02020603050405020304" pitchFamily="18" charset="0"/>
                        </a:rPr>
                        <a:t>1.87949*10^44 / 1.88168*10^44</a:t>
                      </a:r>
                    </a:p>
                    <a:p>
                      <a:r>
                        <a:rPr lang="en-US" altLang="zh-CN" sz="1200" b="1" dirty="0">
                          <a:latin typeface="Times New Roman" panose="02020603050405020304" pitchFamily="18" charset="0"/>
                          <a:cs typeface="Times New Roman" panose="02020603050405020304" pitchFamily="18" charset="0"/>
                        </a:rPr>
                        <a:t>(100%)</a:t>
                      </a:r>
                    </a:p>
                    <a:p>
                      <a:r>
                        <a:rPr lang="en-US" altLang="zh-CN" sz="1200" b="1" dirty="0">
                          <a:latin typeface="Times New Roman" panose="02020603050405020304" pitchFamily="18" charset="0"/>
                          <a:cs typeface="Times New Roman" panose="02020603050405020304" pitchFamily="18" charset="0"/>
                        </a:rPr>
                        <a:t>0.020s</a:t>
                      </a:r>
                      <a:endParaRPr lang="zh-CN" altLang="en-US" sz="1200" b="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37394654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a:latin typeface="Times New Roman" panose="02020603050405020304" pitchFamily="18" charset="0"/>
                          <a:cs typeface="Times New Roman" panose="02020603050405020304" pitchFamily="18" charset="0"/>
                        </a:rPr>
                        <a:t>x^3+y-2</a:t>
                      </a:r>
                      <a:endParaRPr lang="zh-CN" altLang="en-US" sz="1200" b="1">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altLang="zh-CN" sz="1200" b="1">
                          <a:latin typeface="Times New Roman" panose="02020603050405020304" pitchFamily="18" charset="0"/>
                          <a:cs typeface="Times New Roman" panose="02020603050405020304" pitchFamily="18" charset="0"/>
                        </a:rPr>
                        <a:t>500</a:t>
                      </a:r>
                      <a:endParaRPr lang="zh-CN" altLang="en-US" sz="12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altLang="zh-CN" sz="1200" b="1">
                          <a:latin typeface="Times New Roman" panose="02020603050405020304" pitchFamily="18" charset="0"/>
                          <a:cs typeface="Times New Roman" panose="02020603050405020304" pitchFamily="18" charset="0"/>
                        </a:rPr>
                        <a:t>3.39608*10^9</a:t>
                      </a:r>
                    </a:p>
                    <a:p>
                      <a:r>
                        <a:rPr lang="en-US" altLang="zh-CN" sz="1200" b="1">
                          <a:latin typeface="Times New Roman" panose="02020603050405020304" pitchFamily="18" charset="0"/>
                          <a:cs typeface="Times New Roman" panose="02020603050405020304" pitchFamily="18" charset="0"/>
                        </a:rPr>
                        <a:t>(99.998%)</a:t>
                      </a:r>
                    </a:p>
                    <a:p>
                      <a:r>
                        <a:rPr lang="en-US" altLang="zh-CN" sz="1200" b="1">
                          <a:latin typeface="Times New Roman" panose="02020603050405020304" pitchFamily="18" charset="0"/>
                          <a:cs typeface="Times New Roman" panose="02020603050405020304" pitchFamily="18" charset="0"/>
                        </a:rPr>
                        <a:t>0.012s</a:t>
                      </a:r>
                      <a:endParaRPr lang="zh-CN" altLang="en-US" sz="12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altLang="zh-CN" sz="1200" b="1" dirty="0">
                          <a:latin typeface="Times New Roman" panose="02020603050405020304" pitchFamily="18" charset="0"/>
                          <a:cs typeface="Times New Roman" panose="02020603050405020304" pitchFamily="18" charset="0"/>
                        </a:rPr>
                        <a:t>1.58249*10^217 / 9.82513*10^217</a:t>
                      </a:r>
                    </a:p>
                    <a:p>
                      <a:r>
                        <a:rPr lang="en-US" altLang="zh-CN" sz="1200" b="1" dirty="0">
                          <a:latin typeface="Times New Roman" panose="02020603050405020304" pitchFamily="18" charset="0"/>
                          <a:cs typeface="Times New Roman" panose="02020603050405020304" pitchFamily="18" charset="0"/>
                        </a:rPr>
                        <a:t>(16.17%)</a:t>
                      </a:r>
                    </a:p>
                    <a:p>
                      <a:r>
                        <a:rPr lang="en-US" altLang="zh-CN" sz="1200" b="1" dirty="0">
                          <a:latin typeface="Times New Roman" panose="02020603050405020304" pitchFamily="18" charset="0"/>
                          <a:cs typeface="Times New Roman" panose="02020603050405020304" pitchFamily="18" charset="0"/>
                        </a:rPr>
                        <a:t>0.015s</a:t>
                      </a:r>
                      <a:endParaRPr lang="zh-CN" altLang="en-US" sz="1200" b="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243354017"/>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E117F7ED-C63D-0D3D-F277-B38F8043D7E9}"/>
              </a:ext>
            </a:extLst>
          </p:cNvPr>
          <p:cNvGraphicFramePr>
            <a:graphicFrameLocks noGrp="1"/>
          </p:cNvGraphicFramePr>
          <p:nvPr>
            <p:extLst>
              <p:ext uri="{D42A27DB-BD31-4B8C-83A1-F6EECF244321}">
                <p14:modId xmlns:p14="http://schemas.microsoft.com/office/powerpoint/2010/main" val="3373191123"/>
              </p:ext>
            </p:extLst>
          </p:nvPr>
        </p:nvGraphicFramePr>
        <p:xfrm>
          <a:off x="384048" y="539752"/>
          <a:ext cx="8008838" cy="3278955"/>
        </p:xfrm>
        <a:graphic>
          <a:graphicData uri="http://schemas.openxmlformats.org/drawingml/2006/table">
            <a:tbl>
              <a:tblPr firstRow="1" bandRow="1">
                <a:tableStyleId>{9D7B26C5-4107-4FEC-AEDC-1716B250A1EF}</a:tableStyleId>
              </a:tblPr>
              <a:tblGrid>
                <a:gridCol w="1178182">
                  <a:extLst>
                    <a:ext uri="{9D8B030D-6E8A-4147-A177-3AD203B41FA5}">
                      <a16:colId xmlns:a16="http://schemas.microsoft.com/office/drawing/2014/main" val="1320174750"/>
                    </a:ext>
                  </a:extLst>
                </a:gridCol>
                <a:gridCol w="2054549">
                  <a:extLst>
                    <a:ext uri="{9D8B030D-6E8A-4147-A177-3AD203B41FA5}">
                      <a16:colId xmlns:a16="http://schemas.microsoft.com/office/drawing/2014/main" val="699976154"/>
                    </a:ext>
                  </a:extLst>
                </a:gridCol>
                <a:gridCol w="1510392">
                  <a:extLst>
                    <a:ext uri="{9D8B030D-6E8A-4147-A177-3AD203B41FA5}">
                      <a16:colId xmlns:a16="http://schemas.microsoft.com/office/drawing/2014/main" val="4025214651"/>
                    </a:ext>
                  </a:extLst>
                </a:gridCol>
                <a:gridCol w="1159329">
                  <a:extLst>
                    <a:ext uri="{9D8B030D-6E8A-4147-A177-3AD203B41FA5}">
                      <a16:colId xmlns:a16="http://schemas.microsoft.com/office/drawing/2014/main" val="113007077"/>
                    </a:ext>
                  </a:extLst>
                </a:gridCol>
                <a:gridCol w="1102179">
                  <a:extLst>
                    <a:ext uri="{9D8B030D-6E8A-4147-A177-3AD203B41FA5}">
                      <a16:colId xmlns:a16="http://schemas.microsoft.com/office/drawing/2014/main" val="568507590"/>
                    </a:ext>
                  </a:extLst>
                </a:gridCol>
                <a:gridCol w="1004207">
                  <a:extLst>
                    <a:ext uri="{9D8B030D-6E8A-4147-A177-3AD203B41FA5}">
                      <a16:colId xmlns:a16="http://schemas.microsoft.com/office/drawing/2014/main" val="1904732461"/>
                    </a:ext>
                  </a:extLst>
                </a:gridCol>
              </a:tblGrid>
              <a:tr h="421455">
                <a:tc>
                  <a:txBody>
                    <a:bodyPr/>
                    <a:lstStyle/>
                    <a:p>
                      <a:r>
                        <a:rPr lang="en-US" altLang="zh-CN" sz="1100" dirty="0">
                          <a:solidFill>
                            <a:schemeClr val="bg1"/>
                          </a:solidFill>
                        </a:rPr>
                        <a:t>Cases</a:t>
                      </a:r>
                      <a:endParaRPr lang="zh-CN" altLang="en-US" sz="1100" dirty="0">
                        <a:solidFill>
                          <a:schemeClr val="bg1"/>
                        </a:solidFill>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altLang="zh-CN" sz="1100" dirty="0"/>
                        <a:t>Setting</a:t>
                      </a:r>
                      <a:endParaRPr lang="zh-CN" altLang="en-US" sz="1100" dirty="0"/>
                    </a:p>
                  </a:txBody>
                  <a:tcPr marL="68580" marR="68580" marT="34290" marB="34290"/>
                </a:tc>
                <a:tc>
                  <a:txBody>
                    <a:bodyPr/>
                    <a:lstStyle/>
                    <a:p>
                      <a:r>
                        <a:rPr lang="en-US" altLang="zh-CN" sz="1100" dirty="0"/>
                        <a:t>Result</a:t>
                      </a:r>
                      <a:endParaRPr lang="zh-CN" altLang="en-US" sz="1100" dirty="0"/>
                    </a:p>
                  </a:txBody>
                  <a:tcPr marL="68580" marR="68580" marT="34290" marB="34290"/>
                </a:tc>
                <a:tc>
                  <a:txBody>
                    <a:bodyPr/>
                    <a:lstStyle/>
                    <a:p>
                      <a:r>
                        <a:rPr lang="en-US" altLang="zh-CN" sz="1100" dirty="0"/>
                        <a:t>Actual</a:t>
                      </a:r>
                      <a:endParaRPr lang="zh-CN" altLang="en-US" sz="1100" dirty="0"/>
                    </a:p>
                  </a:txBody>
                  <a:tcPr marL="68580" marR="68580" marT="34290" marB="34290"/>
                </a:tc>
                <a:tc>
                  <a:txBody>
                    <a:bodyPr/>
                    <a:lstStyle/>
                    <a:p>
                      <a:r>
                        <a:rPr lang="en-US" altLang="zh-CN" sz="1100" dirty="0"/>
                        <a:t>Accuracy</a:t>
                      </a:r>
                      <a:endParaRPr lang="zh-CN" altLang="en-US" sz="1100" dirty="0"/>
                    </a:p>
                  </a:txBody>
                  <a:tcPr marL="68580" marR="68580" marT="34290" marB="34290"/>
                </a:tc>
                <a:tc>
                  <a:txBody>
                    <a:bodyPr/>
                    <a:lstStyle/>
                    <a:p>
                      <a:r>
                        <a:rPr lang="en-US" altLang="zh-CN" sz="1100" dirty="0"/>
                        <a:t>Run time (Seconds)</a:t>
                      </a:r>
                      <a:endParaRPr lang="zh-CN" altLang="en-US" sz="1100" dirty="0"/>
                    </a:p>
                  </a:txBody>
                  <a:tcPr marL="68580" marR="68580" marT="34290" marB="34290"/>
                </a:tc>
                <a:extLst>
                  <a:ext uri="{0D108BD9-81ED-4DB2-BD59-A6C34878D82A}">
                    <a16:rowId xmlns:a16="http://schemas.microsoft.com/office/drawing/2014/main" val="3419659735"/>
                  </a:ext>
                </a:extLst>
              </a:tr>
              <a:tr h="534380">
                <a:tc>
                  <a:txBody>
                    <a:bodyPr/>
                    <a:lstStyle/>
                    <a:p>
                      <a:r>
                        <a:rPr lang="en-US" altLang="zh-CN" sz="1100" b="1" dirty="0" err="1"/>
                        <a:t>sinx+cosx</a:t>
                      </a:r>
                      <a:endParaRPr lang="zh-CN" altLang="en-US" sz="11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altLang="zh-CN" sz="1100" b="1" dirty="0"/>
                        <a:t>f (0) = 1</a:t>
                      </a:r>
                    </a:p>
                    <a:p>
                      <a:r>
                        <a:rPr lang="en-US" altLang="zh-CN" sz="1100" b="1" dirty="0"/>
                        <a:t>Endpoint: 2</a:t>
                      </a:r>
                    </a:p>
                    <a:p>
                      <a:r>
                        <a:rPr lang="en-US" altLang="zh-CN" sz="1100" b="1" dirty="0"/>
                        <a:t>10 steps</a:t>
                      </a:r>
                      <a:endParaRPr lang="zh-CN" altLang="en-US" sz="11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altLang="zh-CN" sz="1100" b="1" dirty="0"/>
                        <a:t>3.32544</a:t>
                      </a:r>
                      <a:endParaRPr lang="zh-CN" altLang="en-US" sz="11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altLang="zh-CN" sz="1100" b="1" dirty="0"/>
                        <a:t>3.32544</a:t>
                      </a:r>
                      <a:endParaRPr lang="zh-CN" altLang="en-US" sz="11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altLang="zh-CN" sz="1100" b="1" dirty="0"/>
                        <a:t>100%</a:t>
                      </a:r>
                      <a:endParaRPr lang="zh-CN" altLang="en-US" sz="11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altLang="zh-CN" sz="1100" b="1" dirty="0"/>
                        <a:t>0.026</a:t>
                      </a:r>
                      <a:endParaRPr lang="zh-CN" altLang="en-US" sz="1100" b="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949484791"/>
                  </a:ext>
                </a:extLst>
              </a:tr>
              <a:tr h="534380">
                <a:tc>
                  <a:txBody>
                    <a:bodyPr/>
                    <a:lstStyle/>
                    <a:p>
                      <a:r>
                        <a:rPr lang="en-US" altLang="zh-CN" sz="1100" b="1" dirty="0"/>
                        <a:t>2y-6x+11</a:t>
                      </a:r>
                      <a:endParaRPr lang="zh-CN" altLang="en-US" sz="11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altLang="zh-CN" sz="1100" b="1" dirty="0"/>
                        <a:t>f (0) = 5</a:t>
                      </a:r>
                    </a:p>
                    <a:p>
                      <a:r>
                        <a:rPr lang="en-US" altLang="zh-CN" sz="1100" b="1" dirty="0"/>
                        <a:t>Endpoint: 4</a:t>
                      </a:r>
                    </a:p>
                    <a:p>
                      <a:r>
                        <a:rPr lang="en-US" altLang="zh-CN" sz="1100" b="1" dirty="0"/>
                        <a:t>50 steps</a:t>
                      </a:r>
                      <a:endParaRPr lang="zh-CN" altLang="en-US" sz="11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altLang="zh-CN" sz="1100" b="1" dirty="0"/>
                        <a:t>26835.3</a:t>
                      </a:r>
                      <a:endParaRPr lang="zh-CN" altLang="en-US" sz="11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altLang="zh-CN" sz="1100" b="1" dirty="0"/>
                        <a:t>26836.6</a:t>
                      </a:r>
                      <a:endParaRPr lang="zh-CN" altLang="en-US" sz="11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altLang="zh-CN" sz="1100" b="1" dirty="0"/>
                        <a:t>99.995%</a:t>
                      </a:r>
                      <a:endParaRPr lang="zh-CN" altLang="en-US" sz="11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altLang="zh-CN" sz="1100" b="1" dirty="0"/>
                        <a:t>0.027</a:t>
                      </a:r>
                      <a:endParaRPr lang="zh-CN" altLang="en-US" sz="1100" b="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3377993940"/>
                  </a:ext>
                </a:extLst>
              </a:tr>
              <a:tr h="534380">
                <a:tc>
                  <a:txBody>
                    <a:bodyPr/>
                    <a:lstStyle/>
                    <a:p>
                      <a:r>
                        <a:rPr lang="en-US" altLang="zh-CN" sz="1100" b="1" dirty="0"/>
                        <a:t>-</a:t>
                      </a:r>
                      <a:r>
                        <a:rPr lang="en-US" altLang="zh-CN" sz="1100" b="1" dirty="0" err="1"/>
                        <a:t>xy</a:t>
                      </a:r>
                      <a:endParaRPr lang="zh-CN" altLang="en-US" sz="11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altLang="zh-CN" sz="1100" b="1" dirty="0"/>
                        <a:t>f (0) = 10</a:t>
                      </a:r>
                    </a:p>
                    <a:p>
                      <a:r>
                        <a:rPr lang="en-US" altLang="zh-CN" sz="1100" b="1" dirty="0"/>
                        <a:t>End point: 10</a:t>
                      </a:r>
                    </a:p>
                    <a:p>
                      <a:r>
                        <a:rPr lang="en-US" altLang="zh-CN" sz="1100" b="1" dirty="0"/>
                        <a:t>70 steps </a:t>
                      </a:r>
                      <a:endParaRPr lang="zh-CN" altLang="en-US" sz="11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altLang="zh-CN" sz="1100" b="1" dirty="0"/>
                        <a:t>9.3235*10^(-21)</a:t>
                      </a:r>
                      <a:endParaRPr lang="zh-CN" altLang="en-US" sz="11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altLang="zh-CN" sz="1100" b="1" dirty="0"/>
                        <a:t>1.92875*10^(-21)</a:t>
                      </a:r>
                      <a:endParaRPr lang="zh-CN" altLang="en-US" sz="11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altLang="zh-CN" sz="1100" b="1" dirty="0"/>
                        <a:t>100%</a:t>
                      </a:r>
                      <a:endParaRPr lang="zh-CN" altLang="en-US" sz="11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altLang="zh-CN" sz="1100" b="1" dirty="0"/>
                        <a:t>0.031</a:t>
                      </a:r>
                      <a:endParaRPr lang="zh-CN" altLang="en-US" sz="1100" b="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2886623869"/>
                  </a:ext>
                </a:extLst>
              </a:tr>
              <a:tr h="534380">
                <a:tc>
                  <a:txBody>
                    <a:bodyPr/>
                    <a:lstStyle/>
                    <a:p>
                      <a:r>
                        <a:rPr lang="en-US" altLang="zh-CN" sz="1100" b="1" dirty="0" err="1"/>
                        <a:t>e^x</a:t>
                      </a:r>
                      <a:r>
                        <a:rPr lang="en-US" altLang="zh-CN" sz="1100" b="1" dirty="0"/>
                        <a:t>(</a:t>
                      </a:r>
                      <a:r>
                        <a:rPr lang="en-US" altLang="zh-CN" sz="1100" b="1" dirty="0" err="1"/>
                        <a:t>sinx+cosx</a:t>
                      </a:r>
                      <a:r>
                        <a:rPr lang="en-US" altLang="zh-CN" sz="1100" b="1" dirty="0"/>
                        <a:t>)</a:t>
                      </a:r>
                      <a:endParaRPr lang="zh-CN" altLang="en-US" sz="11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altLang="zh-CN" sz="1100" b="1" dirty="0"/>
                        <a:t>f (0) = 10</a:t>
                      </a:r>
                    </a:p>
                    <a:p>
                      <a:r>
                        <a:rPr lang="en-US" altLang="zh-CN" sz="1100" b="1" dirty="0"/>
                        <a:t>End point: 10</a:t>
                      </a:r>
                    </a:p>
                    <a:p>
                      <a:r>
                        <a:rPr lang="en-US" altLang="zh-CN" sz="1100" b="1" dirty="0"/>
                        <a:t>10 steps</a:t>
                      </a:r>
                      <a:endParaRPr lang="zh-CN" altLang="en-US" sz="11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altLang="zh-CN" sz="1100" b="1" dirty="0"/>
                        <a:t>-11957.8</a:t>
                      </a:r>
                      <a:endParaRPr lang="zh-CN" altLang="en-US" sz="11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altLang="zh-CN" sz="1100" b="1" dirty="0"/>
                        <a:t>-11972.9</a:t>
                      </a:r>
                      <a:endParaRPr lang="zh-CN" altLang="en-US" sz="11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altLang="zh-CN" sz="1100" b="1" dirty="0"/>
                        <a:t>99.87%</a:t>
                      </a:r>
                      <a:endParaRPr lang="zh-CN" altLang="en-US" sz="11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altLang="zh-CN" sz="1100" b="1" dirty="0"/>
                        <a:t>0.017</a:t>
                      </a:r>
                      <a:endParaRPr lang="zh-CN" altLang="en-US" sz="1100" b="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2479652093"/>
                  </a:ext>
                </a:extLst>
              </a:tr>
              <a:tr h="534380">
                <a:tc>
                  <a:txBody>
                    <a:bodyPr/>
                    <a:lstStyle/>
                    <a:p>
                      <a:r>
                        <a:rPr lang="en-US" altLang="zh-CN" sz="1100" b="1" dirty="0"/>
                        <a:t>x^3+y-2</a:t>
                      </a:r>
                      <a:endParaRPr lang="zh-CN" altLang="en-US" sz="11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altLang="zh-CN" sz="1100" b="1" dirty="0"/>
                        <a:t>f (0) = 3</a:t>
                      </a:r>
                    </a:p>
                    <a:p>
                      <a:r>
                        <a:rPr lang="en-US" altLang="zh-CN" sz="1100" b="1" dirty="0"/>
                        <a:t>End point: 20</a:t>
                      </a:r>
                    </a:p>
                    <a:p>
                      <a:r>
                        <a:rPr lang="en-US" altLang="zh-CN" sz="1100" b="1" dirty="0"/>
                        <a:t>10 steps </a:t>
                      </a:r>
                      <a:endParaRPr lang="zh-CN" altLang="en-US" sz="11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altLang="zh-CN" sz="1100" b="1" dirty="0"/>
                        <a:t>2.10287*10^9</a:t>
                      </a:r>
                    </a:p>
                    <a:p>
                      <a:endParaRPr lang="en-US" altLang="zh-CN" sz="1100" b="1" dirty="0"/>
                    </a:p>
                    <a:p>
                      <a:endParaRPr lang="zh-CN" altLang="en-US" sz="11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altLang="zh-CN" sz="1100" b="1" dirty="0"/>
                        <a:t>3.39615*10^9</a:t>
                      </a:r>
                      <a:endParaRPr lang="zh-CN" altLang="en-US" sz="11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altLang="zh-CN" sz="1100" b="1" dirty="0"/>
                        <a:t>61.92%</a:t>
                      </a:r>
                      <a:endParaRPr lang="zh-CN" altLang="en-US" sz="11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altLang="zh-CN" sz="1100" b="1" dirty="0"/>
                        <a:t>0.014</a:t>
                      </a:r>
                      <a:endParaRPr lang="zh-CN" altLang="en-US" sz="1100" b="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3847612329"/>
                  </a:ext>
                </a:extLst>
              </a:tr>
            </a:tbl>
          </a:graphicData>
        </a:graphic>
      </p:graphicFrame>
      <p:sp>
        <p:nvSpPr>
          <p:cNvPr id="3" name="TextBox 2">
            <a:extLst>
              <a:ext uri="{FF2B5EF4-FFF2-40B4-BE49-F238E27FC236}">
                <a16:creationId xmlns:a16="http://schemas.microsoft.com/office/drawing/2014/main" id="{5E6DC794-65C8-FA05-9C77-4B56F2A7B99C}"/>
              </a:ext>
            </a:extLst>
          </p:cNvPr>
          <p:cNvSpPr txBox="1"/>
          <p:nvPr/>
        </p:nvSpPr>
        <p:spPr>
          <a:xfrm>
            <a:off x="81642" y="3818707"/>
            <a:ext cx="7462158" cy="919034"/>
          </a:xfrm>
          <a:prstGeom prst="rect">
            <a:avLst/>
          </a:prstGeom>
          <a:noFill/>
        </p:spPr>
        <p:txBody>
          <a:bodyPr wrap="square">
            <a:spAutoFit/>
          </a:bodyPr>
          <a:lstStyle/>
          <a:p>
            <a:pPr marL="914400" lvl="0" indent="-330200" algn="l" rtl="0">
              <a:lnSpc>
                <a:spcPct val="115000"/>
              </a:lnSpc>
              <a:spcBef>
                <a:spcPts val="0"/>
              </a:spcBef>
              <a:spcAft>
                <a:spcPts val="0"/>
              </a:spcAft>
              <a:buClr>
                <a:srgbClr val="374151"/>
              </a:buClr>
              <a:buSzPts val="1600"/>
              <a:buFont typeface="Roboto"/>
              <a:buChar char="●"/>
            </a:pPr>
            <a:r>
              <a:rPr lang="en-US" sz="1600" dirty="0">
                <a:solidFill>
                  <a:schemeClr val="dk1"/>
                </a:solidFill>
                <a:latin typeface="Times New Roman"/>
                <a:ea typeface="Times New Roman"/>
                <a:cs typeface="Times New Roman"/>
                <a:sym typeface="Times New Roman"/>
              </a:rPr>
              <a:t>High accuracy for smaller endpoint and larger step size.</a:t>
            </a:r>
          </a:p>
          <a:p>
            <a:pPr marL="914400" lvl="0" indent="-330200" algn="l" rtl="0">
              <a:lnSpc>
                <a:spcPct val="115000"/>
              </a:lnSpc>
              <a:spcBef>
                <a:spcPts val="0"/>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Lower accuracy for larger endpoint and larger step size.</a:t>
            </a:r>
          </a:p>
          <a:p>
            <a:pPr marL="1371600" lvl="1" indent="-330200" algn="l" rtl="0">
              <a:lnSpc>
                <a:spcPct val="115000"/>
              </a:lnSpc>
              <a:spcBef>
                <a:spcPts val="0"/>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Larger global error might caused by lots of local errors.</a:t>
            </a:r>
            <a:endParaRPr lang="en-US" dirty="0"/>
          </a:p>
        </p:txBody>
      </p:sp>
    </p:spTree>
    <p:extLst>
      <p:ext uri="{BB962C8B-B14F-4D97-AF65-F5344CB8AC3E}">
        <p14:creationId xmlns:p14="http://schemas.microsoft.com/office/powerpoint/2010/main" val="4004824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311700" y="-32657"/>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Comparison of methods</a:t>
            </a:r>
            <a:endParaRPr/>
          </a:p>
        </p:txBody>
      </p:sp>
      <p:graphicFrame>
        <p:nvGraphicFramePr>
          <p:cNvPr id="2" name="Table 1">
            <a:extLst>
              <a:ext uri="{FF2B5EF4-FFF2-40B4-BE49-F238E27FC236}">
                <a16:creationId xmlns:a16="http://schemas.microsoft.com/office/drawing/2014/main" id="{5F2FBE42-2800-A16C-5574-C6FB6F1B3B34}"/>
              </a:ext>
            </a:extLst>
          </p:cNvPr>
          <p:cNvGraphicFramePr>
            <a:graphicFrameLocks noGrp="1"/>
          </p:cNvGraphicFramePr>
          <p:nvPr>
            <p:extLst>
              <p:ext uri="{D42A27DB-BD31-4B8C-83A1-F6EECF244321}">
                <p14:modId xmlns:p14="http://schemas.microsoft.com/office/powerpoint/2010/main" val="610973110"/>
              </p:ext>
            </p:extLst>
          </p:nvPr>
        </p:nvGraphicFramePr>
        <p:xfrm>
          <a:off x="522515" y="809464"/>
          <a:ext cx="7666945" cy="3930456"/>
        </p:xfrm>
        <a:graphic>
          <a:graphicData uri="http://schemas.openxmlformats.org/drawingml/2006/table">
            <a:tbl>
              <a:tblPr firstRow="1" bandRow="1">
                <a:tableStyleId>{9D7B26C5-4107-4FEC-AEDC-1716B250A1EF}</a:tableStyleId>
              </a:tblPr>
              <a:tblGrid>
                <a:gridCol w="1902411">
                  <a:extLst>
                    <a:ext uri="{9D8B030D-6E8A-4147-A177-3AD203B41FA5}">
                      <a16:colId xmlns:a16="http://schemas.microsoft.com/office/drawing/2014/main" val="966547964"/>
                    </a:ext>
                  </a:extLst>
                </a:gridCol>
                <a:gridCol w="1352316">
                  <a:extLst>
                    <a:ext uri="{9D8B030D-6E8A-4147-A177-3AD203B41FA5}">
                      <a16:colId xmlns:a16="http://schemas.microsoft.com/office/drawing/2014/main" val="858730204"/>
                    </a:ext>
                  </a:extLst>
                </a:gridCol>
                <a:gridCol w="1345440">
                  <a:extLst>
                    <a:ext uri="{9D8B030D-6E8A-4147-A177-3AD203B41FA5}">
                      <a16:colId xmlns:a16="http://schemas.microsoft.com/office/drawing/2014/main" val="3305216832"/>
                    </a:ext>
                  </a:extLst>
                </a:gridCol>
                <a:gridCol w="1533389">
                  <a:extLst>
                    <a:ext uri="{9D8B030D-6E8A-4147-A177-3AD203B41FA5}">
                      <a16:colId xmlns:a16="http://schemas.microsoft.com/office/drawing/2014/main" val="2476500798"/>
                    </a:ext>
                  </a:extLst>
                </a:gridCol>
                <a:gridCol w="1533389">
                  <a:extLst>
                    <a:ext uri="{9D8B030D-6E8A-4147-A177-3AD203B41FA5}">
                      <a16:colId xmlns:a16="http://schemas.microsoft.com/office/drawing/2014/main" val="1596968769"/>
                    </a:ext>
                  </a:extLst>
                </a:gridCol>
              </a:tblGrid>
              <a:tr h="548152">
                <a:tc>
                  <a:txBody>
                    <a:bodyPr/>
                    <a:lstStyle/>
                    <a:p>
                      <a:endParaRPr lang="zh-CN" altLang="en-US" sz="1200" b="1" dirty="0">
                        <a:latin typeface="Times New Roman" panose="02020603050405020304" pitchFamily="18" charset="0"/>
                        <a:cs typeface="Times New Roman" panose="02020603050405020304" pitchFamily="18" charset="0"/>
                      </a:endParaRPr>
                    </a:p>
                  </a:txBody>
                  <a:tcPr/>
                </a:tc>
                <a:tc>
                  <a:txBody>
                    <a:bodyPr/>
                    <a:lstStyle/>
                    <a:p>
                      <a:r>
                        <a:rPr lang="en-US" altLang="zh-CN" sz="1200" b="1" dirty="0"/>
                        <a:t>Accuracy</a:t>
                      </a:r>
                      <a:endParaRPr lang="zh-CN" altLang="en-US" sz="1200" b="1" dirty="0">
                        <a:latin typeface="Times New Roman" panose="02020603050405020304" pitchFamily="18" charset="0"/>
                        <a:cs typeface="Times New Roman" panose="02020603050405020304" pitchFamily="18" charset="0"/>
                      </a:endParaRPr>
                    </a:p>
                  </a:txBody>
                  <a:tcPr/>
                </a:tc>
                <a:tc>
                  <a:txBody>
                    <a:bodyPr/>
                    <a:lstStyle/>
                    <a:p>
                      <a:r>
                        <a:rPr lang="en-US" altLang="zh-CN" sz="1200" b="1" dirty="0"/>
                        <a:t>Stability</a:t>
                      </a:r>
                      <a:endParaRPr lang="zh-CN" altLang="en-US" sz="1200" b="1" dirty="0">
                        <a:latin typeface="Times New Roman" panose="02020603050405020304" pitchFamily="18" charset="0"/>
                        <a:cs typeface="Times New Roman" panose="02020603050405020304" pitchFamily="18" charset="0"/>
                      </a:endParaRPr>
                    </a:p>
                  </a:txBody>
                  <a:tcPr/>
                </a:tc>
                <a:tc>
                  <a:txBody>
                    <a:bodyPr/>
                    <a:lstStyle/>
                    <a:p>
                      <a:r>
                        <a:rPr lang="en-US" altLang="zh-CN" sz="1200" b="1" dirty="0"/>
                        <a:t>Runtime</a:t>
                      </a:r>
                      <a:endParaRPr lang="zh-CN" altLang="en-US" sz="1200" b="1" dirty="0">
                        <a:latin typeface="Times New Roman" panose="02020603050405020304" pitchFamily="18" charset="0"/>
                        <a:cs typeface="Times New Roman" panose="02020603050405020304" pitchFamily="18" charset="0"/>
                      </a:endParaRPr>
                    </a:p>
                  </a:txBody>
                  <a:tcPr/>
                </a:tc>
                <a:tc>
                  <a:txBody>
                    <a:bodyPr/>
                    <a:lstStyle/>
                    <a:p>
                      <a:r>
                        <a:rPr lang="en-US" altLang="zh-CN" sz="1200" b="1" dirty="0"/>
                        <a:t>Conclusion</a:t>
                      </a:r>
                      <a:endParaRPr lang="zh-CN" altLang="en-US"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58443021"/>
                  </a:ext>
                </a:extLst>
              </a:tr>
              <a:tr h="548152">
                <a:tc>
                  <a:txBody>
                    <a:bodyPr/>
                    <a:lstStyle/>
                    <a:p>
                      <a:r>
                        <a:rPr lang="en-US" altLang="zh-CN" sz="1200" b="1" dirty="0"/>
                        <a:t>Euler’s method</a:t>
                      </a:r>
                      <a:endParaRPr lang="zh-CN" altLang="en-US" sz="1200" b="1" dirty="0">
                        <a:latin typeface="Times New Roman" panose="02020603050405020304" pitchFamily="18" charset="0"/>
                        <a:cs typeface="Times New Roman" panose="02020603050405020304" pitchFamily="18" charset="0"/>
                      </a:endParaRPr>
                    </a:p>
                  </a:txBody>
                  <a:tcPr/>
                </a:tc>
                <a:tc>
                  <a:txBody>
                    <a:bodyPr/>
                    <a:lstStyle/>
                    <a:p>
                      <a:r>
                        <a:rPr lang="en-US" altLang="zh-CN" sz="1200" b="1" dirty="0"/>
                        <a:t>Not so accurate</a:t>
                      </a:r>
                      <a:endParaRPr lang="zh-CN" altLang="en-US" sz="1200" b="1" dirty="0">
                        <a:latin typeface="Times New Roman" panose="02020603050405020304" pitchFamily="18" charset="0"/>
                        <a:cs typeface="Times New Roman" panose="02020603050405020304" pitchFamily="18" charset="0"/>
                      </a:endParaRPr>
                    </a:p>
                  </a:txBody>
                  <a:tcPr/>
                </a:tc>
                <a:tc>
                  <a:txBody>
                    <a:bodyPr/>
                    <a:lstStyle/>
                    <a:p>
                      <a:r>
                        <a:rPr lang="en-US" altLang="zh-CN" sz="1200" b="1" dirty="0"/>
                        <a:t>Unstable</a:t>
                      </a:r>
                      <a:endParaRPr lang="zh-CN" altLang="en-US" sz="1200" b="1" dirty="0">
                        <a:latin typeface="Times New Roman" panose="02020603050405020304" pitchFamily="18" charset="0"/>
                        <a:cs typeface="Times New Roman" panose="02020603050405020304" pitchFamily="18" charset="0"/>
                      </a:endParaRPr>
                    </a:p>
                  </a:txBody>
                  <a:tcPr/>
                </a:tc>
                <a:tc>
                  <a:txBody>
                    <a:bodyPr/>
                    <a:lstStyle/>
                    <a:p>
                      <a:r>
                        <a:rPr lang="en-US" altLang="zh-CN" sz="1200" b="1" dirty="0"/>
                        <a:t>Shorter </a:t>
                      </a:r>
                      <a:endParaRPr lang="zh-CN" altLang="en-US" sz="1200" b="1" dirty="0">
                        <a:latin typeface="Times New Roman" panose="02020603050405020304" pitchFamily="18" charset="0"/>
                        <a:cs typeface="Times New Roman" panose="02020603050405020304" pitchFamily="18" charset="0"/>
                      </a:endParaRPr>
                    </a:p>
                  </a:txBody>
                  <a:tcPr/>
                </a:tc>
                <a:tc>
                  <a:txBody>
                    <a:bodyPr/>
                    <a:lstStyle/>
                    <a:p>
                      <a:r>
                        <a:rPr lang="en-US" altLang="zh-CN" sz="1200" b="1" dirty="0"/>
                        <a:t>Not recommend</a:t>
                      </a:r>
                      <a:endParaRPr lang="zh-CN" altLang="en-US"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25001197"/>
                  </a:ext>
                </a:extLst>
              </a:tr>
              <a:tr h="548152">
                <a:tc>
                  <a:txBody>
                    <a:bodyPr/>
                    <a:lstStyle/>
                    <a:p>
                      <a:r>
                        <a:rPr lang="en-US" altLang="zh-CN" sz="1200" b="1" dirty="0"/>
                        <a:t>Improved Euler’s method </a:t>
                      </a:r>
                      <a:endParaRPr lang="zh-CN" altLang="en-US" sz="1200" b="1" dirty="0">
                        <a:latin typeface="Times New Roman" panose="02020603050405020304" pitchFamily="18" charset="0"/>
                        <a:cs typeface="Times New Roman" panose="02020603050405020304" pitchFamily="18" charset="0"/>
                      </a:endParaRPr>
                    </a:p>
                  </a:txBody>
                  <a:tcPr/>
                </a:tc>
                <a:tc>
                  <a:txBody>
                    <a:bodyPr/>
                    <a:lstStyle/>
                    <a:p>
                      <a:r>
                        <a:rPr lang="en-US" altLang="zh-CN" sz="1200" b="1" dirty="0"/>
                        <a:t>High accuracy for degree 1 and 2 polynomial</a:t>
                      </a:r>
                      <a:endParaRPr lang="zh-CN" altLang="en-US" sz="1200" b="1" dirty="0">
                        <a:latin typeface="Times New Roman" panose="02020603050405020304" pitchFamily="18" charset="0"/>
                        <a:cs typeface="Times New Roman" panose="02020603050405020304" pitchFamily="18" charset="0"/>
                      </a:endParaRPr>
                    </a:p>
                  </a:txBody>
                  <a:tcPr/>
                </a:tc>
                <a:tc>
                  <a:txBody>
                    <a:bodyPr/>
                    <a:lstStyle/>
                    <a:p>
                      <a:r>
                        <a:rPr lang="en-US" altLang="zh-CN" sz="1200" b="1" dirty="0"/>
                        <a:t>Not very stable</a:t>
                      </a:r>
                      <a:endParaRPr lang="zh-CN" altLang="en-US" sz="1200" b="1" dirty="0">
                        <a:latin typeface="Times New Roman" panose="02020603050405020304" pitchFamily="18" charset="0"/>
                        <a:cs typeface="Times New Roman" panose="02020603050405020304" pitchFamily="18" charset="0"/>
                      </a:endParaRPr>
                    </a:p>
                  </a:txBody>
                  <a:tcPr/>
                </a:tc>
                <a:tc>
                  <a:txBody>
                    <a:bodyPr/>
                    <a:lstStyle/>
                    <a:p>
                      <a:r>
                        <a:rPr lang="en-US" altLang="zh-CN" sz="1200" b="1" dirty="0"/>
                        <a:t>Shorter</a:t>
                      </a:r>
                      <a:endParaRPr lang="zh-CN" altLang="en-US" sz="1200" b="1" dirty="0">
                        <a:latin typeface="Times New Roman" panose="02020603050405020304" pitchFamily="18" charset="0"/>
                        <a:cs typeface="Times New Roman" panose="02020603050405020304" pitchFamily="18" charset="0"/>
                      </a:endParaRPr>
                    </a:p>
                  </a:txBody>
                  <a:tcPr/>
                </a:tc>
                <a:tc>
                  <a:txBody>
                    <a:bodyPr/>
                    <a:lstStyle/>
                    <a:p>
                      <a:r>
                        <a:rPr lang="en-US" altLang="zh-CN" sz="1200" b="1" dirty="0"/>
                        <a:t>Recommend for lower degree polynomial with smaller endpoint</a:t>
                      </a:r>
                      <a:endParaRPr lang="zh-CN" altLang="en-US"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36470405"/>
                  </a:ext>
                </a:extLst>
              </a:tr>
              <a:tr h="548152">
                <a:tc>
                  <a:txBody>
                    <a:bodyPr/>
                    <a:lstStyle/>
                    <a:p>
                      <a:r>
                        <a:rPr lang="en-US" altLang="zh-CN" sz="1200" b="1" dirty="0"/>
                        <a:t>3</a:t>
                      </a:r>
                      <a:r>
                        <a:rPr lang="en-US" altLang="zh-CN" sz="1200" b="1" baseline="30000" dirty="0"/>
                        <a:t>rd</a:t>
                      </a:r>
                      <a:r>
                        <a:rPr lang="en-US" altLang="zh-CN" sz="1200" b="1" dirty="0"/>
                        <a:t> Order Runge-</a:t>
                      </a:r>
                      <a:r>
                        <a:rPr lang="en-US" altLang="zh-CN" sz="1200" b="1" dirty="0" err="1"/>
                        <a:t>Kutta</a:t>
                      </a:r>
                      <a:endParaRPr lang="zh-CN" altLang="en-US" sz="1200" b="1" dirty="0">
                        <a:latin typeface="Times New Roman" panose="02020603050405020304" pitchFamily="18" charset="0"/>
                        <a:cs typeface="Times New Roman" panose="02020603050405020304" pitchFamily="18" charset="0"/>
                      </a:endParaRPr>
                    </a:p>
                  </a:txBody>
                  <a:tcPr/>
                </a:tc>
                <a:tc>
                  <a:txBody>
                    <a:bodyPr/>
                    <a:lstStyle/>
                    <a:p>
                      <a:r>
                        <a:rPr lang="en-US" altLang="zh-CN" sz="1200" b="1" dirty="0"/>
                        <a:t>Higher accuracy if increasing step size</a:t>
                      </a:r>
                      <a:endParaRPr lang="zh-CN" altLang="en-US" sz="1200" b="1" dirty="0">
                        <a:latin typeface="Times New Roman" panose="02020603050405020304" pitchFamily="18" charset="0"/>
                        <a:cs typeface="Times New Roman" panose="02020603050405020304" pitchFamily="18" charset="0"/>
                      </a:endParaRPr>
                    </a:p>
                  </a:txBody>
                  <a:tcPr/>
                </a:tc>
                <a:tc>
                  <a:txBody>
                    <a:bodyPr/>
                    <a:lstStyle/>
                    <a:p>
                      <a:r>
                        <a:rPr lang="en-US" altLang="zh-CN" sz="1200" b="1" dirty="0"/>
                        <a:t>Stable</a:t>
                      </a:r>
                      <a:endParaRPr lang="zh-CN" altLang="en-US" sz="1200" b="1" dirty="0">
                        <a:latin typeface="Times New Roman" panose="02020603050405020304" pitchFamily="18" charset="0"/>
                        <a:cs typeface="Times New Roman" panose="02020603050405020304" pitchFamily="18" charset="0"/>
                      </a:endParaRPr>
                    </a:p>
                  </a:txBody>
                  <a:tcPr/>
                </a:tc>
                <a:tc>
                  <a:txBody>
                    <a:bodyPr/>
                    <a:lstStyle/>
                    <a:p>
                      <a:r>
                        <a:rPr lang="en-US" altLang="zh-CN" sz="1200" b="1" dirty="0"/>
                        <a:t>Shorter</a:t>
                      </a:r>
                      <a:endParaRPr lang="zh-CN" altLang="en-US" sz="1200" b="1" dirty="0">
                        <a:latin typeface="Times New Roman" panose="02020603050405020304" pitchFamily="18" charset="0"/>
                        <a:cs typeface="Times New Roman" panose="02020603050405020304" pitchFamily="18" charset="0"/>
                      </a:endParaRPr>
                    </a:p>
                  </a:txBody>
                  <a:tcPr/>
                </a:tc>
                <a:tc>
                  <a:txBody>
                    <a:bodyPr/>
                    <a:lstStyle/>
                    <a:p>
                      <a:r>
                        <a:rPr lang="en-US" altLang="zh-CN" sz="1200" b="1" dirty="0"/>
                        <a:t>Recommend for lower degree polynomial with smaller endpoint</a:t>
                      </a:r>
                      <a:endParaRPr lang="zh-CN" altLang="en-US"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74424097"/>
                  </a:ext>
                </a:extLst>
              </a:tr>
              <a:tr h="548152">
                <a:tc>
                  <a:txBody>
                    <a:bodyPr/>
                    <a:lstStyle/>
                    <a:p>
                      <a:r>
                        <a:rPr lang="en-US" altLang="zh-CN" sz="1200" b="1" dirty="0"/>
                        <a:t>Interpolation</a:t>
                      </a:r>
                      <a:endParaRPr lang="zh-CN" altLang="en-US" sz="1200" b="1" dirty="0">
                        <a:latin typeface="Times New Roman" panose="02020603050405020304" pitchFamily="18" charset="0"/>
                        <a:cs typeface="Times New Roman" panose="02020603050405020304" pitchFamily="18" charset="0"/>
                      </a:endParaRPr>
                    </a:p>
                  </a:txBody>
                  <a:tcPr/>
                </a:tc>
                <a:tc>
                  <a:txBody>
                    <a:bodyPr/>
                    <a:lstStyle/>
                    <a:p>
                      <a:r>
                        <a:rPr lang="en-US" altLang="zh-CN" sz="1200" b="1" dirty="0"/>
                        <a:t>Not accurate</a:t>
                      </a:r>
                      <a:endParaRPr lang="zh-CN" altLang="en-US" sz="1200" b="1" dirty="0">
                        <a:latin typeface="Times New Roman" panose="02020603050405020304" pitchFamily="18" charset="0"/>
                        <a:cs typeface="Times New Roman" panose="02020603050405020304" pitchFamily="18" charset="0"/>
                      </a:endParaRPr>
                    </a:p>
                  </a:txBody>
                  <a:tcPr/>
                </a:tc>
                <a:tc>
                  <a:txBody>
                    <a:bodyPr/>
                    <a:lstStyle/>
                    <a:p>
                      <a:r>
                        <a:rPr lang="en-US" altLang="zh-CN" sz="1200" b="1" dirty="0"/>
                        <a:t>Unstable</a:t>
                      </a:r>
                      <a:endParaRPr lang="zh-CN" altLang="en-US" sz="1200" b="1" dirty="0">
                        <a:latin typeface="Times New Roman" panose="02020603050405020304" pitchFamily="18" charset="0"/>
                        <a:cs typeface="Times New Roman" panose="02020603050405020304" pitchFamily="18" charset="0"/>
                      </a:endParaRPr>
                    </a:p>
                  </a:txBody>
                  <a:tcPr/>
                </a:tc>
                <a:tc>
                  <a:txBody>
                    <a:bodyPr/>
                    <a:lstStyle/>
                    <a:p>
                      <a:r>
                        <a:rPr lang="en-US" altLang="zh-CN" sz="1200" b="1" dirty="0"/>
                        <a:t>Much longer</a:t>
                      </a:r>
                      <a:endParaRPr lang="zh-CN" altLang="en-US" sz="1200" b="1" dirty="0">
                        <a:latin typeface="Times New Roman" panose="02020603050405020304" pitchFamily="18" charset="0"/>
                        <a:cs typeface="Times New Roman" panose="02020603050405020304" pitchFamily="18" charset="0"/>
                      </a:endParaRPr>
                    </a:p>
                  </a:txBody>
                  <a:tcPr/>
                </a:tc>
                <a:tc>
                  <a:txBody>
                    <a:bodyPr/>
                    <a:lstStyle/>
                    <a:p>
                      <a:r>
                        <a:rPr lang="en-US" altLang="zh-CN" sz="1200" b="1" dirty="0"/>
                        <a:t>Not recommend</a:t>
                      </a:r>
                      <a:endParaRPr lang="zh-CN" altLang="en-US"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53659601"/>
                  </a:ext>
                </a:extLst>
              </a:tr>
              <a:tr h="548152">
                <a:tc>
                  <a:txBody>
                    <a:bodyPr/>
                    <a:lstStyle/>
                    <a:p>
                      <a:r>
                        <a:rPr lang="en-US" altLang="zh-CN" sz="1200" b="1" dirty="0"/>
                        <a:t>4</a:t>
                      </a:r>
                      <a:r>
                        <a:rPr lang="en-US" altLang="zh-CN" sz="1200" b="1" baseline="30000" dirty="0"/>
                        <a:t>th</a:t>
                      </a:r>
                      <a:r>
                        <a:rPr lang="en-US" altLang="zh-CN" sz="1200" b="1" dirty="0"/>
                        <a:t> Order Runge-</a:t>
                      </a:r>
                      <a:r>
                        <a:rPr lang="en-US" altLang="zh-CN" sz="1200" b="1" dirty="0" err="1"/>
                        <a:t>Kutta</a:t>
                      </a:r>
                      <a:endParaRPr lang="zh-CN" altLang="en-US" sz="1200" b="1" dirty="0">
                        <a:latin typeface="Times New Roman" panose="02020603050405020304" pitchFamily="18" charset="0"/>
                        <a:cs typeface="Times New Roman" panose="02020603050405020304" pitchFamily="18" charset="0"/>
                      </a:endParaRPr>
                    </a:p>
                  </a:txBody>
                  <a:tcPr/>
                </a:tc>
                <a:tc>
                  <a:txBody>
                    <a:bodyPr/>
                    <a:lstStyle/>
                    <a:p>
                      <a:r>
                        <a:rPr lang="en-US" altLang="zh-CN" sz="1200" b="1" dirty="0"/>
                        <a:t>Most accurate</a:t>
                      </a:r>
                      <a:endParaRPr lang="zh-CN" altLang="en-US" sz="1200" b="1" dirty="0">
                        <a:latin typeface="Times New Roman" panose="02020603050405020304" pitchFamily="18" charset="0"/>
                        <a:cs typeface="Times New Roman" panose="02020603050405020304" pitchFamily="18" charset="0"/>
                      </a:endParaRPr>
                    </a:p>
                  </a:txBody>
                  <a:tcPr/>
                </a:tc>
                <a:tc>
                  <a:txBody>
                    <a:bodyPr/>
                    <a:lstStyle/>
                    <a:p>
                      <a:r>
                        <a:rPr lang="en-US" altLang="zh-CN" sz="1200" b="1" dirty="0"/>
                        <a:t>Stable</a:t>
                      </a:r>
                      <a:endParaRPr lang="zh-CN" altLang="en-US" sz="1200" b="1" dirty="0">
                        <a:latin typeface="Times New Roman" panose="02020603050405020304" pitchFamily="18" charset="0"/>
                        <a:cs typeface="Times New Roman" panose="02020603050405020304" pitchFamily="18" charset="0"/>
                      </a:endParaRPr>
                    </a:p>
                  </a:txBody>
                  <a:tcPr/>
                </a:tc>
                <a:tc>
                  <a:txBody>
                    <a:bodyPr/>
                    <a:lstStyle/>
                    <a:p>
                      <a:r>
                        <a:rPr lang="en-US" altLang="zh-CN" sz="1200" b="1" dirty="0"/>
                        <a:t>Longer</a:t>
                      </a:r>
                      <a:endParaRPr lang="zh-CN" altLang="en-US" sz="1200" b="1" dirty="0">
                        <a:latin typeface="Times New Roman" panose="02020603050405020304" pitchFamily="18" charset="0"/>
                        <a:cs typeface="Times New Roman" panose="02020603050405020304" pitchFamily="18" charset="0"/>
                      </a:endParaRPr>
                    </a:p>
                  </a:txBody>
                  <a:tcPr/>
                </a:tc>
                <a:tc>
                  <a:txBody>
                    <a:bodyPr/>
                    <a:lstStyle/>
                    <a:p>
                      <a:r>
                        <a:rPr lang="en-US" altLang="zh-CN" sz="1200" b="1" dirty="0"/>
                        <a:t>Recommend since it has highest accuracy</a:t>
                      </a:r>
                      <a:endParaRPr lang="zh-CN" altLang="en-US"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485479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Difference between Interpolation and Derivative. </a:t>
            </a:r>
            <a:endParaRPr dirty="0"/>
          </a:p>
        </p:txBody>
      </p:sp>
      <p:sp>
        <p:nvSpPr>
          <p:cNvPr id="55" name="Google Shape;55;p13"/>
          <p:cNvSpPr txBox="1">
            <a:spLocks noGrp="1"/>
          </p:cNvSpPr>
          <p:nvPr>
            <p:ph type="body" idx="1"/>
          </p:nvPr>
        </p:nvSpPr>
        <p:spPr>
          <a:xfrm>
            <a:off x="311700" y="1446390"/>
            <a:ext cx="8520600" cy="3416400"/>
          </a:xfrm>
          <a:prstGeom prst="rect">
            <a:avLst/>
          </a:prstGeom>
        </p:spPr>
        <p:txBody>
          <a:bodyPr spcFirstLastPara="1" wrap="square" lIns="91425" tIns="91425" rIns="91425" bIns="91425" anchor="t" anchorCtr="0">
            <a:normAutofit/>
          </a:bodyPr>
          <a:lstStyle/>
          <a:p>
            <a:pPr marL="457200" lvl="0" indent="-287972" algn="l" rtl="0">
              <a:spcBef>
                <a:spcPts val="1200"/>
              </a:spcBef>
              <a:spcAft>
                <a:spcPts val="0"/>
              </a:spcAft>
              <a:buClr>
                <a:schemeClr val="dk1"/>
              </a:buClr>
              <a:buSzPct val="61111"/>
              <a:buChar char="●"/>
            </a:pPr>
            <a:r>
              <a:rPr lang="en" dirty="0">
                <a:solidFill>
                  <a:schemeClr val="dk1"/>
                </a:solidFill>
              </a:rPr>
              <a:t>Interpolation is the process of finding a function that passes through a given set of points. It is used to estimate the value of a function at a point that is not in the original set of points. Interpolation also provides a way to approximate the behavior of a function between known data points.</a:t>
            </a:r>
            <a:endParaRPr dirty="0">
              <a:solidFill>
                <a:schemeClr val="dk1"/>
              </a:solidFill>
            </a:endParaRPr>
          </a:p>
          <a:p>
            <a:pPr marL="457200" lvl="0" indent="-287972" algn="l" rtl="0">
              <a:spcBef>
                <a:spcPts val="0"/>
              </a:spcBef>
              <a:spcAft>
                <a:spcPts val="0"/>
              </a:spcAft>
              <a:buClr>
                <a:schemeClr val="dk1"/>
              </a:buClr>
              <a:buSzPct val="61111"/>
              <a:buChar char="●"/>
            </a:pPr>
            <a:r>
              <a:rPr lang="en" dirty="0">
                <a:solidFill>
                  <a:schemeClr val="dk1"/>
                </a:solidFill>
              </a:rPr>
              <a:t>A derivative is a measure of how a function changes as its input changes. It gives the rate of change of the function at a particular point.</a:t>
            </a:r>
            <a:endParaRPr dirty="0">
              <a:solidFill>
                <a:schemeClr val="dk1"/>
              </a:solidFill>
            </a:endParaRPr>
          </a:p>
          <a:p>
            <a:pPr marL="457200" lvl="0" indent="-287972" algn="l" rtl="0">
              <a:spcBef>
                <a:spcPts val="0"/>
              </a:spcBef>
              <a:spcAft>
                <a:spcPts val="0"/>
              </a:spcAft>
              <a:buClr>
                <a:schemeClr val="dk1"/>
              </a:buClr>
              <a:buSzPct val="61111"/>
              <a:buChar char="●"/>
            </a:pPr>
            <a:r>
              <a:rPr lang="en" dirty="0">
                <a:solidFill>
                  <a:schemeClr val="dk1"/>
                </a:solidFill>
              </a:rPr>
              <a:t>For example, Euler’s method approximates by using linear interpolation between the current point and the next point based on the derivative at the current point. The Runge-Kutta method uses multiple stages of interpolation to improve the accuracy of the approximation compared to the Euler method.</a:t>
            </a:r>
            <a:endParaRPr dirty="0">
              <a:solidFill>
                <a:schemeClr val="dk1"/>
              </a:solidFill>
            </a:endParaRPr>
          </a:p>
          <a:p>
            <a:pPr marL="457200" lvl="0" indent="-287972" algn="l" rtl="0">
              <a:spcBef>
                <a:spcPts val="0"/>
              </a:spcBef>
              <a:spcAft>
                <a:spcPts val="0"/>
              </a:spcAft>
              <a:buClr>
                <a:schemeClr val="dk1"/>
              </a:buClr>
              <a:buSzPct val="61111"/>
              <a:buChar char="●"/>
            </a:pPr>
            <a:r>
              <a:rPr lang="en" dirty="0">
                <a:solidFill>
                  <a:schemeClr val="dk1"/>
                </a:solidFill>
              </a:rPr>
              <a:t>The solution to some differential equations cannot be expressed in a closed form. So we need to use numerical methods such as interpolation to approximate it.</a:t>
            </a:r>
            <a:endParaRPr dirty="0">
              <a:solidFill>
                <a:schemeClr val="dk1"/>
              </a:solidFill>
            </a:endParaRPr>
          </a:p>
          <a:p>
            <a:pPr marL="0" lvl="0" indent="0" algn="l" rtl="0">
              <a:spcBef>
                <a:spcPts val="1200"/>
              </a:spcBef>
              <a:spcAft>
                <a:spcPts val="1200"/>
              </a:spcAft>
              <a:buNone/>
            </a:pPr>
            <a:endParaRPr dirty="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139"/>
        <p:cNvGrpSpPr/>
        <p:nvPr/>
      </p:nvGrpSpPr>
      <p:grpSpPr>
        <a:xfrm>
          <a:off x="0" y="0"/>
          <a:ext cx="0" cy="0"/>
          <a:chOff x="0" y="0"/>
          <a:chExt cx="0" cy="0"/>
        </a:xfrm>
      </p:grpSpPr>
      <p:sp>
        <p:nvSpPr>
          <p:cNvPr id="140" name="Google Shape;140;p24"/>
          <p:cNvSpPr/>
          <p:nvPr/>
        </p:nvSpPr>
        <p:spPr>
          <a:xfrm flipH="1">
            <a:off x="0" y="-2112"/>
            <a:ext cx="4133778" cy="5147716"/>
          </a:xfrm>
          <a:custGeom>
            <a:avLst/>
            <a:gdLst/>
            <a:ahLst/>
            <a:cxnLst/>
            <a:rect l="l" t="t" r="r" b="b"/>
            <a:pathLst>
              <a:path w="5511704" h="6886576" extrusionOk="0">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E7E6E6">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24"/>
          <p:cNvSpPr txBox="1">
            <a:spLocks noGrp="1"/>
          </p:cNvSpPr>
          <p:nvPr>
            <p:ph type="title"/>
          </p:nvPr>
        </p:nvSpPr>
        <p:spPr>
          <a:xfrm>
            <a:off x="334325" y="1372000"/>
            <a:ext cx="2740500" cy="353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142" name="Google Shape;142;p24"/>
          <p:cNvSpPr txBox="1">
            <a:spLocks noGrp="1"/>
          </p:cNvSpPr>
          <p:nvPr>
            <p:ph type="body" idx="1"/>
          </p:nvPr>
        </p:nvSpPr>
        <p:spPr>
          <a:xfrm>
            <a:off x="4476550" y="746100"/>
            <a:ext cx="4378500" cy="4275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Euler’s method runs faster for order of h and h^2, but less accuracy.</a:t>
            </a:r>
            <a:endParaRPr/>
          </a:p>
          <a:p>
            <a:pPr marL="457200" lvl="0" indent="-342900" algn="l" rtl="0">
              <a:spcBef>
                <a:spcPts val="0"/>
              </a:spcBef>
              <a:spcAft>
                <a:spcPts val="0"/>
              </a:spcAft>
              <a:buSzPts val="1800"/>
              <a:buChar char="●"/>
            </a:pPr>
            <a:r>
              <a:rPr lang="en"/>
              <a:t>The Runge-Kutta method tends to be more accurate than the Euler’s method for a fixed step.</a:t>
            </a:r>
            <a:endParaRPr/>
          </a:p>
          <a:p>
            <a:pPr marL="457200" lvl="0" indent="-342900" algn="l" rtl="0">
              <a:spcBef>
                <a:spcPts val="0"/>
              </a:spcBef>
              <a:spcAft>
                <a:spcPts val="0"/>
              </a:spcAft>
              <a:buSzPts val="1800"/>
              <a:buChar char="●"/>
            </a:pPr>
            <a:r>
              <a:rPr lang="en"/>
              <a:t>4th Order interpolation method is not recommended due to its inaccuracy and longer runtime.</a:t>
            </a:r>
            <a:endParaRPr/>
          </a:p>
          <a:p>
            <a:pPr marL="457200" lvl="0" indent="-342900" algn="l" rtl="0">
              <a:spcBef>
                <a:spcPts val="0"/>
              </a:spcBef>
              <a:spcAft>
                <a:spcPts val="0"/>
              </a:spcAft>
              <a:buSzPts val="1800"/>
              <a:buChar char="●"/>
            </a:pPr>
            <a:r>
              <a:rPr lang="en"/>
              <a:t>Higher order with fixed endpoint, higher accuracy.</a:t>
            </a:r>
            <a:endParaRPr/>
          </a:p>
          <a:p>
            <a:pPr marL="457200" lvl="0" indent="-342900" algn="l" rtl="0">
              <a:spcBef>
                <a:spcPts val="0"/>
              </a:spcBef>
              <a:spcAft>
                <a:spcPts val="0"/>
              </a:spcAft>
              <a:buSzPts val="1800"/>
              <a:buChar char="●"/>
            </a:pPr>
            <a:r>
              <a:rPr lang="en"/>
              <a:t>The endpoint cannot be very large.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59"/>
        <p:cNvGrpSpPr/>
        <p:nvPr/>
      </p:nvGrpSpPr>
      <p:grpSpPr>
        <a:xfrm>
          <a:off x="0" y="0"/>
          <a:ext cx="0" cy="0"/>
          <a:chOff x="0" y="0"/>
          <a:chExt cx="0" cy="0"/>
        </a:xfrm>
      </p:grpSpPr>
      <p:sp>
        <p:nvSpPr>
          <p:cNvPr id="64" name="Google Shape;64;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800"/>
              <a:t>Order of Accuracy, </a:t>
            </a:r>
            <a:r>
              <a:rPr lang="en"/>
              <a:t>Local Error, and Global Error </a:t>
            </a:r>
            <a:endParaRPr/>
          </a:p>
        </p:txBody>
      </p:sp>
      <p:sp>
        <p:nvSpPr>
          <p:cNvPr id="60" name="Google Shape;60;p14"/>
          <p:cNvSpPr txBox="1">
            <a:spLocks noGrp="1"/>
          </p:cNvSpPr>
          <p:nvPr>
            <p:ph type="body" idx="1"/>
          </p:nvPr>
        </p:nvSpPr>
        <p:spPr>
          <a:xfrm>
            <a:off x="311700" y="1152475"/>
            <a:ext cx="3999900" cy="4025100"/>
          </a:xfrm>
          <a:prstGeom prst="rect">
            <a:avLst/>
          </a:prstGeom>
        </p:spPr>
        <p:txBody>
          <a:bodyPr spcFirstLastPara="1" wrap="square" lIns="91425" tIns="91425" rIns="91425" bIns="91425" anchor="t" anchorCtr="0">
            <a:spAutoFit/>
          </a:bodyPr>
          <a:lstStyle/>
          <a:p>
            <a:pPr marL="457200" lvl="0" indent="-285750" algn="l" rtl="0">
              <a:spcBef>
                <a:spcPts val="1200"/>
              </a:spcBef>
              <a:spcAft>
                <a:spcPts val="0"/>
              </a:spcAft>
              <a:buClr>
                <a:schemeClr val="dk1"/>
              </a:buClr>
              <a:buSzPts val="900"/>
              <a:buChar char="●"/>
            </a:pPr>
            <a:r>
              <a:rPr lang="en" sz="1200" dirty="0">
                <a:solidFill>
                  <a:schemeClr val="dk1"/>
                </a:solidFill>
              </a:rPr>
              <a:t>When solving an ODE numerically, we use an approximation of the exact solution, which means that there will be some error in our solution. The error takes the form of local error and global error.</a:t>
            </a:r>
            <a:endParaRPr sz="1200" dirty="0">
              <a:solidFill>
                <a:schemeClr val="dk1"/>
              </a:solidFill>
            </a:endParaRPr>
          </a:p>
          <a:p>
            <a:pPr marL="457200" lvl="0" indent="-285750" algn="l" rtl="0">
              <a:spcBef>
                <a:spcPts val="0"/>
              </a:spcBef>
              <a:spcAft>
                <a:spcPts val="0"/>
              </a:spcAft>
              <a:buClr>
                <a:schemeClr val="dk1"/>
              </a:buClr>
              <a:buSzPts val="900"/>
              <a:buChar char="●"/>
            </a:pPr>
            <a:r>
              <a:rPr lang="en" sz="1200" dirty="0">
                <a:solidFill>
                  <a:schemeClr val="dk1"/>
                </a:solidFill>
              </a:rPr>
              <a:t>The local error is the error in each step of the solution. </a:t>
            </a:r>
            <a:endParaRPr sz="1200" dirty="0">
              <a:solidFill>
                <a:schemeClr val="dk1"/>
              </a:solidFill>
            </a:endParaRPr>
          </a:p>
          <a:p>
            <a:pPr marL="0" lvl="0" indent="0" algn="l" rtl="0">
              <a:spcBef>
                <a:spcPts val="1200"/>
              </a:spcBef>
              <a:spcAft>
                <a:spcPts val="0"/>
              </a:spcAft>
              <a:buNone/>
            </a:pPr>
            <a:endParaRPr sz="1200" dirty="0">
              <a:solidFill>
                <a:schemeClr val="dk1"/>
              </a:solidFill>
            </a:endParaRPr>
          </a:p>
          <a:p>
            <a:pPr marL="457200" lvl="0" indent="-285750" algn="l" rtl="0">
              <a:spcBef>
                <a:spcPts val="1200"/>
              </a:spcBef>
              <a:spcAft>
                <a:spcPts val="0"/>
              </a:spcAft>
              <a:buClr>
                <a:schemeClr val="dk1"/>
              </a:buClr>
              <a:buSzPts val="900"/>
              <a:buChar char="●"/>
            </a:pPr>
            <a:r>
              <a:rPr lang="en" sz="1200" dirty="0">
                <a:solidFill>
                  <a:schemeClr val="dk1"/>
                </a:solidFill>
              </a:rPr>
              <a:t>The global error is the error in the final approximation of the solution, and it is the sum of the local errors over all the steps. To calculate the global error, we need to know the exact solution of the ODE.</a:t>
            </a:r>
            <a:endParaRPr sz="1200" dirty="0">
              <a:solidFill>
                <a:schemeClr val="dk1"/>
              </a:solidFill>
            </a:endParaRPr>
          </a:p>
          <a:p>
            <a:pPr marL="0" lvl="0" indent="0" algn="l" rtl="0">
              <a:spcBef>
                <a:spcPts val="1200"/>
              </a:spcBef>
              <a:spcAft>
                <a:spcPts val="0"/>
              </a:spcAft>
              <a:buNone/>
            </a:pPr>
            <a:endParaRPr dirty="0">
              <a:solidFill>
                <a:schemeClr val="dk1"/>
              </a:solidFill>
            </a:endParaRPr>
          </a:p>
          <a:p>
            <a:pPr marL="0" lvl="0" indent="0" algn="l" rtl="0">
              <a:spcBef>
                <a:spcPts val="1200"/>
              </a:spcBef>
              <a:spcAft>
                <a:spcPts val="1200"/>
              </a:spcAft>
              <a:buNone/>
            </a:pPr>
            <a:endParaRPr dirty="0">
              <a:solidFill>
                <a:schemeClr val="dk1"/>
              </a:solidFill>
            </a:endParaRPr>
          </a:p>
        </p:txBody>
      </p:sp>
      <p:sp>
        <p:nvSpPr>
          <p:cNvPr id="65" name="Google Shape;65;p14"/>
          <p:cNvSpPr txBox="1">
            <a:spLocks noGrp="1"/>
          </p:cNvSpPr>
          <p:nvPr>
            <p:ph type="body" idx="2"/>
          </p:nvPr>
        </p:nvSpPr>
        <p:spPr>
          <a:xfrm>
            <a:off x="4832400" y="1466150"/>
            <a:ext cx="3999900" cy="3102600"/>
          </a:xfrm>
          <a:prstGeom prst="rect">
            <a:avLst/>
          </a:prstGeom>
        </p:spPr>
        <p:txBody>
          <a:bodyPr spcFirstLastPara="1" wrap="square" lIns="91425" tIns="91425" rIns="91425" bIns="91425" anchor="t" anchorCtr="0">
            <a:noAutofit/>
          </a:bodyPr>
          <a:lstStyle/>
          <a:p>
            <a:pPr marL="457200" lvl="0" indent="-304800" algn="l" rtl="0">
              <a:spcBef>
                <a:spcPts val="1200"/>
              </a:spcBef>
              <a:spcAft>
                <a:spcPts val="0"/>
              </a:spcAft>
              <a:buClr>
                <a:schemeClr val="dk1"/>
              </a:buClr>
              <a:buSzPts val="1200"/>
              <a:buChar char="●"/>
            </a:pPr>
            <a:r>
              <a:rPr lang="en" sz="1200" dirty="0">
                <a:solidFill>
                  <a:schemeClr val="dk1"/>
                </a:solidFill>
              </a:rPr>
              <a:t>The order of accuracy is a measure of how quickly a numerical method for solving an ODE converges to the true solution as the step size is decreased.</a:t>
            </a:r>
            <a:endParaRPr sz="1200" dirty="0">
              <a:solidFill>
                <a:schemeClr val="dk1"/>
              </a:solidFill>
            </a:endParaRPr>
          </a:p>
          <a:p>
            <a:pPr marL="457200" lvl="0" indent="-304800" algn="l" rtl="0">
              <a:spcBef>
                <a:spcPts val="0"/>
              </a:spcBef>
              <a:spcAft>
                <a:spcPts val="0"/>
              </a:spcAft>
              <a:buClr>
                <a:schemeClr val="dk1"/>
              </a:buClr>
              <a:buSzPts val="1200"/>
              <a:buChar char="●"/>
            </a:pPr>
            <a:r>
              <a:rPr lang="en" sz="1200" dirty="0">
                <a:solidFill>
                  <a:schemeClr val="dk1"/>
                </a:solidFill>
              </a:rPr>
              <a:t>A numerical method is said to be of order p if the global error is proportional to the step size h raised to the power p.</a:t>
            </a:r>
            <a:endParaRPr sz="1200" dirty="0">
              <a:solidFill>
                <a:schemeClr val="dk1"/>
              </a:solidFill>
            </a:endParaRPr>
          </a:p>
          <a:p>
            <a:pPr marL="457200" lvl="0" indent="-304800" algn="l" rtl="0">
              <a:spcBef>
                <a:spcPts val="0"/>
              </a:spcBef>
              <a:spcAft>
                <a:spcPts val="0"/>
              </a:spcAft>
              <a:buClr>
                <a:schemeClr val="dk1"/>
              </a:buClr>
              <a:buSzPts val="1200"/>
              <a:buChar char="●"/>
            </a:pPr>
            <a:r>
              <a:rPr lang="en" sz="1200" dirty="0">
                <a:solidFill>
                  <a:schemeClr val="dk1"/>
                </a:solidFill>
              </a:rPr>
              <a:t>The order of accuracy can be used to compare different Runge-Kutta methods.</a:t>
            </a:r>
            <a:endParaRPr sz="1200" dirty="0">
              <a:solidFill>
                <a:schemeClr val="dk1"/>
              </a:solidFill>
            </a:endParaRPr>
          </a:p>
          <a:p>
            <a:pPr marL="457200" lvl="0" indent="-304800" algn="l" rtl="0">
              <a:spcBef>
                <a:spcPts val="0"/>
              </a:spcBef>
              <a:spcAft>
                <a:spcPts val="0"/>
              </a:spcAft>
              <a:buClr>
                <a:schemeClr val="dk1"/>
              </a:buClr>
              <a:buSzPts val="1200"/>
              <a:buChar char="●"/>
            </a:pPr>
            <a:r>
              <a:rPr lang="en" sz="1200" dirty="0">
                <a:solidFill>
                  <a:schemeClr val="dk1"/>
                </a:solidFill>
              </a:rPr>
              <a:t>If two methods have the same number of iterations, the one with the higher order of accuracy will generally be more accurate for a given step size.</a:t>
            </a:r>
            <a:endParaRPr sz="1200" dirty="0">
              <a:solidFill>
                <a:schemeClr val="dk1"/>
              </a:solidFill>
            </a:endParaRPr>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1200"/>
              </a:spcAft>
              <a:buNone/>
            </a:pPr>
            <a:endParaRPr sz="1300" dirty="0"/>
          </a:p>
        </p:txBody>
      </p:sp>
      <p:pic>
        <p:nvPicPr>
          <p:cNvPr id="61" name="Google Shape;61;p14"/>
          <p:cNvPicPr preferRelativeResize="0"/>
          <p:nvPr/>
        </p:nvPicPr>
        <p:blipFill>
          <a:blip r:embed="rId3">
            <a:alphaModFix/>
          </a:blip>
          <a:stretch>
            <a:fillRect/>
          </a:stretch>
        </p:blipFill>
        <p:spPr>
          <a:xfrm>
            <a:off x="612125" y="2875300"/>
            <a:ext cx="3606025" cy="284300"/>
          </a:xfrm>
          <a:prstGeom prst="rect">
            <a:avLst/>
          </a:prstGeom>
          <a:noFill/>
          <a:ln>
            <a:noFill/>
          </a:ln>
        </p:spPr>
      </p:pic>
      <p:pic>
        <p:nvPicPr>
          <p:cNvPr id="62" name="Google Shape;62;p14"/>
          <p:cNvPicPr preferRelativeResize="0"/>
          <p:nvPr/>
        </p:nvPicPr>
        <p:blipFill>
          <a:blip r:embed="rId4">
            <a:alphaModFix/>
          </a:blip>
          <a:stretch>
            <a:fillRect/>
          </a:stretch>
        </p:blipFill>
        <p:spPr>
          <a:xfrm>
            <a:off x="612123" y="2655898"/>
            <a:ext cx="2161874" cy="228325"/>
          </a:xfrm>
          <a:prstGeom prst="rect">
            <a:avLst/>
          </a:prstGeom>
          <a:noFill/>
          <a:ln>
            <a:noFill/>
          </a:ln>
        </p:spPr>
      </p:pic>
      <p:pic>
        <p:nvPicPr>
          <p:cNvPr id="63" name="Google Shape;63;p14"/>
          <p:cNvPicPr preferRelativeResize="0"/>
          <p:nvPr/>
        </p:nvPicPr>
        <p:blipFill>
          <a:blip r:embed="rId5">
            <a:alphaModFix/>
          </a:blip>
          <a:stretch>
            <a:fillRect/>
          </a:stretch>
        </p:blipFill>
        <p:spPr>
          <a:xfrm>
            <a:off x="311700" y="4310176"/>
            <a:ext cx="6008424"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Stability</a:t>
            </a:r>
            <a:endParaRPr/>
          </a:p>
        </p:txBody>
      </p:sp>
      <p:sp>
        <p:nvSpPr>
          <p:cNvPr id="71" name="Google Shape;71;p15"/>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17500" algn="l" rtl="0">
              <a:lnSpc>
                <a:spcPct val="75000"/>
              </a:lnSpc>
              <a:spcBef>
                <a:spcPts val="1200"/>
              </a:spcBef>
              <a:spcAft>
                <a:spcPts val="0"/>
              </a:spcAft>
              <a:buClr>
                <a:schemeClr val="dk1"/>
              </a:buClr>
              <a:buSzPts val="1400"/>
              <a:buChar char="●"/>
            </a:pPr>
            <a:r>
              <a:rPr lang="en" sz="1400" dirty="0">
                <a:solidFill>
                  <a:schemeClr val="dk1"/>
                </a:solidFill>
              </a:rPr>
              <a:t>Refers to the behavior of a numerical method when the step size (h) is varied. A stable method produces reliable and accurate results regardless of the step size, while an unstable method can lead to unpredictable and unreliable solutions.</a:t>
            </a:r>
          </a:p>
          <a:p>
            <a:pPr marL="457200" lvl="0" indent="-317500" algn="l" rtl="0">
              <a:lnSpc>
                <a:spcPct val="75000"/>
              </a:lnSpc>
              <a:spcBef>
                <a:spcPts val="1200"/>
              </a:spcBef>
              <a:spcAft>
                <a:spcPts val="0"/>
              </a:spcAft>
              <a:buClr>
                <a:schemeClr val="dk1"/>
              </a:buClr>
              <a:buSzPts val="1400"/>
              <a:buChar char="●"/>
            </a:pPr>
            <a:endParaRPr sz="1400" dirty="0">
              <a:solidFill>
                <a:schemeClr val="dk1"/>
              </a:solidFill>
            </a:endParaRPr>
          </a:p>
          <a:p>
            <a:pPr marL="457200" lvl="0" indent="-317500" algn="l" rtl="0">
              <a:lnSpc>
                <a:spcPct val="75000"/>
              </a:lnSpc>
              <a:spcBef>
                <a:spcPts val="0"/>
              </a:spcBef>
              <a:spcAft>
                <a:spcPts val="0"/>
              </a:spcAft>
              <a:buClr>
                <a:schemeClr val="dk1"/>
              </a:buClr>
              <a:buSzPts val="1400"/>
              <a:buChar char="●"/>
            </a:pPr>
            <a:r>
              <a:rPr lang="en" sz="1400" dirty="0">
                <a:solidFill>
                  <a:schemeClr val="dk1"/>
                </a:solidFill>
              </a:rPr>
              <a:t>There are different types of stability that can be assessed in numerical methods:</a:t>
            </a:r>
            <a:endParaRPr sz="1400" dirty="0">
              <a:solidFill>
                <a:schemeClr val="dk1"/>
              </a:solidFill>
            </a:endParaRPr>
          </a:p>
          <a:p>
            <a:pPr marL="914400" lvl="1" indent="-317500" algn="l" rtl="0">
              <a:lnSpc>
                <a:spcPct val="75000"/>
              </a:lnSpc>
              <a:spcBef>
                <a:spcPts val="0"/>
              </a:spcBef>
              <a:spcAft>
                <a:spcPts val="0"/>
              </a:spcAft>
              <a:buClr>
                <a:schemeClr val="dk1"/>
              </a:buClr>
              <a:buSzPts val="1400"/>
              <a:buAutoNum type="alphaLcPeriod"/>
            </a:pPr>
            <a:r>
              <a:rPr lang="en" dirty="0">
                <a:solidFill>
                  <a:schemeClr val="dk1"/>
                </a:solidFill>
              </a:rPr>
              <a:t> Absolute Stability: A method is absolutely stable if it produces bounded errors for all step sizes within a certain range.</a:t>
            </a:r>
            <a:endParaRPr dirty="0">
              <a:solidFill>
                <a:schemeClr val="dk1"/>
              </a:solidFill>
            </a:endParaRPr>
          </a:p>
          <a:p>
            <a:pPr marL="914400" lvl="1" indent="-317500" algn="l" rtl="0">
              <a:lnSpc>
                <a:spcPct val="75000"/>
              </a:lnSpc>
              <a:spcBef>
                <a:spcPts val="0"/>
              </a:spcBef>
              <a:spcAft>
                <a:spcPts val="0"/>
              </a:spcAft>
              <a:buClr>
                <a:schemeClr val="dk1"/>
              </a:buClr>
              <a:buSzPts val="1400"/>
              <a:buAutoNum type="alphaLcPeriod"/>
            </a:pPr>
            <a:r>
              <a:rPr lang="en" dirty="0">
                <a:solidFill>
                  <a:schemeClr val="dk1"/>
                </a:solidFill>
              </a:rPr>
              <a:t>Conditional Stability: A method is conditionally stable if it produces bounded errors only for a specific range of step sizes or parameters. </a:t>
            </a:r>
            <a:endParaRPr dirty="0">
              <a:solidFill>
                <a:schemeClr val="dk1"/>
              </a:solidFill>
            </a:endParaRPr>
          </a:p>
          <a:p>
            <a:pPr marL="914400" lvl="1" indent="-317500" algn="l" rtl="0">
              <a:lnSpc>
                <a:spcPct val="75000"/>
              </a:lnSpc>
              <a:spcBef>
                <a:spcPts val="0"/>
              </a:spcBef>
              <a:spcAft>
                <a:spcPts val="0"/>
              </a:spcAft>
              <a:buClr>
                <a:schemeClr val="dk1"/>
              </a:buClr>
              <a:buSzPts val="1400"/>
              <a:buAutoNum type="alphaLcPeriod"/>
            </a:pPr>
            <a:r>
              <a:rPr lang="en" dirty="0">
                <a:solidFill>
                  <a:schemeClr val="dk1"/>
                </a:solidFill>
              </a:rPr>
              <a:t>A-stability: A-stability refers to the ability of a numerical method to remain stable for any step size </a:t>
            </a:r>
            <a:endParaRPr dirty="0">
              <a:solidFill>
                <a:schemeClr val="dk1"/>
              </a:solidFill>
            </a:endParaRPr>
          </a:p>
          <a:p>
            <a:pPr marL="914400" lvl="1" indent="-317500" algn="l" rtl="0">
              <a:lnSpc>
                <a:spcPct val="75000"/>
              </a:lnSpc>
              <a:spcBef>
                <a:spcPts val="0"/>
              </a:spcBef>
              <a:spcAft>
                <a:spcPts val="0"/>
              </a:spcAft>
              <a:buClr>
                <a:schemeClr val="dk1"/>
              </a:buClr>
              <a:buSzPts val="1400"/>
              <a:buAutoNum type="alphaLcPeriod"/>
            </a:pPr>
            <a:r>
              <a:rPr lang="en" dirty="0">
                <a:solidFill>
                  <a:schemeClr val="dk1"/>
                </a:solidFill>
              </a:rPr>
              <a:t>L-stability: L-stability refers to the ability of a numerical method to remain stable for rapid changes.</a:t>
            </a:r>
            <a:endParaRPr dirty="0">
              <a:solidFill>
                <a:schemeClr val="dk1"/>
              </a:solidFill>
            </a:endParaRPr>
          </a:p>
          <a:p>
            <a:pPr marL="0" lvl="0" indent="0" algn="l" rtl="0">
              <a:lnSpc>
                <a:spcPct val="75000"/>
              </a:lnSpc>
              <a:spcBef>
                <a:spcPts val="1200"/>
              </a:spcBef>
              <a:spcAft>
                <a:spcPts val="1200"/>
              </a:spcAft>
              <a:buSzPts val="935"/>
              <a:buNone/>
            </a:pPr>
            <a:endParaRPr sz="1190" dirty="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Euler’s Method (The First-Order Method)</a:t>
            </a:r>
            <a:endParaRPr/>
          </a:p>
        </p:txBody>
      </p:sp>
      <p:sp>
        <p:nvSpPr>
          <p:cNvPr id="77" name="Google Shape;77;p16"/>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298450" algn="l" rtl="0">
              <a:spcBef>
                <a:spcPts val="1200"/>
              </a:spcBef>
              <a:spcAft>
                <a:spcPts val="0"/>
              </a:spcAft>
              <a:buClr>
                <a:schemeClr val="dk1"/>
              </a:buClr>
              <a:buSzPts val="1100"/>
              <a:buChar char="●"/>
            </a:pPr>
            <a:r>
              <a:rPr lang="en" dirty="0">
                <a:solidFill>
                  <a:schemeClr val="dk1"/>
                </a:solidFill>
              </a:rPr>
              <a:t>Euler’s method approximates the solution by using two points, the derivative at a single point and taking a single step in a direction.</a:t>
            </a:r>
            <a:endParaRPr dirty="0">
              <a:solidFill>
                <a:schemeClr val="dk1"/>
              </a:solidFill>
            </a:endParaRPr>
          </a:p>
          <a:p>
            <a:pPr marL="0" lvl="0" indent="0" algn="l" rtl="0">
              <a:spcBef>
                <a:spcPts val="1200"/>
              </a:spcBef>
              <a:spcAft>
                <a:spcPts val="0"/>
              </a:spcAft>
              <a:buNone/>
            </a:pPr>
            <a:endParaRPr dirty="0"/>
          </a:p>
          <a:p>
            <a:pPr marL="457200" lvl="0" indent="-298450" algn="l" rtl="0">
              <a:spcBef>
                <a:spcPts val="1200"/>
              </a:spcBef>
              <a:spcAft>
                <a:spcPts val="0"/>
              </a:spcAft>
              <a:buClr>
                <a:schemeClr val="dk1"/>
              </a:buClr>
              <a:buSzPts val="1100"/>
              <a:buChar char="●"/>
            </a:pPr>
            <a:r>
              <a:rPr lang="en" dirty="0">
                <a:solidFill>
                  <a:schemeClr val="dk1"/>
                </a:solidFill>
              </a:rPr>
              <a:t>As Euler’s method approximates the derivative to the first order, it assumes a linear relationship between the function and its derivative. This not very accurate as it ignores curvature.</a:t>
            </a:r>
            <a:endParaRPr dirty="0">
              <a:solidFill>
                <a:schemeClr val="dk1"/>
              </a:solidFill>
            </a:endParaRPr>
          </a:p>
          <a:p>
            <a:pPr marL="0" lvl="0" indent="0" algn="l" rtl="0">
              <a:spcBef>
                <a:spcPts val="1200"/>
              </a:spcBef>
              <a:spcAft>
                <a:spcPts val="1200"/>
              </a:spcAft>
              <a:buNone/>
            </a:pPr>
            <a:endParaRPr dirty="0"/>
          </a:p>
        </p:txBody>
      </p:sp>
      <p:pic>
        <p:nvPicPr>
          <p:cNvPr id="78" name="Google Shape;78;p16"/>
          <p:cNvPicPr preferRelativeResize="0"/>
          <p:nvPr/>
        </p:nvPicPr>
        <p:blipFill>
          <a:blip r:embed="rId3">
            <a:alphaModFix/>
          </a:blip>
          <a:stretch>
            <a:fillRect/>
          </a:stretch>
        </p:blipFill>
        <p:spPr>
          <a:xfrm>
            <a:off x="4572000" y="3041125"/>
            <a:ext cx="2114550" cy="1657350"/>
          </a:xfrm>
          <a:prstGeom prst="rect">
            <a:avLst/>
          </a:prstGeom>
          <a:noFill/>
          <a:ln>
            <a:noFill/>
          </a:ln>
        </p:spPr>
      </p:pic>
      <p:pic>
        <p:nvPicPr>
          <p:cNvPr id="79" name="Google Shape;79;p16"/>
          <p:cNvPicPr preferRelativeResize="0"/>
          <p:nvPr/>
        </p:nvPicPr>
        <p:blipFill>
          <a:blip r:embed="rId4">
            <a:alphaModFix/>
          </a:blip>
          <a:stretch>
            <a:fillRect/>
          </a:stretch>
        </p:blipFill>
        <p:spPr>
          <a:xfrm>
            <a:off x="2884880" y="1807788"/>
            <a:ext cx="3080325" cy="373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B070C-F8BF-7207-3126-00608F74348A}"/>
              </a:ext>
            </a:extLst>
          </p:cNvPr>
          <p:cNvSpPr>
            <a:spLocks noGrp="1"/>
          </p:cNvSpPr>
          <p:nvPr>
            <p:ph type="title"/>
          </p:nvPr>
        </p:nvSpPr>
        <p:spPr>
          <a:xfrm>
            <a:off x="311700" y="412367"/>
            <a:ext cx="8520600" cy="572700"/>
          </a:xfrm>
        </p:spPr>
        <p:txBody>
          <a:bodyPr>
            <a:normAutofit fontScale="90000"/>
          </a:bodyPr>
          <a:lstStyle/>
          <a:p>
            <a:r>
              <a:rPr lang="en-US" sz="4400" kern="1200" dirty="0">
                <a:solidFill>
                  <a:schemeClr val="tx1"/>
                </a:solidFill>
                <a:latin typeface="+mj-lt"/>
                <a:ea typeface="+mj-ea"/>
                <a:cs typeface="+mj-cs"/>
              </a:rPr>
              <a:t>First Order Euler Result I</a:t>
            </a:r>
            <a:endParaRPr lang="en-US" dirty="0"/>
          </a:p>
        </p:txBody>
      </p:sp>
      <p:graphicFrame>
        <p:nvGraphicFramePr>
          <p:cNvPr id="6" name="Google Shape;91;g2459ea0cadd_0_0">
            <a:extLst>
              <a:ext uri="{FF2B5EF4-FFF2-40B4-BE49-F238E27FC236}">
                <a16:creationId xmlns:a16="http://schemas.microsoft.com/office/drawing/2014/main" id="{15D00DA3-1066-8E86-78DD-1C3F82645DF1}"/>
              </a:ext>
            </a:extLst>
          </p:cNvPr>
          <p:cNvGraphicFramePr/>
          <p:nvPr>
            <p:extLst>
              <p:ext uri="{D42A27DB-BD31-4B8C-83A1-F6EECF244321}">
                <p14:modId xmlns:p14="http://schemas.microsoft.com/office/powerpoint/2010/main" val="3857155828"/>
              </p:ext>
            </p:extLst>
          </p:nvPr>
        </p:nvGraphicFramePr>
        <p:xfrm>
          <a:off x="393344" y="1381863"/>
          <a:ext cx="8105679" cy="3010523"/>
        </p:xfrm>
        <a:graphic>
          <a:graphicData uri="http://schemas.openxmlformats.org/drawingml/2006/table">
            <a:tbl>
              <a:tblPr firstRow="1" bandRow="1">
                <a:tableStyleId>{9D7B26C5-4107-4FEC-AEDC-1716B250A1EF}</a:tableStyleId>
              </a:tblPr>
              <a:tblGrid>
                <a:gridCol w="1006902">
                  <a:extLst>
                    <a:ext uri="{9D8B030D-6E8A-4147-A177-3AD203B41FA5}">
                      <a16:colId xmlns:a16="http://schemas.microsoft.com/office/drawing/2014/main" val="20000"/>
                    </a:ext>
                  </a:extLst>
                </a:gridCol>
                <a:gridCol w="1739744">
                  <a:extLst>
                    <a:ext uri="{9D8B030D-6E8A-4147-A177-3AD203B41FA5}">
                      <a16:colId xmlns:a16="http://schemas.microsoft.com/office/drawing/2014/main" val="20001"/>
                    </a:ext>
                  </a:extLst>
                </a:gridCol>
                <a:gridCol w="1281508">
                  <a:extLst>
                    <a:ext uri="{9D8B030D-6E8A-4147-A177-3AD203B41FA5}">
                      <a16:colId xmlns:a16="http://schemas.microsoft.com/office/drawing/2014/main" val="20002"/>
                    </a:ext>
                  </a:extLst>
                </a:gridCol>
                <a:gridCol w="1491209">
                  <a:extLst>
                    <a:ext uri="{9D8B030D-6E8A-4147-A177-3AD203B41FA5}">
                      <a16:colId xmlns:a16="http://schemas.microsoft.com/office/drawing/2014/main" val="20003"/>
                    </a:ext>
                  </a:extLst>
                </a:gridCol>
                <a:gridCol w="1102873">
                  <a:extLst>
                    <a:ext uri="{9D8B030D-6E8A-4147-A177-3AD203B41FA5}">
                      <a16:colId xmlns:a16="http://schemas.microsoft.com/office/drawing/2014/main" val="20004"/>
                    </a:ext>
                  </a:extLst>
                </a:gridCol>
                <a:gridCol w="1483443">
                  <a:extLst>
                    <a:ext uri="{9D8B030D-6E8A-4147-A177-3AD203B41FA5}">
                      <a16:colId xmlns:a16="http://schemas.microsoft.com/office/drawing/2014/main" val="20005"/>
                    </a:ext>
                  </a:extLst>
                </a:gridCol>
              </a:tblGrid>
              <a:tr h="381623">
                <a:tc>
                  <a:txBody>
                    <a:bodyPr/>
                    <a:lstStyle/>
                    <a:p>
                      <a:pPr marL="0" marR="0" lvl="0" indent="0" algn="l" rtl="0">
                        <a:spcBef>
                          <a:spcPts val="0"/>
                        </a:spcBef>
                        <a:spcAft>
                          <a:spcPts val="0"/>
                        </a:spcAft>
                        <a:buNone/>
                      </a:pPr>
                      <a:r>
                        <a:rPr lang="en-US" sz="1100"/>
                        <a:t>Cases</a:t>
                      </a:r>
                      <a:endParaRPr sz="1100"/>
                    </a:p>
                  </a:txBody>
                  <a:tcPr marL="91450" marR="91450" marT="45725" marB="45725"/>
                </a:tc>
                <a:tc>
                  <a:txBody>
                    <a:bodyPr/>
                    <a:lstStyle/>
                    <a:p>
                      <a:pPr marL="0" marR="0" lvl="0" indent="0" algn="l" rtl="0">
                        <a:spcBef>
                          <a:spcPts val="0"/>
                        </a:spcBef>
                        <a:spcAft>
                          <a:spcPts val="0"/>
                        </a:spcAft>
                        <a:buNone/>
                      </a:pPr>
                      <a:r>
                        <a:rPr lang="en-US" sz="1100"/>
                        <a:t>Setting</a:t>
                      </a:r>
                      <a:endParaRPr sz="1100"/>
                    </a:p>
                  </a:txBody>
                  <a:tcPr marL="91450" marR="91450" marT="45725" marB="45725"/>
                </a:tc>
                <a:tc>
                  <a:txBody>
                    <a:bodyPr/>
                    <a:lstStyle/>
                    <a:p>
                      <a:pPr marL="0" marR="0" lvl="0" indent="0" algn="l" rtl="0">
                        <a:spcBef>
                          <a:spcPts val="0"/>
                        </a:spcBef>
                        <a:spcAft>
                          <a:spcPts val="0"/>
                        </a:spcAft>
                        <a:buNone/>
                      </a:pPr>
                      <a:r>
                        <a:rPr lang="en-US" sz="1100"/>
                        <a:t>Result</a:t>
                      </a:r>
                      <a:endParaRPr sz="1100"/>
                    </a:p>
                  </a:txBody>
                  <a:tcPr marL="91450" marR="91450" marT="45725" marB="45725"/>
                </a:tc>
                <a:tc>
                  <a:txBody>
                    <a:bodyPr/>
                    <a:lstStyle/>
                    <a:p>
                      <a:pPr marL="0" marR="0" lvl="0" indent="0" algn="l" rtl="0">
                        <a:spcBef>
                          <a:spcPts val="0"/>
                        </a:spcBef>
                        <a:spcAft>
                          <a:spcPts val="0"/>
                        </a:spcAft>
                        <a:buNone/>
                      </a:pPr>
                      <a:r>
                        <a:rPr lang="en-US" sz="1100"/>
                        <a:t>Actual</a:t>
                      </a:r>
                      <a:endParaRPr sz="1100"/>
                    </a:p>
                  </a:txBody>
                  <a:tcPr marL="91450" marR="91450" marT="45725" marB="45725"/>
                </a:tc>
                <a:tc>
                  <a:txBody>
                    <a:bodyPr/>
                    <a:lstStyle/>
                    <a:p>
                      <a:pPr marL="0" marR="0" lvl="0" indent="0" algn="l" rtl="0">
                        <a:spcBef>
                          <a:spcPts val="0"/>
                        </a:spcBef>
                        <a:spcAft>
                          <a:spcPts val="0"/>
                        </a:spcAft>
                        <a:buNone/>
                      </a:pPr>
                      <a:r>
                        <a:rPr lang="en-US" sz="1100"/>
                        <a:t>Accuracy</a:t>
                      </a:r>
                      <a:endParaRPr sz="1100"/>
                    </a:p>
                  </a:txBody>
                  <a:tcPr marL="91450" marR="91450" marT="45725" marB="45725"/>
                </a:tc>
                <a:tc>
                  <a:txBody>
                    <a:bodyPr/>
                    <a:lstStyle/>
                    <a:p>
                      <a:pPr marL="0" marR="0" lvl="0" indent="0" algn="l" rtl="0">
                        <a:spcBef>
                          <a:spcPts val="0"/>
                        </a:spcBef>
                        <a:spcAft>
                          <a:spcPts val="0"/>
                        </a:spcAft>
                        <a:buNone/>
                      </a:pPr>
                      <a:r>
                        <a:rPr lang="en-US" sz="1100" dirty="0"/>
                        <a:t>Run Time (second)</a:t>
                      </a:r>
                      <a:endParaRPr sz="1100" dirty="0"/>
                    </a:p>
                  </a:txBody>
                  <a:tcPr marL="91450" marR="91450" marT="45725" marB="45725"/>
                </a:tc>
                <a:extLst>
                  <a:ext uri="{0D108BD9-81ED-4DB2-BD59-A6C34878D82A}">
                    <a16:rowId xmlns:a16="http://schemas.microsoft.com/office/drawing/2014/main" val="10000"/>
                  </a:ext>
                </a:extLst>
              </a:tr>
              <a:tr h="522514">
                <a:tc>
                  <a:txBody>
                    <a:bodyPr/>
                    <a:lstStyle/>
                    <a:p>
                      <a:pPr marL="0" marR="0" lvl="0" indent="0" algn="l" rtl="0">
                        <a:spcBef>
                          <a:spcPts val="0"/>
                        </a:spcBef>
                        <a:spcAft>
                          <a:spcPts val="0"/>
                        </a:spcAft>
                        <a:buNone/>
                      </a:pPr>
                      <a:r>
                        <a:rPr lang="en-US" sz="1200"/>
                        <a:t>Sinx+cosx</a:t>
                      </a:r>
                      <a:endParaRPr sz="1200"/>
                    </a:p>
                  </a:txBody>
                  <a:tcPr marL="91450" marR="91450" marT="45725" marB="45725"/>
                </a:tc>
                <a:tc>
                  <a:txBody>
                    <a:bodyPr/>
                    <a:lstStyle/>
                    <a:p>
                      <a:pPr marL="0" marR="0" lvl="0" indent="0" algn="l" rtl="0">
                        <a:spcBef>
                          <a:spcPts val="0"/>
                        </a:spcBef>
                        <a:spcAft>
                          <a:spcPts val="0"/>
                        </a:spcAft>
                        <a:buNone/>
                      </a:pPr>
                      <a:r>
                        <a:rPr lang="en-US" sz="1200" dirty="0"/>
                        <a:t>f(0)=1, endpoint=2, 10 steps</a:t>
                      </a:r>
                      <a:endParaRPr sz="1200" dirty="0"/>
                    </a:p>
                  </a:txBody>
                  <a:tcPr marL="91450" marR="91450" marT="45725" marB="45725"/>
                </a:tc>
                <a:tc>
                  <a:txBody>
                    <a:bodyPr/>
                    <a:lstStyle/>
                    <a:p>
                      <a:pPr marL="0" lvl="0" indent="0" algn="l" rtl="0">
                        <a:spcBef>
                          <a:spcPts val="0"/>
                        </a:spcBef>
                        <a:spcAft>
                          <a:spcPts val="0"/>
                        </a:spcAft>
                        <a:buNone/>
                      </a:pPr>
                      <a:r>
                        <a:rPr lang="en-US" sz="1200"/>
                        <a:t>3.28100</a:t>
                      </a:r>
                      <a:endParaRPr sz="1200"/>
                    </a:p>
                  </a:txBody>
                  <a:tcPr marL="91450" marR="91450" marT="45725" marB="45725"/>
                </a:tc>
                <a:tc>
                  <a:txBody>
                    <a:bodyPr/>
                    <a:lstStyle/>
                    <a:p>
                      <a:pPr marL="0" lvl="0" indent="0" algn="l" rtl="0">
                        <a:spcBef>
                          <a:spcPts val="0"/>
                        </a:spcBef>
                        <a:spcAft>
                          <a:spcPts val="0"/>
                        </a:spcAft>
                        <a:buClr>
                          <a:schemeClr val="dk1"/>
                        </a:buClr>
                        <a:buSzPts val="1100"/>
                        <a:buFont typeface="Arial"/>
                        <a:buNone/>
                      </a:pPr>
                      <a:r>
                        <a:rPr lang="en-US" sz="1200"/>
                        <a:t>3.32544</a:t>
                      </a:r>
                      <a:endParaRPr sz="1200"/>
                    </a:p>
                  </a:txBody>
                  <a:tcPr marL="91450" marR="91450" marT="45725" marB="45725"/>
                </a:tc>
                <a:tc>
                  <a:txBody>
                    <a:bodyPr/>
                    <a:lstStyle/>
                    <a:p>
                      <a:pPr marL="0" lvl="0" indent="0" algn="l" rtl="0">
                        <a:spcBef>
                          <a:spcPts val="0"/>
                        </a:spcBef>
                        <a:spcAft>
                          <a:spcPts val="0"/>
                        </a:spcAft>
                        <a:buNone/>
                      </a:pPr>
                      <a:r>
                        <a:rPr lang="en-US" sz="1200"/>
                        <a:t>98.64%</a:t>
                      </a:r>
                      <a:endParaRPr sz="1200"/>
                    </a:p>
                  </a:txBody>
                  <a:tcPr marL="91450" marR="91450" marT="45725" marB="45725"/>
                </a:tc>
                <a:tc>
                  <a:txBody>
                    <a:bodyPr/>
                    <a:lstStyle/>
                    <a:p>
                      <a:pPr marL="0" marR="0" lvl="0" indent="0" algn="l" rtl="0">
                        <a:spcBef>
                          <a:spcPts val="0"/>
                        </a:spcBef>
                        <a:spcAft>
                          <a:spcPts val="0"/>
                        </a:spcAft>
                        <a:buNone/>
                      </a:pPr>
                      <a:r>
                        <a:rPr lang="en-US" sz="1200" dirty="0"/>
                        <a:t>0.006</a:t>
                      </a:r>
                      <a:endParaRPr sz="1200" dirty="0"/>
                    </a:p>
                  </a:txBody>
                  <a:tcPr marL="91450" marR="91450" marT="45725" marB="45725"/>
                </a:tc>
                <a:extLst>
                  <a:ext uri="{0D108BD9-81ED-4DB2-BD59-A6C34878D82A}">
                    <a16:rowId xmlns:a16="http://schemas.microsoft.com/office/drawing/2014/main" val="10001"/>
                  </a:ext>
                </a:extLst>
              </a:tr>
              <a:tr h="530679">
                <a:tc>
                  <a:txBody>
                    <a:bodyPr/>
                    <a:lstStyle/>
                    <a:p>
                      <a:pPr marL="0" marR="0" lvl="0" indent="0" algn="l" rtl="0">
                        <a:spcBef>
                          <a:spcPts val="0"/>
                        </a:spcBef>
                        <a:spcAft>
                          <a:spcPts val="0"/>
                        </a:spcAft>
                        <a:buNone/>
                      </a:pPr>
                      <a:r>
                        <a:rPr lang="en-US" sz="1200"/>
                        <a:t>2y-6x+11</a:t>
                      </a:r>
                      <a:endParaRPr sz="1200"/>
                    </a:p>
                  </a:txBody>
                  <a:tcPr marL="91450" marR="91450" marT="45725" marB="45725"/>
                </a:tc>
                <a:tc>
                  <a:txBody>
                    <a:bodyPr/>
                    <a:lstStyle/>
                    <a:p>
                      <a:pPr marL="0" marR="0" lvl="0" indent="0" algn="l" rtl="0">
                        <a:spcBef>
                          <a:spcPts val="0"/>
                        </a:spcBef>
                        <a:spcAft>
                          <a:spcPts val="0"/>
                        </a:spcAft>
                        <a:buNone/>
                      </a:pPr>
                      <a:r>
                        <a:rPr lang="en-US" sz="1200"/>
                        <a:t>f(0)=5,</a:t>
                      </a:r>
                      <a:endParaRPr sz="1200"/>
                    </a:p>
                    <a:p>
                      <a:pPr marL="0" marR="0" lvl="0" indent="0" algn="l" rtl="0">
                        <a:spcBef>
                          <a:spcPts val="0"/>
                        </a:spcBef>
                        <a:spcAft>
                          <a:spcPts val="0"/>
                        </a:spcAft>
                        <a:buNone/>
                      </a:pPr>
                      <a:r>
                        <a:rPr lang="en-US" sz="1200"/>
                        <a:t>Endpoint=4, 5 steps</a:t>
                      </a:r>
                      <a:endParaRPr sz="1200"/>
                    </a:p>
                  </a:txBody>
                  <a:tcPr marL="91450" marR="91450" marT="45725" marB="45725"/>
                </a:tc>
                <a:tc>
                  <a:txBody>
                    <a:bodyPr/>
                    <a:lstStyle/>
                    <a:p>
                      <a:pPr marL="0" marR="0" lvl="0" indent="0" algn="l" rtl="0">
                        <a:spcBef>
                          <a:spcPts val="0"/>
                        </a:spcBef>
                        <a:spcAft>
                          <a:spcPts val="0"/>
                        </a:spcAft>
                        <a:buNone/>
                      </a:pPr>
                      <a:r>
                        <a:rPr lang="en-US" sz="1200"/>
                        <a:t>72814.8</a:t>
                      </a:r>
                      <a:endParaRPr sz="1200"/>
                    </a:p>
                  </a:txBody>
                  <a:tcPr marL="91450" marR="91450" marT="45725" marB="45725"/>
                </a:tc>
                <a:tc>
                  <a:txBody>
                    <a:bodyPr/>
                    <a:lstStyle/>
                    <a:p>
                      <a:pPr marL="0" marR="0" lvl="0" indent="0" algn="l" rtl="0">
                        <a:spcBef>
                          <a:spcPts val="0"/>
                        </a:spcBef>
                        <a:spcAft>
                          <a:spcPts val="0"/>
                        </a:spcAft>
                        <a:buNone/>
                      </a:pPr>
                      <a:r>
                        <a:rPr lang="en-US" sz="1200"/>
                        <a:t>26836.6</a:t>
                      </a:r>
                      <a:endParaRPr sz="1200"/>
                    </a:p>
                  </a:txBody>
                  <a:tcPr marL="91450" marR="91450" marT="45725" marB="45725"/>
                </a:tc>
                <a:tc>
                  <a:txBody>
                    <a:bodyPr/>
                    <a:lstStyle/>
                    <a:p>
                      <a:pPr marL="0" marR="0" lvl="0" indent="0" algn="l" rtl="0">
                        <a:spcBef>
                          <a:spcPts val="0"/>
                        </a:spcBef>
                        <a:spcAft>
                          <a:spcPts val="0"/>
                        </a:spcAft>
                        <a:buNone/>
                      </a:pPr>
                      <a:r>
                        <a:rPr lang="en-US" sz="1200"/>
                        <a:t>-71.33%</a:t>
                      </a:r>
                      <a:endParaRPr sz="1200"/>
                    </a:p>
                  </a:txBody>
                  <a:tcPr marL="91450" marR="91450" marT="45725" marB="45725"/>
                </a:tc>
                <a:tc>
                  <a:txBody>
                    <a:bodyPr/>
                    <a:lstStyle/>
                    <a:p>
                      <a:pPr marL="0" marR="0" lvl="0" indent="0" algn="l" rtl="0">
                        <a:spcBef>
                          <a:spcPts val="0"/>
                        </a:spcBef>
                        <a:spcAft>
                          <a:spcPts val="0"/>
                        </a:spcAft>
                        <a:buNone/>
                      </a:pPr>
                      <a:r>
                        <a:rPr lang="en-US" sz="1200" dirty="0"/>
                        <a:t>0.007</a:t>
                      </a:r>
                      <a:endParaRPr sz="1200" dirty="0"/>
                    </a:p>
                  </a:txBody>
                  <a:tcPr marL="91450" marR="91450" marT="45725" marB="45725"/>
                </a:tc>
                <a:extLst>
                  <a:ext uri="{0D108BD9-81ED-4DB2-BD59-A6C34878D82A}">
                    <a16:rowId xmlns:a16="http://schemas.microsoft.com/office/drawing/2014/main" val="10002"/>
                  </a:ext>
                </a:extLst>
              </a:tr>
              <a:tr h="530679">
                <a:tc>
                  <a:txBody>
                    <a:bodyPr/>
                    <a:lstStyle/>
                    <a:p>
                      <a:pPr marL="0" marR="0" lvl="0" indent="0" algn="l" rtl="0">
                        <a:spcBef>
                          <a:spcPts val="0"/>
                        </a:spcBef>
                        <a:spcAft>
                          <a:spcPts val="0"/>
                        </a:spcAft>
                        <a:buNone/>
                      </a:pPr>
                      <a:r>
                        <a:rPr lang="en-US" sz="1200"/>
                        <a:t>-xy</a:t>
                      </a:r>
                      <a:endParaRPr sz="1200"/>
                    </a:p>
                  </a:txBody>
                  <a:tcPr marL="91450" marR="91450" marT="45725" marB="45725"/>
                </a:tc>
                <a:tc>
                  <a:txBody>
                    <a:bodyPr/>
                    <a:lstStyle/>
                    <a:p>
                      <a:pPr marL="0" marR="0" lvl="0" indent="0" algn="l" rtl="0">
                        <a:spcBef>
                          <a:spcPts val="0"/>
                        </a:spcBef>
                        <a:spcAft>
                          <a:spcPts val="0"/>
                        </a:spcAft>
                        <a:buNone/>
                      </a:pPr>
                      <a:r>
                        <a:rPr lang="en-US" sz="1200"/>
                        <a:t>f(0)=10, endpoint=10, 10 steps</a:t>
                      </a:r>
                      <a:endParaRPr sz="1200"/>
                    </a:p>
                  </a:txBody>
                  <a:tcPr marL="91450" marR="91450" marT="45725" marB="45725"/>
                </a:tc>
                <a:tc>
                  <a:txBody>
                    <a:bodyPr/>
                    <a:lstStyle/>
                    <a:p>
                      <a:pPr marL="0" marR="0" lvl="0" indent="0" algn="l" rtl="0">
                        <a:spcBef>
                          <a:spcPts val="0"/>
                        </a:spcBef>
                        <a:spcAft>
                          <a:spcPts val="0"/>
                        </a:spcAft>
                        <a:buNone/>
                      </a:pPr>
                      <a:r>
                        <a:rPr lang="en-US" sz="1200"/>
                        <a:t>7.6398*10^(-41)</a:t>
                      </a:r>
                      <a:endParaRPr sz="1200"/>
                    </a:p>
                  </a:txBody>
                  <a:tcPr marL="91450" marR="91450" marT="45725" marB="45725"/>
                </a:tc>
                <a:tc>
                  <a:txBody>
                    <a:bodyPr/>
                    <a:lstStyle/>
                    <a:p>
                      <a:pPr marL="0" marR="0" lvl="0" indent="0" algn="l" rtl="0">
                        <a:spcBef>
                          <a:spcPts val="0"/>
                        </a:spcBef>
                        <a:spcAft>
                          <a:spcPts val="0"/>
                        </a:spcAft>
                        <a:buNone/>
                      </a:pPr>
                      <a:r>
                        <a:rPr lang="en-US" sz="1200"/>
                        <a:t>1.92875*10^(-21)</a:t>
                      </a:r>
                      <a:endParaRPr sz="1200"/>
                    </a:p>
                  </a:txBody>
                  <a:tcPr marL="91450" marR="91450" marT="45725" marB="45725"/>
                </a:tc>
                <a:tc>
                  <a:txBody>
                    <a:bodyPr/>
                    <a:lstStyle/>
                    <a:p>
                      <a:pPr marL="0" marR="0" lvl="0" indent="0" algn="l" rtl="0">
                        <a:spcBef>
                          <a:spcPts val="0"/>
                        </a:spcBef>
                        <a:spcAft>
                          <a:spcPts val="0"/>
                        </a:spcAft>
                        <a:buNone/>
                      </a:pPr>
                      <a:r>
                        <a:rPr lang="en-US" sz="1200"/>
                        <a:t>100%</a:t>
                      </a:r>
                      <a:endParaRPr sz="1200"/>
                    </a:p>
                  </a:txBody>
                  <a:tcPr marL="91450" marR="91450" marT="45725" marB="45725"/>
                </a:tc>
                <a:tc>
                  <a:txBody>
                    <a:bodyPr/>
                    <a:lstStyle/>
                    <a:p>
                      <a:pPr marL="0" marR="0" lvl="0" indent="0" algn="l" rtl="0">
                        <a:spcBef>
                          <a:spcPts val="0"/>
                        </a:spcBef>
                        <a:spcAft>
                          <a:spcPts val="0"/>
                        </a:spcAft>
                        <a:buNone/>
                      </a:pPr>
                      <a:r>
                        <a:rPr lang="en-US" sz="1200" dirty="0"/>
                        <a:t>0.008</a:t>
                      </a:r>
                      <a:endParaRPr sz="1200" dirty="0"/>
                    </a:p>
                  </a:txBody>
                  <a:tcPr marL="91450" marR="91450" marT="45725" marB="45725"/>
                </a:tc>
                <a:extLst>
                  <a:ext uri="{0D108BD9-81ED-4DB2-BD59-A6C34878D82A}">
                    <a16:rowId xmlns:a16="http://schemas.microsoft.com/office/drawing/2014/main" val="10003"/>
                  </a:ext>
                </a:extLst>
              </a:tr>
              <a:tr h="554480">
                <a:tc>
                  <a:txBody>
                    <a:bodyPr/>
                    <a:lstStyle/>
                    <a:p>
                      <a:pPr marL="0" marR="0" lvl="0" indent="0" algn="l" rtl="0">
                        <a:spcBef>
                          <a:spcPts val="0"/>
                        </a:spcBef>
                        <a:spcAft>
                          <a:spcPts val="0"/>
                        </a:spcAft>
                        <a:buNone/>
                      </a:pPr>
                      <a:r>
                        <a:rPr lang="en-US" sz="1200"/>
                        <a:t>exp(sinx+cosx)</a:t>
                      </a:r>
                      <a:endParaRPr sz="1200"/>
                    </a:p>
                  </a:txBody>
                  <a:tcPr marL="91450" marR="91450" marT="45725" marB="45725"/>
                </a:tc>
                <a:tc>
                  <a:txBody>
                    <a:bodyPr/>
                    <a:lstStyle/>
                    <a:p>
                      <a:pPr marL="0" marR="0" lvl="0" indent="0" algn="l" rtl="0">
                        <a:spcBef>
                          <a:spcPts val="0"/>
                        </a:spcBef>
                        <a:spcAft>
                          <a:spcPts val="0"/>
                        </a:spcAft>
                        <a:buNone/>
                      </a:pPr>
                      <a:r>
                        <a:rPr lang="en-US" sz="1200"/>
                        <a:t>F(0)=10, endpoint=10, 70 steps</a:t>
                      </a:r>
                      <a:endParaRPr sz="1200"/>
                    </a:p>
                  </a:txBody>
                  <a:tcPr marL="91450" marR="91450" marT="45725" marB="45725"/>
                </a:tc>
                <a:tc>
                  <a:txBody>
                    <a:bodyPr/>
                    <a:lstStyle/>
                    <a:p>
                      <a:pPr marL="0" marR="0" lvl="0" indent="0" algn="l" rtl="0">
                        <a:spcBef>
                          <a:spcPts val="0"/>
                        </a:spcBef>
                        <a:spcAft>
                          <a:spcPts val="0"/>
                        </a:spcAft>
                        <a:buNone/>
                      </a:pPr>
                      <a:r>
                        <a:rPr lang="en-US" sz="1200"/>
                        <a:t>117.96</a:t>
                      </a:r>
                      <a:endParaRPr sz="1200"/>
                    </a:p>
                  </a:txBody>
                  <a:tcPr marL="91450" marR="91450" marT="45725" marB="45725"/>
                </a:tc>
                <a:tc>
                  <a:txBody>
                    <a:bodyPr/>
                    <a:lstStyle/>
                    <a:p>
                      <a:pPr marL="0" marR="0" lvl="0" indent="0" algn="l" rtl="0">
                        <a:spcBef>
                          <a:spcPts val="0"/>
                        </a:spcBef>
                        <a:spcAft>
                          <a:spcPts val="0"/>
                        </a:spcAft>
                        <a:buNone/>
                      </a:pPr>
                      <a:r>
                        <a:rPr lang="en-US" sz="1200" dirty="0"/>
                        <a:t>-11972.9</a:t>
                      </a:r>
                      <a:endParaRPr sz="1200" dirty="0"/>
                    </a:p>
                  </a:txBody>
                  <a:tcPr marL="91450" marR="91450" marT="45725" marB="45725"/>
                </a:tc>
                <a:tc>
                  <a:txBody>
                    <a:bodyPr/>
                    <a:lstStyle/>
                    <a:p>
                      <a:pPr marL="0" marR="0" lvl="0" indent="0" algn="l" rtl="0">
                        <a:spcBef>
                          <a:spcPts val="0"/>
                        </a:spcBef>
                        <a:spcAft>
                          <a:spcPts val="0"/>
                        </a:spcAft>
                        <a:buNone/>
                      </a:pPr>
                      <a:r>
                        <a:rPr lang="en-US" sz="1200"/>
                        <a:t>-0.99%</a:t>
                      </a:r>
                      <a:endParaRPr sz="1200"/>
                    </a:p>
                  </a:txBody>
                  <a:tcPr marL="91450" marR="91450" marT="45725" marB="45725"/>
                </a:tc>
                <a:tc>
                  <a:txBody>
                    <a:bodyPr/>
                    <a:lstStyle/>
                    <a:p>
                      <a:pPr marL="0" marR="0" lvl="0" indent="0" algn="l" rtl="0">
                        <a:spcBef>
                          <a:spcPts val="0"/>
                        </a:spcBef>
                        <a:spcAft>
                          <a:spcPts val="0"/>
                        </a:spcAft>
                        <a:buNone/>
                      </a:pPr>
                      <a:r>
                        <a:rPr lang="en-US" sz="1200" dirty="0"/>
                        <a:t>0.005</a:t>
                      </a:r>
                      <a:endParaRPr sz="1200" dirty="0"/>
                    </a:p>
                  </a:txBody>
                  <a:tcPr marL="91450" marR="91450" marT="45725" marB="45725"/>
                </a:tc>
                <a:extLst>
                  <a:ext uri="{0D108BD9-81ED-4DB2-BD59-A6C34878D82A}">
                    <a16:rowId xmlns:a16="http://schemas.microsoft.com/office/drawing/2014/main" val="10004"/>
                  </a:ext>
                </a:extLst>
              </a:tr>
              <a:tr h="490548">
                <a:tc>
                  <a:txBody>
                    <a:bodyPr/>
                    <a:lstStyle/>
                    <a:p>
                      <a:pPr marL="0" marR="0" lvl="0" indent="0" algn="l" rtl="0">
                        <a:spcBef>
                          <a:spcPts val="0"/>
                        </a:spcBef>
                        <a:spcAft>
                          <a:spcPts val="0"/>
                        </a:spcAft>
                        <a:buNone/>
                      </a:pPr>
                      <a:r>
                        <a:rPr lang="en-US" sz="1200" dirty="0"/>
                        <a:t>X^3+y-2</a:t>
                      </a:r>
                      <a:endParaRPr sz="1200" dirty="0"/>
                    </a:p>
                  </a:txBody>
                  <a:tcPr marL="91450" marR="91450" marT="45725" marB="45725"/>
                </a:tc>
                <a:tc>
                  <a:txBody>
                    <a:bodyPr/>
                    <a:lstStyle/>
                    <a:p>
                      <a:pPr marL="0" marR="0" lvl="0" indent="0" algn="l" rtl="0">
                        <a:spcBef>
                          <a:spcPts val="0"/>
                        </a:spcBef>
                        <a:spcAft>
                          <a:spcPts val="0"/>
                        </a:spcAft>
                        <a:buNone/>
                      </a:pPr>
                      <a:r>
                        <a:rPr lang="en-US" sz="1200" dirty="0"/>
                        <a:t>F(0)=3, endpoint=20, 10 steps</a:t>
                      </a:r>
                      <a:endParaRPr sz="1200" dirty="0"/>
                    </a:p>
                  </a:txBody>
                  <a:tcPr marL="91450" marR="91450" marT="45725" marB="45725"/>
                </a:tc>
                <a:tc>
                  <a:txBody>
                    <a:bodyPr/>
                    <a:lstStyle/>
                    <a:p>
                      <a:pPr marL="0" marR="0" lvl="0" indent="0" algn="l" rtl="0">
                        <a:spcBef>
                          <a:spcPts val="0"/>
                        </a:spcBef>
                        <a:spcAft>
                          <a:spcPts val="0"/>
                        </a:spcAft>
                        <a:buNone/>
                      </a:pPr>
                      <a:r>
                        <a:rPr lang="en-US" sz="1200" dirty="0"/>
                        <a:t>276.326</a:t>
                      </a:r>
                      <a:endParaRPr sz="1200" dirty="0"/>
                    </a:p>
                  </a:txBody>
                  <a:tcPr marL="91450" marR="91450" marT="45725" marB="45725"/>
                </a:tc>
                <a:tc>
                  <a:txBody>
                    <a:bodyPr/>
                    <a:lstStyle/>
                    <a:p>
                      <a:pPr marL="0" marR="0" lvl="0" indent="0" algn="l" rtl="0">
                        <a:spcBef>
                          <a:spcPts val="0"/>
                        </a:spcBef>
                        <a:spcAft>
                          <a:spcPts val="0"/>
                        </a:spcAft>
                        <a:buNone/>
                      </a:pPr>
                      <a:r>
                        <a:rPr lang="en-US" sz="1200" dirty="0"/>
                        <a:t>3.39615*10^9</a:t>
                      </a:r>
                      <a:endParaRPr sz="1200" dirty="0"/>
                    </a:p>
                  </a:txBody>
                  <a:tcPr marL="91450" marR="91450" marT="45725" marB="45725"/>
                </a:tc>
                <a:tc>
                  <a:txBody>
                    <a:bodyPr/>
                    <a:lstStyle/>
                    <a:p>
                      <a:pPr marL="0" marR="0" lvl="0" indent="0" algn="l" rtl="0">
                        <a:spcBef>
                          <a:spcPts val="0"/>
                        </a:spcBef>
                        <a:spcAft>
                          <a:spcPts val="0"/>
                        </a:spcAft>
                        <a:buNone/>
                      </a:pPr>
                      <a:r>
                        <a:rPr lang="en-US" sz="1200" dirty="0"/>
                        <a:t>8.13*10^(-6)</a:t>
                      </a:r>
                      <a:r>
                        <a:rPr lang="en-US" sz="1200" dirty="0">
                          <a:solidFill>
                            <a:srgbClr val="040C28"/>
                          </a:solidFill>
                          <a:sym typeface="Arial"/>
                        </a:rPr>
                        <a:t>≈0%</a:t>
                      </a:r>
                      <a:endParaRPr sz="1200" dirty="0"/>
                    </a:p>
                  </a:txBody>
                  <a:tcPr marL="91450" marR="91450" marT="45725" marB="45725"/>
                </a:tc>
                <a:tc>
                  <a:txBody>
                    <a:bodyPr/>
                    <a:lstStyle/>
                    <a:p>
                      <a:pPr marL="0" marR="0" lvl="0" indent="0" algn="l" rtl="0">
                        <a:spcBef>
                          <a:spcPts val="0"/>
                        </a:spcBef>
                        <a:spcAft>
                          <a:spcPts val="0"/>
                        </a:spcAft>
                        <a:buNone/>
                      </a:pPr>
                      <a:r>
                        <a:rPr lang="en-US" sz="1200" dirty="0"/>
                        <a:t>0.006</a:t>
                      </a:r>
                      <a:endParaRPr sz="1200" dirty="0"/>
                    </a:p>
                  </a:txBody>
                  <a:tcPr marL="91450" marR="91450" marT="45725" marB="45725"/>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9005773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FC2AD-94F9-E5D5-5757-FC52AA1F123F}"/>
              </a:ext>
            </a:extLst>
          </p:cNvPr>
          <p:cNvSpPr>
            <a:spLocks noGrp="1"/>
          </p:cNvSpPr>
          <p:nvPr>
            <p:ph type="title"/>
          </p:nvPr>
        </p:nvSpPr>
        <p:spPr/>
        <p:txBody>
          <a:bodyPr>
            <a:normAutofit fontScale="90000"/>
          </a:bodyPr>
          <a:lstStyle/>
          <a:p>
            <a:r>
              <a:rPr lang="en-US" dirty="0"/>
              <a:t>First Order Runge </a:t>
            </a:r>
            <a:r>
              <a:rPr lang="en-US" dirty="0" err="1"/>
              <a:t>Kutta</a:t>
            </a:r>
            <a:r>
              <a:rPr lang="en-US" dirty="0"/>
              <a:t> Result II</a:t>
            </a:r>
          </a:p>
        </p:txBody>
      </p:sp>
      <p:graphicFrame>
        <p:nvGraphicFramePr>
          <p:cNvPr id="7" name="Table 6">
            <a:extLst>
              <a:ext uri="{FF2B5EF4-FFF2-40B4-BE49-F238E27FC236}">
                <a16:creationId xmlns:a16="http://schemas.microsoft.com/office/drawing/2014/main" id="{AA51594B-7E96-41E7-BB5C-686C5102590B}"/>
              </a:ext>
            </a:extLst>
          </p:cNvPr>
          <p:cNvGraphicFramePr>
            <a:graphicFrameLocks noGrp="1"/>
          </p:cNvGraphicFramePr>
          <p:nvPr>
            <p:extLst>
              <p:ext uri="{D42A27DB-BD31-4B8C-83A1-F6EECF244321}">
                <p14:modId xmlns:p14="http://schemas.microsoft.com/office/powerpoint/2010/main" val="3791452437"/>
              </p:ext>
            </p:extLst>
          </p:nvPr>
        </p:nvGraphicFramePr>
        <p:xfrm>
          <a:off x="462919" y="1345747"/>
          <a:ext cx="8218162" cy="2758488"/>
        </p:xfrm>
        <a:graphic>
          <a:graphicData uri="http://schemas.openxmlformats.org/drawingml/2006/table">
            <a:tbl>
              <a:tblPr firstRow="1" bandRow="1">
                <a:tableStyleId>{9D7B26C5-4107-4FEC-AEDC-1716B250A1EF}</a:tableStyleId>
              </a:tblPr>
              <a:tblGrid>
                <a:gridCol w="1155300">
                  <a:extLst>
                    <a:ext uri="{9D8B030D-6E8A-4147-A177-3AD203B41FA5}">
                      <a16:colId xmlns:a16="http://schemas.microsoft.com/office/drawing/2014/main" val="1626972786"/>
                    </a:ext>
                  </a:extLst>
                </a:gridCol>
                <a:gridCol w="1167225">
                  <a:extLst>
                    <a:ext uri="{9D8B030D-6E8A-4147-A177-3AD203B41FA5}">
                      <a16:colId xmlns:a16="http://schemas.microsoft.com/office/drawing/2014/main" val="2071958861"/>
                    </a:ext>
                  </a:extLst>
                </a:gridCol>
                <a:gridCol w="3620756">
                  <a:extLst>
                    <a:ext uri="{9D8B030D-6E8A-4147-A177-3AD203B41FA5}">
                      <a16:colId xmlns:a16="http://schemas.microsoft.com/office/drawing/2014/main" val="585452965"/>
                    </a:ext>
                  </a:extLst>
                </a:gridCol>
                <a:gridCol w="2274881">
                  <a:extLst>
                    <a:ext uri="{9D8B030D-6E8A-4147-A177-3AD203B41FA5}">
                      <a16:colId xmlns:a16="http://schemas.microsoft.com/office/drawing/2014/main" val="1862961866"/>
                    </a:ext>
                  </a:extLst>
                </a:gridCol>
              </a:tblGrid>
              <a:tr h="685808">
                <a:tc>
                  <a:txBody>
                    <a:bodyPr/>
                    <a:lstStyle/>
                    <a:p>
                      <a:pPr marL="0" marR="0" lvl="0" indent="0" algn="l" rtl="0">
                        <a:spcBef>
                          <a:spcPts val="0"/>
                        </a:spcBef>
                        <a:spcAft>
                          <a:spcPts val="0"/>
                        </a:spcAft>
                        <a:buNone/>
                      </a:pPr>
                      <a:r>
                        <a:rPr lang="en-US" sz="1400" dirty="0"/>
                        <a:t>Case</a:t>
                      </a:r>
                      <a:endParaRPr sz="1000" dirty="0"/>
                    </a:p>
                    <a:p>
                      <a:pPr marL="0" marR="0" lvl="0" indent="0" algn="l" rtl="0">
                        <a:spcBef>
                          <a:spcPts val="0"/>
                        </a:spcBef>
                        <a:spcAft>
                          <a:spcPts val="0"/>
                        </a:spcAft>
                        <a:buNone/>
                      </a:pPr>
                      <a:r>
                        <a:rPr lang="en-US" sz="1400" dirty="0"/>
                        <a:t>(y[0]=3)</a:t>
                      </a:r>
                      <a:endParaRPr sz="1000" dirty="0"/>
                    </a:p>
                  </a:txBody>
                  <a:tcPr marL="68588" marR="68588" marT="34294" marB="34294"/>
                </a:tc>
                <a:tc>
                  <a:txBody>
                    <a:bodyPr/>
                    <a:lstStyle/>
                    <a:p>
                      <a:pPr marL="0" marR="0" lvl="0" indent="0" algn="l" rtl="0">
                        <a:spcBef>
                          <a:spcPts val="0"/>
                        </a:spcBef>
                        <a:spcAft>
                          <a:spcPts val="0"/>
                        </a:spcAft>
                        <a:buNone/>
                      </a:pPr>
                      <a:r>
                        <a:rPr lang="en-US" sz="1400" dirty="0"/>
                        <a:t>Parameter</a:t>
                      </a:r>
                      <a:endParaRPr sz="1000" dirty="0"/>
                    </a:p>
                  </a:txBody>
                  <a:tcPr marL="68588" marR="68588" marT="34294" marB="34294"/>
                </a:tc>
                <a:tc>
                  <a:txBody>
                    <a:bodyPr/>
                    <a:lstStyle/>
                    <a:p>
                      <a:pPr marL="0" marR="0" lvl="0" indent="0" algn="l" rtl="0">
                        <a:spcBef>
                          <a:spcPts val="0"/>
                        </a:spcBef>
                        <a:spcAft>
                          <a:spcPts val="0"/>
                        </a:spcAft>
                        <a:buNone/>
                      </a:pPr>
                      <a:r>
                        <a:rPr lang="en-US" sz="1400" dirty="0"/>
                        <a:t>Step Size Accuracy (with end point fixed at 20, actual result is 3.39615*10^9)</a:t>
                      </a:r>
                      <a:endParaRPr sz="1000" dirty="0"/>
                    </a:p>
                  </a:txBody>
                  <a:tcPr marL="68588" marR="68588" marT="34294" marB="34294"/>
                </a:tc>
                <a:tc>
                  <a:txBody>
                    <a:bodyPr/>
                    <a:lstStyle/>
                    <a:p>
                      <a:pPr marL="0" marR="0" lvl="0" indent="0" algn="l" rtl="0">
                        <a:spcBef>
                          <a:spcPts val="0"/>
                        </a:spcBef>
                        <a:spcAft>
                          <a:spcPts val="0"/>
                        </a:spcAft>
                        <a:buNone/>
                      </a:pPr>
                      <a:r>
                        <a:rPr lang="en-US" sz="1400" dirty="0"/>
                        <a:t>End Point Accuracy (with step size fixed at 500, actual result)</a:t>
                      </a:r>
                      <a:endParaRPr sz="1000" dirty="0"/>
                    </a:p>
                  </a:txBody>
                  <a:tcPr marL="68588" marR="68588" marT="34294" marB="34294"/>
                </a:tc>
                <a:extLst>
                  <a:ext uri="{0D108BD9-81ED-4DB2-BD59-A6C34878D82A}">
                    <a16:rowId xmlns:a16="http://schemas.microsoft.com/office/drawing/2014/main" val="597556614"/>
                  </a:ext>
                </a:extLst>
              </a:tr>
              <a:tr h="278138">
                <a:tc>
                  <a:txBody>
                    <a:bodyPr/>
                    <a:lstStyle/>
                    <a:p>
                      <a:pPr marL="0" marR="0" lvl="0" indent="0" algn="l" rtl="0">
                        <a:lnSpc>
                          <a:spcPct val="100000"/>
                        </a:lnSpc>
                        <a:spcBef>
                          <a:spcPts val="0"/>
                        </a:spcBef>
                        <a:spcAft>
                          <a:spcPts val="0"/>
                        </a:spcAft>
                        <a:buClr>
                          <a:schemeClr val="dk1"/>
                        </a:buClr>
                        <a:buSzPts val="1800"/>
                        <a:buFont typeface="Calibri"/>
                        <a:buNone/>
                      </a:pPr>
                      <a:r>
                        <a:rPr lang="en-US" sz="1400"/>
                        <a:t>X^3+y-2</a:t>
                      </a:r>
                      <a:endParaRPr sz="1000"/>
                    </a:p>
                  </a:txBody>
                  <a:tcPr marL="68588" marR="68588" marT="34294" marB="34294"/>
                </a:tc>
                <a:tc>
                  <a:txBody>
                    <a:bodyPr/>
                    <a:lstStyle/>
                    <a:p>
                      <a:pPr marL="0" marR="0" lvl="0" indent="0" algn="l" rtl="0">
                        <a:spcBef>
                          <a:spcPts val="0"/>
                        </a:spcBef>
                        <a:spcAft>
                          <a:spcPts val="0"/>
                        </a:spcAft>
                        <a:buNone/>
                      </a:pPr>
                      <a:r>
                        <a:rPr lang="en-US" sz="1400"/>
                        <a:t>1</a:t>
                      </a:r>
                      <a:endParaRPr sz="1000"/>
                    </a:p>
                  </a:txBody>
                  <a:tcPr marL="68588" marR="68588" marT="34294" marB="34294"/>
                </a:tc>
                <a:tc>
                  <a:txBody>
                    <a:bodyPr/>
                    <a:lstStyle/>
                    <a:p>
                      <a:pPr marL="0" marR="0" lvl="0" indent="0" algn="l" rtl="0">
                        <a:spcBef>
                          <a:spcPts val="0"/>
                        </a:spcBef>
                        <a:spcAft>
                          <a:spcPts val="0"/>
                        </a:spcAft>
                        <a:buNone/>
                      </a:pPr>
                      <a:r>
                        <a:rPr lang="en-US" sz="1400" dirty="0"/>
                        <a:t>276.326/3.39615*10^9(0%)</a:t>
                      </a:r>
                      <a:endParaRPr sz="1400" dirty="0"/>
                    </a:p>
                  </a:txBody>
                  <a:tcPr marL="68588" marR="68588" marT="34294" marB="34294"/>
                </a:tc>
                <a:tc>
                  <a:txBody>
                    <a:bodyPr/>
                    <a:lstStyle/>
                    <a:p>
                      <a:pPr marL="0" marR="0" lvl="0" indent="0" algn="l" rtl="0">
                        <a:spcBef>
                          <a:spcPts val="0"/>
                        </a:spcBef>
                        <a:spcAft>
                          <a:spcPts val="0"/>
                        </a:spcAft>
                        <a:buNone/>
                      </a:pPr>
                      <a:r>
                        <a:rPr lang="en-US" sz="1400" dirty="0"/>
                        <a:t>24.1586/5.0280(480.48%)</a:t>
                      </a:r>
                      <a:endParaRPr sz="1000" dirty="0"/>
                    </a:p>
                  </a:txBody>
                  <a:tcPr marL="68588" marR="68588" marT="34294" marB="34294"/>
                </a:tc>
                <a:extLst>
                  <a:ext uri="{0D108BD9-81ED-4DB2-BD59-A6C34878D82A}">
                    <a16:rowId xmlns:a16="http://schemas.microsoft.com/office/drawing/2014/main" val="1860358544"/>
                  </a:ext>
                </a:extLst>
              </a:tr>
              <a:tr h="278138">
                <a:tc>
                  <a:txBody>
                    <a:bodyPr/>
                    <a:lstStyle/>
                    <a:p>
                      <a:pPr marL="0" marR="0" lvl="0" indent="0" algn="l" rtl="0">
                        <a:lnSpc>
                          <a:spcPct val="100000"/>
                        </a:lnSpc>
                        <a:spcBef>
                          <a:spcPts val="0"/>
                        </a:spcBef>
                        <a:spcAft>
                          <a:spcPts val="0"/>
                        </a:spcAft>
                        <a:buClr>
                          <a:schemeClr val="dk1"/>
                        </a:buClr>
                        <a:buSzPts val="1800"/>
                        <a:buFont typeface="Calibri"/>
                        <a:buNone/>
                      </a:pPr>
                      <a:r>
                        <a:rPr lang="en-US" sz="1400"/>
                        <a:t>X^3+y-2</a:t>
                      </a:r>
                      <a:endParaRPr sz="1000"/>
                    </a:p>
                  </a:txBody>
                  <a:tcPr marL="68588" marR="68588" marT="34294" marB="34294"/>
                </a:tc>
                <a:tc>
                  <a:txBody>
                    <a:bodyPr/>
                    <a:lstStyle/>
                    <a:p>
                      <a:pPr marL="0" marR="0" lvl="0" indent="0" algn="l" rtl="0">
                        <a:spcBef>
                          <a:spcPts val="0"/>
                        </a:spcBef>
                        <a:spcAft>
                          <a:spcPts val="0"/>
                        </a:spcAft>
                        <a:buNone/>
                      </a:pPr>
                      <a:r>
                        <a:rPr lang="en-US" sz="1400"/>
                        <a:t>10</a:t>
                      </a:r>
                      <a:endParaRPr sz="1000"/>
                    </a:p>
                  </a:txBody>
                  <a:tcPr marL="68588" marR="68588" marT="34294" marB="34294"/>
                </a:tc>
                <a:tc>
                  <a:txBody>
                    <a:bodyPr/>
                    <a:lstStyle/>
                    <a:p>
                      <a:pPr marL="0" lvl="0" indent="0" algn="l" rtl="0">
                        <a:spcBef>
                          <a:spcPts val="0"/>
                        </a:spcBef>
                        <a:spcAft>
                          <a:spcPts val="0"/>
                        </a:spcAft>
                        <a:buNone/>
                      </a:pPr>
                      <a:r>
                        <a:rPr lang="en-US" sz="1400"/>
                        <a:t>276.326/3.39615*10^9(0%)</a:t>
                      </a:r>
                      <a:endParaRPr sz="1400"/>
                    </a:p>
                  </a:txBody>
                  <a:tcPr marL="68588" marR="68588" marT="34294" marB="34294"/>
                </a:tc>
                <a:tc>
                  <a:txBody>
                    <a:bodyPr/>
                    <a:lstStyle/>
                    <a:p>
                      <a:pPr marL="0" marR="0" lvl="0" indent="0" algn="l" rtl="0">
                        <a:spcBef>
                          <a:spcPts val="0"/>
                        </a:spcBef>
                        <a:spcAft>
                          <a:spcPts val="0"/>
                        </a:spcAft>
                        <a:buNone/>
                      </a:pPr>
                      <a:r>
                        <a:rPr lang="en-US" sz="1400" dirty="0"/>
                        <a:t>203.312/152822(0.13%)</a:t>
                      </a:r>
                      <a:endParaRPr sz="1000" dirty="0"/>
                    </a:p>
                  </a:txBody>
                  <a:tcPr marL="68588" marR="68588" marT="34294" marB="34294"/>
                </a:tc>
                <a:extLst>
                  <a:ext uri="{0D108BD9-81ED-4DB2-BD59-A6C34878D82A}">
                    <a16:rowId xmlns:a16="http://schemas.microsoft.com/office/drawing/2014/main" val="831849814"/>
                  </a:ext>
                </a:extLst>
              </a:tr>
              <a:tr h="480068">
                <a:tc>
                  <a:txBody>
                    <a:bodyPr/>
                    <a:lstStyle/>
                    <a:p>
                      <a:pPr marL="0" marR="0" lvl="0" indent="0" algn="l" rtl="0">
                        <a:lnSpc>
                          <a:spcPct val="100000"/>
                        </a:lnSpc>
                        <a:spcBef>
                          <a:spcPts val="0"/>
                        </a:spcBef>
                        <a:spcAft>
                          <a:spcPts val="0"/>
                        </a:spcAft>
                        <a:buClr>
                          <a:schemeClr val="dk1"/>
                        </a:buClr>
                        <a:buSzPts val="1800"/>
                        <a:buFont typeface="Calibri"/>
                        <a:buNone/>
                      </a:pPr>
                      <a:r>
                        <a:rPr lang="en-US" sz="1400" dirty="0"/>
                        <a:t>X^3+y-2</a:t>
                      </a:r>
                      <a:endParaRPr sz="1000" dirty="0"/>
                    </a:p>
                  </a:txBody>
                  <a:tcPr marL="68588" marR="68588" marT="34294" marB="34294"/>
                </a:tc>
                <a:tc>
                  <a:txBody>
                    <a:bodyPr/>
                    <a:lstStyle/>
                    <a:p>
                      <a:pPr marL="0" marR="0" lvl="0" indent="0" algn="l" rtl="0">
                        <a:spcBef>
                          <a:spcPts val="0"/>
                        </a:spcBef>
                        <a:spcAft>
                          <a:spcPts val="0"/>
                        </a:spcAft>
                        <a:buNone/>
                      </a:pPr>
                      <a:r>
                        <a:rPr lang="en-US" sz="1400" dirty="0"/>
                        <a:t>50</a:t>
                      </a:r>
                      <a:endParaRPr sz="1000" dirty="0"/>
                    </a:p>
                  </a:txBody>
                  <a:tcPr marL="68588" marR="68588" marT="34294" marB="34294"/>
                </a:tc>
                <a:tc>
                  <a:txBody>
                    <a:bodyPr/>
                    <a:lstStyle/>
                    <a:p>
                      <a:pPr marL="0" lvl="0" indent="0" algn="l" rtl="0">
                        <a:spcBef>
                          <a:spcPts val="0"/>
                        </a:spcBef>
                        <a:spcAft>
                          <a:spcPts val="0"/>
                        </a:spcAft>
                        <a:buNone/>
                      </a:pPr>
                      <a:r>
                        <a:rPr lang="en-US" sz="1400"/>
                        <a:t>371.875/3.39615*10^9(0%)</a:t>
                      </a:r>
                      <a:endParaRPr sz="1400"/>
                    </a:p>
                  </a:txBody>
                  <a:tcPr marL="68588" marR="68588" marT="34294" marB="34294"/>
                </a:tc>
                <a:tc>
                  <a:txBody>
                    <a:bodyPr/>
                    <a:lstStyle/>
                    <a:p>
                      <a:pPr marL="0" marR="0" lvl="0" indent="0" algn="l" rtl="0">
                        <a:spcBef>
                          <a:spcPts val="0"/>
                        </a:spcBef>
                        <a:spcAft>
                          <a:spcPts val="0"/>
                        </a:spcAft>
                        <a:buNone/>
                      </a:pPr>
                      <a:r>
                        <a:rPr lang="en-US" sz="1400" dirty="0"/>
                        <a:t>999.603/3.62930*10^22 (0%)</a:t>
                      </a:r>
                      <a:endParaRPr sz="1000" dirty="0"/>
                    </a:p>
                  </a:txBody>
                  <a:tcPr marL="68588" marR="68588" marT="34294" marB="34294"/>
                </a:tc>
                <a:extLst>
                  <a:ext uri="{0D108BD9-81ED-4DB2-BD59-A6C34878D82A}">
                    <a16:rowId xmlns:a16="http://schemas.microsoft.com/office/drawing/2014/main" val="305053721"/>
                  </a:ext>
                </a:extLst>
              </a:tr>
              <a:tr h="487920">
                <a:tc>
                  <a:txBody>
                    <a:bodyPr/>
                    <a:lstStyle/>
                    <a:p>
                      <a:pPr marL="0" marR="0" lvl="0" indent="0" algn="l" rtl="0">
                        <a:lnSpc>
                          <a:spcPct val="100000"/>
                        </a:lnSpc>
                        <a:spcBef>
                          <a:spcPts val="0"/>
                        </a:spcBef>
                        <a:spcAft>
                          <a:spcPts val="0"/>
                        </a:spcAft>
                        <a:buClr>
                          <a:schemeClr val="dk1"/>
                        </a:buClr>
                        <a:buSzPts val="1800"/>
                        <a:buFont typeface="Calibri"/>
                        <a:buNone/>
                      </a:pPr>
                      <a:r>
                        <a:rPr lang="en-US" sz="1400"/>
                        <a:t>X^3+y-2</a:t>
                      </a:r>
                      <a:endParaRPr sz="1000"/>
                    </a:p>
                  </a:txBody>
                  <a:tcPr marL="68588" marR="68588" marT="34294" marB="34294"/>
                </a:tc>
                <a:tc>
                  <a:txBody>
                    <a:bodyPr/>
                    <a:lstStyle/>
                    <a:p>
                      <a:pPr marL="0" marR="0" lvl="0" indent="0" algn="l" rtl="0">
                        <a:spcBef>
                          <a:spcPts val="0"/>
                        </a:spcBef>
                        <a:spcAft>
                          <a:spcPts val="0"/>
                        </a:spcAft>
                        <a:buNone/>
                      </a:pPr>
                      <a:r>
                        <a:rPr lang="en-US" sz="1400" dirty="0"/>
                        <a:t>100</a:t>
                      </a:r>
                      <a:endParaRPr sz="1000" dirty="0"/>
                    </a:p>
                  </a:txBody>
                  <a:tcPr marL="68588" marR="68588" marT="34294" marB="34294"/>
                </a:tc>
                <a:tc>
                  <a:txBody>
                    <a:bodyPr/>
                    <a:lstStyle/>
                    <a:p>
                      <a:pPr marL="0" lvl="0" indent="0" algn="l" rtl="0">
                        <a:spcBef>
                          <a:spcPts val="0"/>
                        </a:spcBef>
                        <a:spcAft>
                          <a:spcPts val="0"/>
                        </a:spcAft>
                        <a:buClr>
                          <a:schemeClr val="dk1"/>
                        </a:buClr>
                        <a:buSzPts val="1100"/>
                        <a:buFont typeface="Arial"/>
                        <a:buNone/>
                      </a:pPr>
                      <a:r>
                        <a:rPr lang="en-US" sz="1400"/>
                        <a:t>388.268/3.39615*10^9(0%)</a:t>
                      </a:r>
                      <a:endParaRPr sz="1400"/>
                    </a:p>
                  </a:txBody>
                  <a:tcPr marL="68588" marR="68588" marT="34294" marB="34294"/>
                </a:tc>
                <a:tc>
                  <a:txBody>
                    <a:bodyPr/>
                    <a:lstStyle/>
                    <a:p>
                      <a:pPr marL="0" marR="0" lvl="0" indent="0" algn="l" rtl="0">
                        <a:spcBef>
                          <a:spcPts val="0"/>
                        </a:spcBef>
                        <a:spcAft>
                          <a:spcPts val="0"/>
                        </a:spcAft>
                        <a:buNone/>
                      </a:pPr>
                      <a:r>
                        <a:rPr lang="en-US" sz="1400" dirty="0"/>
                        <a:t>1994.93/1.88168*10^44(0%)</a:t>
                      </a:r>
                      <a:endParaRPr sz="1000" dirty="0"/>
                    </a:p>
                  </a:txBody>
                  <a:tcPr marL="68588" marR="68588" marT="34294" marB="34294"/>
                </a:tc>
                <a:extLst>
                  <a:ext uri="{0D108BD9-81ED-4DB2-BD59-A6C34878D82A}">
                    <a16:rowId xmlns:a16="http://schemas.microsoft.com/office/drawing/2014/main" val="2644302565"/>
                  </a:ext>
                </a:extLst>
              </a:tr>
              <a:tr h="480068">
                <a:tc>
                  <a:txBody>
                    <a:bodyPr/>
                    <a:lstStyle/>
                    <a:p>
                      <a:pPr marL="0" marR="0" lvl="0" indent="0" algn="l" rtl="0">
                        <a:lnSpc>
                          <a:spcPct val="100000"/>
                        </a:lnSpc>
                        <a:spcBef>
                          <a:spcPts val="0"/>
                        </a:spcBef>
                        <a:spcAft>
                          <a:spcPts val="0"/>
                        </a:spcAft>
                        <a:buClr>
                          <a:schemeClr val="dk1"/>
                        </a:buClr>
                        <a:buSzPts val="1800"/>
                        <a:buFont typeface="Calibri"/>
                        <a:buNone/>
                      </a:pPr>
                      <a:r>
                        <a:rPr lang="en-US" sz="1400"/>
                        <a:t>X^3+y-2</a:t>
                      </a:r>
                      <a:endParaRPr sz="1000"/>
                    </a:p>
                  </a:txBody>
                  <a:tcPr marL="68588" marR="68588" marT="34294" marB="34294"/>
                </a:tc>
                <a:tc>
                  <a:txBody>
                    <a:bodyPr/>
                    <a:lstStyle/>
                    <a:p>
                      <a:pPr marL="0" marR="0" lvl="0" indent="0" algn="l" rtl="0">
                        <a:spcBef>
                          <a:spcPts val="0"/>
                        </a:spcBef>
                        <a:spcAft>
                          <a:spcPts val="0"/>
                        </a:spcAft>
                        <a:buNone/>
                      </a:pPr>
                      <a:r>
                        <a:rPr lang="en-US" sz="1400"/>
                        <a:t>500</a:t>
                      </a:r>
                      <a:endParaRPr sz="1000"/>
                    </a:p>
                  </a:txBody>
                  <a:tcPr marL="68588" marR="68588" marT="34294" marB="34294"/>
                </a:tc>
                <a:tc>
                  <a:txBody>
                    <a:bodyPr/>
                    <a:lstStyle/>
                    <a:p>
                      <a:pPr marL="0" lvl="0" indent="0" algn="l" rtl="0">
                        <a:spcBef>
                          <a:spcPts val="0"/>
                        </a:spcBef>
                        <a:spcAft>
                          <a:spcPts val="0"/>
                        </a:spcAft>
                        <a:buNone/>
                      </a:pPr>
                      <a:r>
                        <a:rPr lang="en-US" sz="1400"/>
                        <a:t>402.387/3.39615*10^9(0%)</a:t>
                      </a:r>
                      <a:endParaRPr sz="1400"/>
                    </a:p>
                  </a:txBody>
                  <a:tcPr marL="68588" marR="68588" marT="34294" marB="34294"/>
                </a:tc>
                <a:tc>
                  <a:txBody>
                    <a:bodyPr/>
                    <a:lstStyle/>
                    <a:p>
                      <a:pPr marL="0" marR="0" lvl="0" indent="0" algn="l" rtl="0">
                        <a:spcBef>
                          <a:spcPts val="0"/>
                        </a:spcBef>
                        <a:spcAft>
                          <a:spcPts val="0"/>
                        </a:spcAft>
                        <a:buNone/>
                      </a:pPr>
                      <a:r>
                        <a:rPr lang="en-US" sz="1400" dirty="0"/>
                        <a:t>9957.35/9.82513*10^217(0%)</a:t>
                      </a:r>
                      <a:endParaRPr sz="1000" dirty="0"/>
                    </a:p>
                  </a:txBody>
                  <a:tcPr marL="68588" marR="68588" marT="34294" marB="34294"/>
                </a:tc>
                <a:extLst>
                  <a:ext uri="{0D108BD9-81ED-4DB2-BD59-A6C34878D82A}">
                    <a16:rowId xmlns:a16="http://schemas.microsoft.com/office/drawing/2014/main" val="1679886977"/>
                  </a:ext>
                </a:extLst>
              </a:tr>
            </a:tbl>
          </a:graphicData>
        </a:graphic>
      </p:graphicFrame>
    </p:spTree>
    <p:extLst>
      <p:ext uri="{BB962C8B-B14F-4D97-AF65-F5344CB8AC3E}">
        <p14:creationId xmlns:p14="http://schemas.microsoft.com/office/powerpoint/2010/main" val="26282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699" y="555600"/>
            <a:ext cx="3386551"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dirty="0"/>
              <a:t>The Second-Order Method</a:t>
            </a:r>
          </a:p>
        </p:txBody>
      </p:sp>
      <p:sp>
        <p:nvSpPr>
          <p:cNvPr id="85" name="Google Shape;85;p17"/>
          <p:cNvSpPr txBox="1">
            <a:spLocks noGrp="1"/>
          </p:cNvSpPr>
          <p:nvPr>
            <p:ph type="body" idx="1"/>
          </p:nvPr>
        </p:nvSpPr>
        <p:spPr>
          <a:xfrm>
            <a:off x="311700" y="1311300"/>
            <a:ext cx="4178100" cy="3257700"/>
          </a:xfrm>
          <a:prstGeom prst="rect">
            <a:avLst/>
          </a:prstGeom>
        </p:spPr>
        <p:txBody>
          <a:bodyPr spcFirstLastPara="1" wrap="square" lIns="91425" tIns="91425" rIns="91425" bIns="91425" anchor="t" anchorCtr="0">
            <a:normAutofit/>
          </a:bodyPr>
          <a:lstStyle/>
          <a:p>
            <a:pPr marL="457200" lvl="0" indent="-323850" algn="l" rtl="0">
              <a:spcBef>
                <a:spcPts val="1200"/>
              </a:spcBef>
              <a:spcAft>
                <a:spcPts val="0"/>
              </a:spcAft>
              <a:buClr>
                <a:schemeClr val="dk1"/>
              </a:buClr>
              <a:buSzPts val="1500"/>
              <a:buChar char="●"/>
            </a:pPr>
            <a:r>
              <a:rPr lang="en-US" sz="1600" dirty="0">
                <a:solidFill>
                  <a:schemeClr val="dk1"/>
                </a:solidFill>
              </a:rPr>
              <a:t>Improved Euler Method is second order method.</a:t>
            </a:r>
          </a:p>
          <a:p>
            <a:pPr marL="457200" lvl="0" indent="-323850" algn="l" rtl="0">
              <a:spcBef>
                <a:spcPts val="0"/>
              </a:spcBef>
              <a:spcAft>
                <a:spcPts val="0"/>
              </a:spcAft>
              <a:buClr>
                <a:schemeClr val="dk1"/>
              </a:buClr>
              <a:buSzPts val="1500"/>
              <a:buChar char="●"/>
            </a:pPr>
            <a:r>
              <a:rPr lang="en-US" sz="1600" dirty="0">
                <a:solidFill>
                  <a:schemeClr val="dk1"/>
                </a:solidFill>
              </a:rPr>
              <a:t>The Second Order Method is a  more accurate approximation of the derivative compared to first-order methods by estimating the derivative at the midpoint between two points.</a:t>
            </a:r>
          </a:p>
          <a:p>
            <a:pPr marL="457200" lvl="0" indent="-323850" algn="l" rtl="0">
              <a:spcBef>
                <a:spcPts val="0"/>
              </a:spcBef>
              <a:spcAft>
                <a:spcPts val="0"/>
              </a:spcAft>
              <a:buClr>
                <a:schemeClr val="dk1"/>
              </a:buClr>
              <a:buSzPts val="1500"/>
              <a:buChar char="●"/>
            </a:pPr>
            <a:r>
              <a:rPr lang="en-US" sz="1600" dirty="0">
                <a:solidFill>
                  <a:schemeClr val="dk1"/>
                </a:solidFill>
              </a:rPr>
              <a:t>By considering the slope at the midpoint, it captures more curvature information, leading to improved accuracy.</a:t>
            </a:r>
          </a:p>
        </p:txBody>
      </p:sp>
      <p:pic>
        <p:nvPicPr>
          <p:cNvPr id="2" name="Google Shape;106;p2">
            <a:extLst>
              <a:ext uri="{FF2B5EF4-FFF2-40B4-BE49-F238E27FC236}">
                <a16:creationId xmlns:a16="http://schemas.microsoft.com/office/drawing/2014/main" id="{74791609-ACB2-BCBC-7E36-FFC8091AE1BD}"/>
              </a:ext>
            </a:extLst>
          </p:cNvPr>
          <p:cNvPicPr preferRelativeResize="0"/>
          <p:nvPr/>
        </p:nvPicPr>
        <p:blipFill rotWithShape="1">
          <a:blip r:embed="rId3">
            <a:alphaModFix/>
          </a:blip>
          <a:srcRect/>
          <a:stretch/>
        </p:blipFill>
        <p:spPr>
          <a:xfrm>
            <a:off x="4572000" y="1433106"/>
            <a:ext cx="3855854" cy="1307937"/>
          </a:xfrm>
          <a:prstGeom prst="rect">
            <a:avLst/>
          </a:prstGeom>
          <a:noFill/>
          <a:ln>
            <a:noFill/>
          </a:ln>
        </p:spPr>
      </p:pic>
      <p:pic>
        <p:nvPicPr>
          <p:cNvPr id="3" name="Google Shape;107;p2">
            <a:extLst>
              <a:ext uri="{FF2B5EF4-FFF2-40B4-BE49-F238E27FC236}">
                <a16:creationId xmlns:a16="http://schemas.microsoft.com/office/drawing/2014/main" id="{8F60F1CA-A38C-AC4C-BE58-55EB9B9D3BB9}"/>
              </a:ext>
            </a:extLst>
          </p:cNvPr>
          <p:cNvPicPr preferRelativeResize="0"/>
          <p:nvPr/>
        </p:nvPicPr>
        <p:blipFill rotWithShape="1">
          <a:blip r:embed="rId4">
            <a:alphaModFix/>
          </a:blip>
          <a:srcRect/>
          <a:stretch/>
        </p:blipFill>
        <p:spPr>
          <a:xfrm>
            <a:off x="3698251" y="725592"/>
            <a:ext cx="5321574" cy="585708"/>
          </a:xfrm>
          <a:prstGeom prst="rect">
            <a:avLst/>
          </a:prstGeom>
          <a:noFill/>
          <a:ln>
            <a:noFill/>
          </a:ln>
        </p:spPr>
      </p:pic>
      <p:pic>
        <p:nvPicPr>
          <p:cNvPr id="4" name="Picture 3">
            <a:extLst>
              <a:ext uri="{FF2B5EF4-FFF2-40B4-BE49-F238E27FC236}">
                <a16:creationId xmlns:a16="http://schemas.microsoft.com/office/drawing/2014/main" id="{FB876DC3-1D66-7584-EC25-0908D748EC46}"/>
              </a:ext>
            </a:extLst>
          </p:cNvPr>
          <p:cNvPicPr>
            <a:picLocks noChangeAspect="1"/>
          </p:cNvPicPr>
          <p:nvPr/>
        </p:nvPicPr>
        <p:blipFill>
          <a:blip r:embed="rId5"/>
          <a:stretch>
            <a:fillRect/>
          </a:stretch>
        </p:blipFill>
        <p:spPr>
          <a:xfrm>
            <a:off x="5085511" y="2741043"/>
            <a:ext cx="3250225" cy="23288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2"/>
        <p:cNvGrpSpPr/>
        <p:nvPr/>
      </p:nvGrpSpPr>
      <p:grpSpPr>
        <a:xfrm>
          <a:off x="0" y="0"/>
          <a:ext cx="0" cy="0"/>
          <a:chOff x="0" y="0"/>
          <a:chExt cx="0" cy="0"/>
        </a:xfrm>
      </p:grpSpPr>
      <p:sp useBgFill="1">
        <p:nvSpPr>
          <p:cNvPr id="119" name="Rectangle 11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Google Shape;113;p3"/>
          <p:cNvSpPr txBox="1">
            <a:spLocks noGrp="1"/>
          </p:cNvSpPr>
          <p:nvPr>
            <p:ph type="title"/>
          </p:nvPr>
        </p:nvSpPr>
        <p:spPr>
          <a:xfrm>
            <a:off x="628650" y="138603"/>
            <a:ext cx="7886700" cy="1129413"/>
          </a:xfrm>
          <a:prstGeom prst="rect">
            <a:avLst/>
          </a:prstGeom>
        </p:spPr>
        <p:txBody>
          <a:bodyPr spcFirstLastPara="1" vert="horz" lIns="91440" tIns="45720" rIns="91440" bIns="45720" rtlCol="0" anchor="ctr" anchorCtr="0">
            <a:normAutofit/>
          </a:bodyPr>
          <a:lstStyle/>
          <a:p>
            <a:pPr>
              <a:spcBef>
                <a:spcPct val="0"/>
              </a:spcBef>
              <a:buSzPts val="4400"/>
            </a:pPr>
            <a:r>
              <a:rPr lang="en-US" sz="3200" kern="1200" dirty="0">
                <a:solidFill>
                  <a:schemeClr val="tx1"/>
                </a:solidFill>
                <a:latin typeface="Rockwell Condensed" panose="02060603050405020104" pitchFamily="18" charset="0"/>
                <a:ea typeface="+mj-ea"/>
                <a:cs typeface="+mj-cs"/>
              </a:rPr>
              <a:t>Improved Euler Method Results I</a:t>
            </a:r>
          </a:p>
        </p:txBody>
      </p:sp>
      <p:graphicFrame>
        <p:nvGraphicFramePr>
          <p:cNvPr id="114" name="Google Shape;114;p3"/>
          <p:cNvGraphicFramePr/>
          <p:nvPr>
            <p:extLst>
              <p:ext uri="{D42A27DB-BD31-4B8C-83A1-F6EECF244321}">
                <p14:modId xmlns:p14="http://schemas.microsoft.com/office/powerpoint/2010/main" val="668041709"/>
              </p:ext>
            </p:extLst>
          </p:nvPr>
        </p:nvGraphicFramePr>
        <p:xfrm>
          <a:off x="628651" y="1268016"/>
          <a:ext cx="7609113" cy="3337729"/>
        </p:xfrm>
        <a:graphic>
          <a:graphicData uri="http://schemas.openxmlformats.org/drawingml/2006/table">
            <a:tbl>
              <a:tblPr firstRow="1" bandRow="1">
                <a:tableStyleId>{9D7B26C5-4107-4FEC-AEDC-1716B250A1EF}</a:tableStyleId>
              </a:tblPr>
              <a:tblGrid>
                <a:gridCol w="1342571">
                  <a:extLst>
                    <a:ext uri="{9D8B030D-6E8A-4147-A177-3AD203B41FA5}">
                      <a16:colId xmlns:a16="http://schemas.microsoft.com/office/drawing/2014/main" val="20000"/>
                    </a:ext>
                  </a:extLst>
                </a:gridCol>
                <a:gridCol w="1400124">
                  <a:extLst>
                    <a:ext uri="{9D8B030D-6E8A-4147-A177-3AD203B41FA5}">
                      <a16:colId xmlns:a16="http://schemas.microsoft.com/office/drawing/2014/main" val="20001"/>
                    </a:ext>
                  </a:extLst>
                </a:gridCol>
                <a:gridCol w="1230125">
                  <a:extLst>
                    <a:ext uri="{9D8B030D-6E8A-4147-A177-3AD203B41FA5}">
                      <a16:colId xmlns:a16="http://schemas.microsoft.com/office/drawing/2014/main" val="20002"/>
                    </a:ext>
                  </a:extLst>
                </a:gridCol>
                <a:gridCol w="1230125">
                  <a:extLst>
                    <a:ext uri="{9D8B030D-6E8A-4147-A177-3AD203B41FA5}">
                      <a16:colId xmlns:a16="http://schemas.microsoft.com/office/drawing/2014/main" val="20003"/>
                    </a:ext>
                  </a:extLst>
                </a:gridCol>
                <a:gridCol w="1203084">
                  <a:extLst>
                    <a:ext uri="{9D8B030D-6E8A-4147-A177-3AD203B41FA5}">
                      <a16:colId xmlns:a16="http://schemas.microsoft.com/office/drawing/2014/main" val="20004"/>
                    </a:ext>
                  </a:extLst>
                </a:gridCol>
                <a:gridCol w="1203084">
                  <a:extLst>
                    <a:ext uri="{9D8B030D-6E8A-4147-A177-3AD203B41FA5}">
                      <a16:colId xmlns:a16="http://schemas.microsoft.com/office/drawing/2014/main" val="20005"/>
                    </a:ext>
                  </a:extLst>
                </a:gridCol>
              </a:tblGrid>
              <a:tr h="416919">
                <a:tc>
                  <a:txBody>
                    <a:bodyPr/>
                    <a:lstStyle/>
                    <a:p>
                      <a:pPr marL="0" marR="0" lvl="0" indent="0" algn="l" rtl="0">
                        <a:spcBef>
                          <a:spcPts val="0"/>
                        </a:spcBef>
                        <a:spcAft>
                          <a:spcPts val="0"/>
                        </a:spcAft>
                        <a:buNone/>
                      </a:pPr>
                      <a:r>
                        <a:rPr lang="en-US" sz="1100" u="none" strike="noStrike" cap="none" dirty="0"/>
                        <a:t>Cases</a:t>
                      </a:r>
                      <a:endParaRPr sz="600" dirty="0"/>
                    </a:p>
                  </a:txBody>
                  <a:tcPr marL="53763" marR="53763" marT="26881" marB="26881"/>
                </a:tc>
                <a:tc>
                  <a:txBody>
                    <a:bodyPr/>
                    <a:lstStyle/>
                    <a:p>
                      <a:pPr marL="0" marR="0" lvl="0" indent="0" algn="l" rtl="0">
                        <a:spcBef>
                          <a:spcPts val="0"/>
                        </a:spcBef>
                        <a:spcAft>
                          <a:spcPts val="0"/>
                        </a:spcAft>
                        <a:buNone/>
                      </a:pPr>
                      <a:r>
                        <a:rPr lang="en-US" sz="1100"/>
                        <a:t>Setting</a:t>
                      </a:r>
                      <a:endParaRPr sz="600"/>
                    </a:p>
                  </a:txBody>
                  <a:tcPr marL="53763" marR="53763" marT="26881" marB="26881"/>
                </a:tc>
                <a:tc>
                  <a:txBody>
                    <a:bodyPr/>
                    <a:lstStyle/>
                    <a:p>
                      <a:pPr marL="0" marR="0" lvl="0" indent="0" algn="l" rtl="0">
                        <a:spcBef>
                          <a:spcPts val="0"/>
                        </a:spcBef>
                        <a:spcAft>
                          <a:spcPts val="0"/>
                        </a:spcAft>
                        <a:buNone/>
                      </a:pPr>
                      <a:r>
                        <a:rPr lang="en-US" sz="1100"/>
                        <a:t>Result</a:t>
                      </a:r>
                      <a:endParaRPr sz="600"/>
                    </a:p>
                  </a:txBody>
                  <a:tcPr marL="53763" marR="53763" marT="26881" marB="26881"/>
                </a:tc>
                <a:tc>
                  <a:txBody>
                    <a:bodyPr/>
                    <a:lstStyle/>
                    <a:p>
                      <a:pPr marL="0" marR="0" lvl="0" indent="0" algn="l" rtl="0">
                        <a:spcBef>
                          <a:spcPts val="0"/>
                        </a:spcBef>
                        <a:spcAft>
                          <a:spcPts val="0"/>
                        </a:spcAft>
                        <a:buNone/>
                      </a:pPr>
                      <a:r>
                        <a:rPr lang="en-US" sz="1100"/>
                        <a:t>Actual</a:t>
                      </a:r>
                      <a:endParaRPr sz="600"/>
                    </a:p>
                  </a:txBody>
                  <a:tcPr marL="53763" marR="53763" marT="26881" marB="26881"/>
                </a:tc>
                <a:tc>
                  <a:txBody>
                    <a:bodyPr/>
                    <a:lstStyle/>
                    <a:p>
                      <a:pPr marL="0" marR="0" lvl="0" indent="0" algn="l" rtl="0">
                        <a:spcBef>
                          <a:spcPts val="0"/>
                        </a:spcBef>
                        <a:spcAft>
                          <a:spcPts val="0"/>
                        </a:spcAft>
                        <a:buNone/>
                      </a:pPr>
                      <a:r>
                        <a:rPr lang="en-US" sz="1100"/>
                        <a:t>Accuracy</a:t>
                      </a:r>
                      <a:endParaRPr sz="600"/>
                    </a:p>
                  </a:txBody>
                  <a:tcPr marL="53763" marR="53763" marT="26881" marB="26881"/>
                </a:tc>
                <a:tc>
                  <a:txBody>
                    <a:bodyPr/>
                    <a:lstStyle/>
                    <a:p>
                      <a:pPr marL="0" marR="0" lvl="0" indent="0" algn="l" rtl="0">
                        <a:spcBef>
                          <a:spcPts val="0"/>
                        </a:spcBef>
                        <a:spcAft>
                          <a:spcPts val="0"/>
                        </a:spcAft>
                        <a:buNone/>
                      </a:pPr>
                      <a:r>
                        <a:rPr lang="en-US" sz="1100"/>
                        <a:t>Run time (second)</a:t>
                      </a:r>
                      <a:endParaRPr sz="600"/>
                    </a:p>
                  </a:txBody>
                  <a:tcPr marL="53763" marR="53763" marT="26881" marB="26881"/>
                </a:tc>
                <a:extLst>
                  <a:ext uri="{0D108BD9-81ED-4DB2-BD59-A6C34878D82A}">
                    <a16:rowId xmlns:a16="http://schemas.microsoft.com/office/drawing/2014/main" val="10000"/>
                  </a:ext>
                </a:extLst>
              </a:tr>
              <a:tr h="584162">
                <a:tc>
                  <a:txBody>
                    <a:bodyPr/>
                    <a:lstStyle/>
                    <a:p>
                      <a:pPr marL="0" marR="0" lvl="0" indent="0" algn="l" rtl="0">
                        <a:spcBef>
                          <a:spcPts val="0"/>
                        </a:spcBef>
                        <a:spcAft>
                          <a:spcPts val="0"/>
                        </a:spcAft>
                        <a:buNone/>
                      </a:pPr>
                      <a:r>
                        <a:rPr lang="en-US" sz="1100"/>
                        <a:t>Sinx+cosx</a:t>
                      </a:r>
                      <a:endParaRPr sz="1100"/>
                    </a:p>
                  </a:txBody>
                  <a:tcPr marL="53763" marR="53763" marT="26881" marB="26881"/>
                </a:tc>
                <a:tc>
                  <a:txBody>
                    <a:bodyPr/>
                    <a:lstStyle/>
                    <a:p>
                      <a:pPr marL="0" marR="0" lvl="0" indent="0" algn="l" rtl="0">
                        <a:spcBef>
                          <a:spcPts val="0"/>
                        </a:spcBef>
                        <a:spcAft>
                          <a:spcPts val="0"/>
                        </a:spcAft>
                        <a:buNone/>
                      </a:pPr>
                      <a:r>
                        <a:rPr lang="en-US" sz="1100"/>
                        <a:t>f(0)=1, endpoint=2, 10 steps</a:t>
                      </a:r>
                      <a:endParaRPr sz="600"/>
                    </a:p>
                  </a:txBody>
                  <a:tcPr marL="53763" marR="53763" marT="26881" marB="26881"/>
                </a:tc>
                <a:tc>
                  <a:txBody>
                    <a:bodyPr/>
                    <a:lstStyle/>
                    <a:p>
                      <a:pPr marL="0" marR="0" lvl="0" indent="0" algn="l" rtl="0">
                        <a:spcBef>
                          <a:spcPts val="0"/>
                        </a:spcBef>
                        <a:spcAft>
                          <a:spcPts val="0"/>
                        </a:spcAft>
                        <a:buNone/>
                      </a:pPr>
                      <a:r>
                        <a:rPr lang="en-US" sz="1100"/>
                        <a:t>3.31768</a:t>
                      </a:r>
                      <a:endParaRPr sz="600"/>
                    </a:p>
                  </a:txBody>
                  <a:tcPr marL="53763" marR="53763" marT="26881" marB="26881"/>
                </a:tc>
                <a:tc>
                  <a:txBody>
                    <a:bodyPr/>
                    <a:lstStyle/>
                    <a:p>
                      <a:pPr marL="0" marR="0" lvl="0" indent="0" algn="l" rtl="0">
                        <a:spcBef>
                          <a:spcPts val="0"/>
                        </a:spcBef>
                        <a:spcAft>
                          <a:spcPts val="0"/>
                        </a:spcAft>
                        <a:buNone/>
                      </a:pPr>
                      <a:r>
                        <a:rPr lang="en-US" sz="1100"/>
                        <a:t>3.32544</a:t>
                      </a:r>
                      <a:endParaRPr sz="600"/>
                    </a:p>
                  </a:txBody>
                  <a:tcPr marL="53763" marR="53763" marT="26881" marB="26881"/>
                </a:tc>
                <a:tc>
                  <a:txBody>
                    <a:bodyPr/>
                    <a:lstStyle/>
                    <a:p>
                      <a:pPr marL="0" marR="0" lvl="0" indent="0" algn="l" rtl="0">
                        <a:spcBef>
                          <a:spcPts val="0"/>
                        </a:spcBef>
                        <a:spcAft>
                          <a:spcPts val="0"/>
                        </a:spcAft>
                        <a:buNone/>
                      </a:pPr>
                      <a:r>
                        <a:rPr lang="en-US" sz="1100"/>
                        <a:t>99.77%</a:t>
                      </a:r>
                      <a:endParaRPr sz="600"/>
                    </a:p>
                  </a:txBody>
                  <a:tcPr marL="53763" marR="53763" marT="26881" marB="26881"/>
                </a:tc>
                <a:tc>
                  <a:txBody>
                    <a:bodyPr/>
                    <a:lstStyle/>
                    <a:p>
                      <a:pPr marL="0" marR="0" lvl="0" indent="0" algn="l" rtl="0">
                        <a:spcBef>
                          <a:spcPts val="0"/>
                        </a:spcBef>
                        <a:spcAft>
                          <a:spcPts val="0"/>
                        </a:spcAft>
                        <a:buNone/>
                      </a:pPr>
                      <a:r>
                        <a:rPr lang="en-US" sz="1100"/>
                        <a:t>0.009</a:t>
                      </a:r>
                      <a:endParaRPr sz="600"/>
                    </a:p>
                  </a:txBody>
                  <a:tcPr marL="53763" marR="53763" marT="26881" marB="26881"/>
                </a:tc>
                <a:extLst>
                  <a:ext uri="{0D108BD9-81ED-4DB2-BD59-A6C34878D82A}">
                    <a16:rowId xmlns:a16="http://schemas.microsoft.com/office/drawing/2014/main" val="10001"/>
                  </a:ext>
                </a:extLst>
              </a:tr>
              <a:tr h="584162">
                <a:tc>
                  <a:txBody>
                    <a:bodyPr/>
                    <a:lstStyle/>
                    <a:p>
                      <a:pPr marL="0" marR="0" lvl="0" indent="0" algn="l" rtl="0">
                        <a:spcBef>
                          <a:spcPts val="0"/>
                        </a:spcBef>
                        <a:spcAft>
                          <a:spcPts val="0"/>
                        </a:spcAft>
                        <a:buNone/>
                      </a:pPr>
                      <a:r>
                        <a:rPr lang="en-US" sz="1100" dirty="0"/>
                        <a:t>2y-6x+11</a:t>
                      </a:r>
                      <a:endParaRPr sz="600" dirty="0"/>
                    </a:p>
                  </a:txBody>
                  <a:tcPr marL="53763" marR="53763" marT="26881" marB="26881"/>
                </a:tc>
                <a:tc>
                  <a:txBody>
                    <a:bodyPr/>
                    <a:lstStyle/>
                    <a:p>
                      <a:pPr marL="0" marR="0" lvl="0" indent="0" algn="l" rtl="0">
                        <a:spcBef>
                          <a:spcPts val="0"/>
                        </a:spcBef>
                        <a:spcAft>
                          <a:spcPts val="0"/>
                        </a:spcAft>
                        <a:buNone/>
                      </a:pPr>
                      <a:r>
                        <a:rPr lang="en-US" sz="1100" dirty="0"/>
                        <a:t>f(0)=5,</a:t>
                      </a:r>
                      <a:endParaRPr sz="600" dirty="0"/>
                    </a:p>
                    <a:p>
                      <a:pPr marL="0" marR="0" lvl="0" indent="0" algn="l" rtl="0">
                        <a:spcBef>
                          <a:spcPts val="0"/>
                        </a:spcBef>
                        <a:spcAft>
                          <a:spcPts val="0"/>
                        </a:spcAft>
                        <a:buNone/>
                      </a:pPr>
                      <a:r>
                        <a:rPr lang="en-US" sz="1100" dirty="0"/>
                        <a:t>Endpoint=4, 5 steps</a:t>
                      </a:r>
                      <a:endParaRPr sz="600" dirty="0"/>
                    </a:p>
                  </a:txBody>
                  <a:tcPr marL="53763" marR="53763" marT="26881" marB="26881"/>
                </a:tc>
                <a:tc>
                  <a:txBody>
                    <a:bodyPr/>
                    <a:lstStyle/>
                    <a:p>
                      <a:pPr marL="0" marR="0" lvl="0" indent="0" algn="l" rtl="0">
                        <a:spcBef>
                          <a:spcPts val="0"/>
                        </a:spcBef>
                        <a:spcAft>
                          <a:spcPts val="0"/>
                        </a:spcAft>
                        <a:buNone/>
                      </a:pPr>
                      <a:r>
                        <a:rPr lang="en-US" sz="1100"/>
                        <a:t>26036.2</a:t>
                      </a:r>
                      <a:endParaRPr sz="600"/>
                    </a:p>
                  </a:txBody>
                  <a:tcPr marL="53763" marR="53763" marT="26881" marB="26881"/>
                </a:tc>
                <a:tc>
                  <a:txBody>
                    <a:bodyPr/>
                    <a:lstStyle/>
                    <a:p>
                      <a:pPr marL="0" marR="0" lvl="0" indent="0" algn="l" rtl="0">
                        <a:spcBef>
                          <a:spcPts val="0"/>
                        </a:spcBef>
                        <a:spcAft>
                          <a:spcPts val="0"/>
                        </a:spcAft>
                        <a:buNone/>
                      </a:pPr>
                      <a:r>
                        <a:rPr lang="en-US" sz="1100"/>
                        <a:t>26836.6</a:t>
                      </a:r>
                      <a:endParaRPr sz="600"/>
                    </a:p>
                  </a:txBody>
                  <a:tcPr marL="53763" marR="53763" marT="26881" marB="26881"/>
                </a:tc>
                <a:tc>
                  <a:txBody>
                    <a:bodyPr/>
                    <a:lstStyle/>
                    <a:p>
                      <a:pPr marL="0" marR="0" lvl="0" indent="0" algn="l" rtl="0">
                        <a:spcBef>
                          <a:spcPts val="0"/>
                        </a:spcBef>
                        <a:spcAft>
                          <a:spcPts val="0"/>
                        </a:spcAft>
                        <a:buNone/>
                      </a:pPr>
                      <a:r>
                        <a:rPr lang="en-US" sz="1100"/>
                        <a:t>97.02%</a:t>
                      </a:r>
                      <a:endParaRPr sz="600"/>
                    </a:p>
                  </a:txBody>
                  <a:tcPr marL="53763" marR="53763" marT="26881" marB="26881"/>
                </a:tc>
                <a:tc>
                  <a:txBody>
                    <a:bodyPr/>
                    <a:lstStyle/>
                    <a:p>
                      <a:pPr marL="0" marR="0" lvl="0" indent="0" algn="l" rtl="0">
                        <a:spcBef>
                          <a:spcPts val="0"/>
                        </a:spcBef>
                        <a:spcAft>
                          <a:spcPts val="0"/>
                        </a:spcAft>
                        <a:buNone/>
                      </a:pPr>
                      <a:r>
                        <a:rPr lang="en-US" sz="1100" dirty="0"/>
                        <a:t>0.011</a:t>
                      </a:r>
                      <a:endParaRPr sz="600" dirty="0"/>
                    </a:p>
                  </a:txBody>
                  <a:tcPr marL="53763" marR="53763" marT="26881" marB="26881"/>
                </a:tc>
                <a:extLst>
                  <a:ext uri="{0D108BD9-81ED-4DB2-BD59-A6C34878D82A}">
                    <a16:rowId xmlns:a16="http://schemas.microsoft.com/office/drawing/2014/main" val="10002"/>
                  </a:ext>
                </a:extLst>
              </a:tr>
              <a:tr h="584162">
                <a:tc>
                  <a:txBody>
                    <a:bodyPr/>
                    <a:lstStyle/>
                    <a:p>
                      <a:pPr marL="0" marR="0" lvl="0" indent="0" algn="l" rtl="0">
                        <a:spcBef>
                          <a:spcPts val="0"/>
                        </a:spcBef>
                        <a:spcAft>
                          <a:spcPts val="0"/>
                        </a:spcAft>
                        <a:buNone/>
                      </a:pPr>
                      <a:r>
                        <a:rPr lang="en-US" sz="1100"/>
                        <a:t>-xy</a:t>
                      </a:r>
                      <a:endParaRPr sz="1100"/>
                    </a:p>
                  </a:txBody>
                  <a:tcPr marL="53763" marR="53763" marT="26881" marB="26881"/>
                </a:tc>
                <a:tc>
                  <a:txBody>
                    <a:bodyPr/>
                    <a:lstStyle/>
                    <a:p>
                      <a:pPr marL="0" marR="0" lvl="0" indent="0" algn="l" rtl="0">
                        <a:spcBef>
                          <a:spcPts val="0"/>
                        </a:spcBef>
                        <a:spcAft>
                          <a:spcPts val="0"/>
                        </a:spcAft>
                        <a:buNone/>
                      </a:pPr>
                      <a:r>
                        <a:rPr lang="en-US" sz="1100"/>
                        <a:t>f(0)=10, endpoint=10, 10 steps</a:t>
                      </a:r>
                      <a:endParaRPr sz="600"/>
                    </a:p>
                  </a:txBody>
                  <a:tcPr marL="53763" marR="53763" marT="26881" marB="26881"/>
                </a:tc>
                <a:tc>
                  <a:txBody>
                    <a:bodyPr/>
                    <a:lstStyle/>
                    <a:p>
                      <a:pPr marL="0" marR="0" lvl="0" indent="0" algn="l" rtl="0">
                        <a:spcBef>
                          <a:spcPts val="0"/>
                        </a:spcBef>
                        <a:spcAft>
                          <a:spcPts val="0"/>
                        </a:spcAft>
                        <a:buNone/>
                      </a:pPr>
                      <a:r>
                        <a:rPr lang="en-US" sz="1100"/>
                        <a:t>1.17899*10(-14)</a:t>
                      </a:r>
                      <a:endParaRPr sz="600"/>
                    </a:p>
                  </a:txBody>
                  <a:tcPr marL="53763" marR="53763" marT="26881" marB="26881"/>
                </a:tc>
                <a:tc>
                  <a:txBody>
                    <a:bodyPr/>
                    <a:lstStyle/>
                    <a:p>
                      <a:pPr marL="0" marR="0" lvl="0" indent="0" algn="l" rtl="0">
                        <a:spcBef>
                          <a:spcPts val="0"/>
                        </a:spcBef>
                        <a:spcAft>
                          <a:spcPts val="0"/>
                        </a:spcAft>
                        <a:buNone/>
                      </a:pPr>
                      <a:r>
                        <a:rPr lang="en-US" sz="1100"/>
                        <a:t>1.92875*10(-21)</a:t>
                      </a:r>
                      <a:endParaRPr sz="600"/>
                    </a:p>
                  </a:txBody>
                  <a:tcPr marL="53763" marR="53763" marT="26881" marB="26881"/>
                </a:tc>
                <a:tc>
                  <a:txBody>
                    <a:bodyPr/>
                    <a:lstStyle/>
                    <a:p>
                      <a:pPr marL="0" marR="0" lvl="0" indent="0" algn="l" rtl="0">
                        <a:spcBef>
                          <a:spcPts val="0"/>
                        </a:spcBef>
                        <a:spcAft>
                          <a:spcPts val="0"/>
                        </a:spcAft>
                        <a:buNone/>
                      </a:pPr>
                      <a:r>
                        <a:rPr lang="en-US" sz="1100"/>
                        <a:t>100%</a:t>
                      </a:r>
                      <a:endParaRPr sz="600"/>
                    </a:p>
                  </a:txBody>
                  <a:tcPr marL="53763" marR="53763" marT="26881" marB="26881"/>
                </a:tc>
                <a:tc>
                  <a:txBody>
                    <a:bodyPr/>
                    <a:lstStyle/>
                    <a:p>
                      <a:pPr marL="0" marR="0" lvl="0" indent="0" algn="l" rtl="0">
                        <a:spcBef>
                          <a:spcPts val="0"/>
                        </a:spcBef>
                        <a:spcAft>
                          <a:spcPts val="0"/>
                        </a:spcAft>
                        <a:buNone/>
                      </a:pPr>
                      <a:r>
                        <a:rPr lang="en-US" sz="1100"/>
                        <a:t>0.013</a:t>
                      </a:r>
                      <a:endParaRPr sz="600"/>
                    </a:p>
                  </a:txBody>
                  <a:tcPr marL="53763" marR="53763" marT="26881" marB="26881"/>
                </a:tc>
                <a:extLst>
                  <a:ext uri="{0D108BD9-81ED-4DB2-BD59-A6C34878D82A}">
                    <a16:rowId xmlns:a16="http://schemas.microsoft.com/office/drawing/2014/main" val="10003"/>
                  </a:ext>
                </a:extLst>
              </a:tr>
              <a:tr h="584162">
                <a:tc>
                  <a:txBody>
                    <a:bodyPr/>
                    <a:lstStyle/>
                    <a:p>
                      <a:pPr marL="0" marR="0" lvl="0" indent="0" algn="l" rtl="0">
                        <a:spcBef>
                          <a:spcPts val="0"/>
                        </a:spcBef>
                        <a:spcAft>
                          <a:spcPts val="0"/>
                        </a:spcAft>
                        <a:buNone/>
                      </a:pPr>
                      <a:r>
                        <a:rPr lang="en-US" sz="1100" dirty="0"/>
                        <a:t>Exp(x)(</a:t>
                      </a:r>
                      <a:r>
                        <a:rPr lang="en-US" sz="1100" dirty="0" err="1"/>
                        <a:t>sinx+cosx</a:t>
                      </a:r>
                      <a:r>
                        <a:rPr lang="en-US" sz="1100" dirty="0"/>
                        <a:t>)</a:t>
                      </a:r>
                      <a:endParaRPr sz="600" dirty="0"/>
                    </a:p>
                  </a:txBody>
                  <a:tcPr marL="53763" marR="53763" marT="26881" marB="26881"/>
                </a:tc>
                <a:tc>
                  <a:txBody>
                    <a:bodyPr/>
                    <a:lstStyle/>
                    <a:p>
                      <a:pPr marL="0" marR="0" lvl="0" indent="0" algn="l" rtl="0">
                        <a:spcBef>
                          <a:spcPts val="0"/>
                        </a:spcBef>
                        <a:spcAft>
                          <a:spcPts val="0"/>
                        </a:spcAft>
                        <a:buNone/>
                      </a:pPr>
                      <a:r>
                        <a:rPr lang="en-US" sz="1100"/>
                        <a:t>F(0)=10, endpoint=10, 70 steps</a:t>
                      </a:r>
                      <a:endParaRPr sz="600"/>
                    </a:p>
                  </a:txBody>
                  <a:tcPr marL="53763" marR="53763" marT="26881" marB="26881"/>
                </a:tc>
                <a:tc>
                  <a:txBody>
                    <a:bodyPr/>
                    <a:lstStyle/>
                    <a:p>
                      <a:pPr marL="0" marR="0" lvl="0" indent="0" algn="l" rtl="0">
                        <a:spcBef>
                          <a:spcPts val="0"/>
                        </a:spcBef>
                        <a:spcAft>
                          <a:spcPts val="0"/>
                        </a:spcAft>
                        <a:buNone/>
                      </a:pPr>
                      <a:r>
                        <a:rPr lang="en-US" sz="1100"/>
                        <a:t>-15114.8</a:t>
                      </a:r>
                      <a:endParaRPr sz="600"/>
                    </a:p>
                  </a:txBody>
                  <a:tcPr marL="53763" marR="53763" marT="26881" marB="26881"/>
                </a:tc>
                <a:tc>
                  <a:txBody>
                    <a:bodyPr/>
                    <a:lstStyle/>
                    <a:p>
                      <a:pPr marL="0" marR="0" lvl="0" indent="0" algn="l" rtl="0">
                        <a:spcBef>
                          <a:spcPts val="0"/>
                        </a:spcBef>
                        <a:spcAft>
                          <a:spcPts val="0"/>
                        </a:spcAft>
                        <a:buNone/>
                      </a:pPr>
                      <a:r>
                        <a:rPr lang="en-US" sz="1100"/>
                        <a:t>-11972.9</a:t>
                      </a:r>
                      <a:endParaRPr sz="600"/>
                    </a:p>
                  </a:txBody>
                  <a:tcPr marL="53763" marR="53763" marT="26881" marB="26881"/>
                </a:tc>
                <a:tc>
                  <a:txBody>
                    <a:bodyPr/>
                    <a:lstStyle/>
                    <a:p>
                      <a:pPr marL="0" marR="0" lvl="0" indent="0" algn="l" rtl="0">
                        <a:spcBef>
                          <a:spcPts val="0"/>
                        </a:spcBef>
                        <a:spcAft>
                          <a:spcPts val="0"/>
                        </a:spcAft>
                        <a:buNone/>
                      </a:pPr>
                      <a:r>
                        <a:rPr lang="en-US" sz="1100"/>
                        <a:t>73.76%</a:t>
                      </a:r>
                      <a:endParaRPr sz="600"/>
                    </a:p>
                  </a:txBody>
                  <a:tcPr marL="53763" marR="53763" marT="26881" marB="26881"/>
                </a:tc>
                <a:tc>
                  <a:txBody>
                    <a:bodyPr/>
                    <a:lstStyle/>
                    <a:p>
                      <a:pPr marL="0" marR="0" lvl="0" indent="0" algn="l" rtl="0">
                        <a:spcBef>
                          <a:spcPts val="0"/>
                        </a:spcBef>
                        <a:spcAft>
                          <a:spcPts val="0"/>
                        </a:spcAft>
                        <a:buNone/>
                      </a:pPr>
                      <a:r>
                        <a:rPr lang="en-US" sz="1100"/>
                        <a:t>0.009</a:t>
                      </a:r>
                      <a:endParaRPr sz="600"/>
                    </a:p>
                  </a:txBody>
                  <a:tcPr marL="53763" marR="53763" marT="26881" marB="26881"/>
                </a:tc>
                <a:extLst>
                  <a:ext uri="{0D108BD9-81ED-4DB2-BD59-A6C34878D82A}">
                    <a16:rowId xmlns:a16="http://schemas.microsoft.com/office/drawing/2014/main" val="10004"/>
                  </a:ext>
                </a:extLst>
              </a:tr>
              <a:tr h="584162">
                <a:tc>
                  <a:txBody>
                    <a:bodyPr/>
                    <a:lstStyle/>
                    <a:p>
                      <a:pPr marL="0" marR="0" lvl="0" indent="0" algn="l" rtl="0">
                        <a:spcBef>
                          <a:spcPts val="0"/>
                        </a:spcBef>
                        <a:spcAft>
                          <a:spcPts val="0"/>
                        </a:spcAft>
                        <a:buNone/>
                      </a:pPr>
                      <a:r>
                        <a:rPr lang="en-US" sz="1100"/>
                        <a:t>X^3+y-2</a:t>
                      </a:r>
                      <a:endParaRPr sz="600"/>
                    </a:p>
                  </a:txBody>
                  <a:tcPr marL="53763" marR="53763" marT="26881" marB="26881"/>
                </a:tc>
                <a:tc>
                  <a:txBody>
                    <a:bodyPr/>
                    <a:lstStyle/>
                    <a:p>
                      <a:pPr marL="0" marR="0" lvl="0" indent="0" algn="l" rtl="0">
                        <a:spcBef>
                          <a:spcPts val="0"/>
                        </a:spcBef>
                        <a:spcAft>
                          <a:spcPts val="0"/>
                        </a:spcAft>
                        <a:buNone/>
                      </a:pPr>
                      <a:r>
                        <a:rPr lang="en-US" sz="1100"/>
                        <a:t>F(0)=3, endpoint=20, 10 steps</a:t>
                      </a:r>
                      <a:endParaRPr sz="600"/>
                    </a:p>
                  </a:txBody>
                  <a:tcPr marL="53763" marR="53763" marT="26881" marB="26881"/>
                </a:tc>
                <a:tc>
                  <a:txBody>
                    <a:bodyPr/>
                    <a:lstStyle/>
                    <a:p>
                      <a:pPr marL="0" marR="0" lvl="0" indent="0" algn="l" rtl="0">
                        <a:spcBef>
                          <a:spcPts val="0"/>
                        </a:spcBef>
                        <a:spcAft>
                          <a:spcPts val="0"/>
                        </a:spcAft>
                        <a:buNone/>
                      </a:pPr>
                      <a:r>
                        <a:rPr lang="en-US" sz="1100"/>
                        <a:t>1.22061*10^8</a:t>
                      </a:r>
                      <a:endParaRPr sz="600"/>
                    </a:p>
                  </a:txBody>
                  <a:tcPr marL="53763" marR="53763" marT="26881" marB="26881"/>
                </a:tc>
                <a:tc>
                  <a:txBody>
                    <a:bodyPr/>
                    <a:lstStyle/>
                    <a:p>
                      <a:pPr marL="0" marR="0" lvl="0" indent="0" algn="l" rtl="0">
                        <a:spcBef>
                          <a:spcPts val="0"/>
                        </a:spcBef>
                        <a:spcAft>
                          <a:spcPts val="0"/>
                        </a:spcAft>
                        <a:buNone/>
                      </a:pPr>
                      <a:r>
                        <a:rPr lang="en-US" sz="1100"/>
                        <a:t>3.39615*10^9</a:t>
                      </a:r>
                      <a:endParaRPr sz="600"/>
                    </a:p>
                  </a:txBody>
                  <a:tcPr marL="53763" marR="53763" marT="26881" marB="26881"/>
                </a:tc>
                <a:tc>
                  <a:txBody>
                    <a:bodyPr/>
                    <a:lstStyle/>
                    <a:p>
                      <a:pPr marL="0" marR="0" lvl="0" indent="0" algn="l" rtl="0">
                        <a:spcBef>
                          <a:spcPts val="0"/>
                        </a:spcBef>
                        <a:spcAft>
                          <a:spcPts val="0"/>
                        </a:spcAft>
                        <a:buNone/>
                      </a:pPr>
                      <a:r>
                        <a:rPr lang="en-US" sz="1100"/>
                        <a:t>3.59%</a:t>
                      </a:r>
                      <a:endParaRPr sz="600"/>
                    </a:p>
                  </a:txBody>
                  <a:tcPr marL="53763" marR="53763" marT="26881" marB="26881"/>
                </a:tc>
                <a:tc>
                  <a:txBody>
                    <a:bodyPr/>
                    <a:lstStyle/>
                    <a:p>
                      <a:pPr marL="0" marR="0" lvl="0" indent="0" algn="l" rtl="0">
                        <a:spcBef>
                          <a:spcPts val="0"/>
                        </a:spcBef>
                        <a:spcAft>
                          <a:spcPts val="0"/>
                        </a:spcAft>
                        <a:buNone/>
                      </a:pPr>
                      <a:r>
                        <a:rPr lang="en-US" sz="1100" dirty="0"/>
                        <a:t>0.008</a:t>
                      </a:r>
                      <a:endParaRPr sz="600" dirty="0"/>
                    </a:p>
                  </a:txBody>
                  <a:tcPr marL="53763" marR="53763" marT="26881" marB="26881"/>
                </a:tc>
                <a:extLst>
                  <a:ext uri="{0D108BD9-81ED-4DB2-BD59-A6C34878D82A}">
                    <a16:rowId xmlns:a16="http://schemas.microsoft.com/office/drawing/2014/main" val="10005"/>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docProps/app.xml><?xml version="1.0" encoding="utf-8"?>
<Properties xmlns="http://schemas.openxmlformats.org/officeDocument/2006/extended-properties" xmlns:vt="http://schemas.openxmlformats.org/officeDocument/2006/docPropsVTypes">
  <Template/>
  <TotalTime>24</TotalTime>
  <Words>2345</Words>
  <Application>Microsoft Office PowerPoint</Application>
  <PresentationFormat>On-screen Show (16:9)</PresentationFormat>
  <Paragraphs>444</Paragraphs>
  <Slides>20</Slides>
  <Notes>11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Arial</vt:lpstr>
      <vt:lpstr>Calibri</vt:lpstr>
      <vt:lpstr>Roboto</vt:lpstr>
      <vt:lpstr>Rockwell</vt:lpstr>
      <vt:lpstr>Rockwell Condensed</vt:lpstr>
      <vt:lpstr>Rockwell Extra Bold</vt:lpstr>
      <vt:lpstr>Times New Roman</vt:lpstr>
      <vt:lpstr>Wingdings</vt:lpstr>
      <vt:lpstr>Wood Type</vt:lpstr>
      <vt:lpstr>Office Theme</vt:lpstr>
      <vt:lpstr>Numerical ODE Solver Comparison</vt:lpstr>
      <vt:lpstr>Difference between Interpolation and Derivative. </vt:lpstr>
      <vt:lpstr>Order of Accuracy, Local Error, and Global Error </vt:lpstr>
      <vt:lpstr>Stability</vt:lpstr>
      <vt:lpstr>Euler’s Method (The First-Order Method)</vt:lpstr>
      <vt:lpstr>First Order Euler Result I</vt:lpstr>
      <vt:lpstr>First Order Runge Kutta Result II</vt:lpstr>
      <vt:lpstr>The Second-Order Method</vt:lpstr>
      <vt:lpstr>Improved Euler Method Results I</vt:lpstr>
      <vt:lpstr>Improved Euler Method Results II</vt:lpstr>
      <vt:lpstr>The Third-Order Method</vt:lpstr>
      <vt:lpstr>Third Order Runge Kutta Result I</vt:lpstr>
      <vt:lpstr>Third Order Runge Kutta Result II</vt:lpstr>
      <vt:lpstr>Fourth Order Interpolation Method Results I</vt:lpstr>
      <vt:lpstr>Fourth Order Interpolation Method Result II</vt:lpstr>
      <vt:lpstr>The Fourth-Order Method</vt:lpstr>
      <vt:lpstr>RK4 Result I</vt:lpstr>
      <vt:lpstr>PowerPoint Presentation</vt:lpstr>
      <vt:lpstr>Comparison of methods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Numerical ODE Solver Comparison</dc:title>
  <dc:creator>Lin Chen</dc:creator>
  <cp:lastModifiedBy>Lin Chen</cp:lastModifiedBy>
  <cp:revision>2</cp:revision>
  <dcterms:modified xsi:type="dcterms:W3CDTF">2023-05-17T03:42:13Z</dcterms:modified>
</cp:coreProperties>
</file>