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91" r:id="rId3"/>
    <p:sldId id="953" r:id="rId4"/>
    <p:sldId id="954" r:id="rId5"/>
    <p:sldId id="955" r:id="rId6"/>
    <p:sldId id="956" r:id="rId7"/>
    <p:sldId id="993" r:id="rId8"/>
    <p:sldId id="994" r:id="rId9"/>
    <p:sldId id="995" r:id="rId10"/>
    <p:sldId id="996" r:id="rId11"/>
    <p:sldId id="997" r:id="rId12"/>
    <p:sldId id="959" r:id="rId13"/>
    <p:sldId id="992" r:id="rId14"/>
    <p:sldId id="961" r:id="rId15"/>
    <p:sldId id="976" r:id="rId16"/>
    <p:sldId id="1000" r:id="rId17"/>
    <p:sldId id="978" r:id="rId18"/>
    <p:sldId id="1001" r:id="rId19"/>
    <p:sldId id="1006" r:id="rId20"/>
    <p:sldId id="99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E944"/>
    <a:srgbClr val="2D20D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12" y="-246"/>
      </p:cViewPr>
      <p:guideLst>
        <p:guide orient="horz" pos="2124"/>
        <p:guide pos="2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1F5D6-CAE0-49B1-AF15-4F819BE858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DC30-3F0B-45B7-9621-A9B708A439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png"/><Relationship Id="rId7" Type="http://schemas.openxmlformats.org/officeDocument/2006/relationships/image" Target="../media/image30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29.png"/><Relationship Id="rId4" Type="http://schemas.openxmlformats.org/officeDocument/2006/relationships/image" Target="../media/image2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7.png"/><Relationship Id="rId10" Type="http://schemas.openxmlformats.org/officeDocument/2006/relationships/vmlDrawing" Target="../drawings/vmlDrawing3.v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76679" y="4080262"/>
            <a:ext cx="3888432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温杰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2017.6.</a:t>
            </a:r>
            <a:r>
              <a:rPr 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28</a:t>
            </a:r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F:\鲁\课件\山西大学图标 拷贝 - 副本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71400"/>
            <a:ext cx="2771800" cy="2771800"/>
          </a:xfrm>
          <a:prstGeom prst="rect">
            <a:avLst/>
          </a:prstGeom>
          <a:noFill/>
        </p:spPr>
      </p:pic>
      <p:pic>
        <p:nvPicPr>
          <p:cNvPr id="1027" name="Picture 3" descr="F:\鲁\课件\山西大学图标 拷贝 - 副本 (1)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71400"/>
            <a:ext cx="2771800" cy="2771800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34492" y="2301637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 Weight Distance Metric on Categorical Data</a:t>
            </a:r>
            <a:endParaRPr lang="en-US" altLang="zh-CN" sz="36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2890" y="1282065"/>
            <a:ext cx="6860540" cy="1769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" y="3441700"/>
            <a:ext cx="6620510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405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</a:rPr>
              <a:t>Definition IaASV: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257810" y="86360"/>
            <a:ext cx="822960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rgbClr val="FF0000"/>
                </a:solidFill>
              </a:rPr>
              <a:t>3.3	The weight Inter-attribute measure</a:t>
            </a:r>
            <a:endParaRPr lang="en-US" altLang="zh-CN" sz="32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1627505"/>
            <a:ext cx="6352540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7165" y="2618740"/>
            <a:ext cx="6250305" cy="668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995" y="1050290"/>
            <a:ext cx="84270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rgbClr val="FF0000"/>
                </a:solidFill>
                <a:sym typeface="+mn-ea"/>
              </a:rPr>
              <a:t>Definition W-IaADV:</a:t>
            </a:r>
            <a:r>
              <a:rPr lang="en-US" altLang="zh-CN" sz="3200">
                <a:sym typeface="+mn-ea"/>
              </a:rPr>
              <a:t> The weight intra-coupled attribute similarity for values between values     and     of attribute A</a:t>
            </a:r>
            <a:r>
              <a:rPr lang="en-US" altLang="zh-CN" sz="3200" baseline="-25000">
                <a:sym typeface="+mn-ea"/>
              </a:rPr>
              <a:t>r</a:t>
            </a:r>
            <a:r>
              <a:rPr lang="en-US" altLang="zh-CN" sz="3200">
                <a:sym typeface="+mn-ea"/>
              </a:rPr>
              <a:t> is</a:t>
            </a:r>
            <a:endParaRPr lang="zh-CN" altLang="en-US" sz="32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17510" y="1648143"/>
          <a:ext cx="31115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90500" imgH="228600" progId="Equation.KSEE3">
                  <p:embed/>
                </p:oleObj>
              </mc:Choice>
              <mc:Fallback>
                <p:oleObj name="" r:id="rId2" imgW="190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17510" y="1648143"/>
                        <a:ext cx="31115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8570" y="2116138"/>
          <a:ext cx="33528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203200" imgH="241300" progId="Equation.KSEE3">
                  <p:embed/>
                </p:oleObj>
              </mc:Choice>
              <mc:Fallback>
                <p:oleObj name="" r:id="rId4" imgW="2032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570" y="2116138"/>
                        <a:ext cx="33528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115" y="3641090"/>
            <a:ext cx="5838190" cy="352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9305" y="3641090"/>
            <a:ext cx="3810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457200" y="75565"/>
            <a:ext cx="822960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rgbClr val="FF0000"/>
                </a:solidFill>
              </a:rPr>
              <a:t>3.4	The weight Inter-Coupled Measure</a:t>
            </a:r>
            <a:endParaRPr lang="en-US" altLang="zh-CN" sz="320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162685"/>
            <a:ext cx="8077835" cy="21189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435350"/>
            <a:ext cx="2761615" cy="4914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" y="4011930"/>
            <a:ext cx="7063740" cy="23882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1870"/>
            <a:ext cx="8229600" cy="5134610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</a:rPr>
              <a:t>Definition IeASV: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Definition W-IeADV: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705" y="4758690"/>
            <a:ext cx="5228590" cy="638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514475"/>
            <a:ext cx="6278245" cy="23120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5220" y="1174750"/>
            <a:ext cx="6893560" cy="976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10" y="2151380"/>
            <a:ext cx="588581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1870"/>
            <a:ext cx="8229600" cy="5134610"/>
          </a:xfrm>
        </p:spPr>
        <p:txBody>
          <a:bodyPr/>
          <a:p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991870"/>
            <a:ext cx="7712710" cy="239204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457200" y="75565"/>
            <a:ext cx="822960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rgbClr val="FF0000"/>
                </a:solidFill>
              </a:rPr>
              <a:t>3.5	Coupling Integration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1033145"/>
            <a:ext cx="4076065" cy="2228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457200" y="75565"/>
            <a:ext cx="822960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rgbClr val="FF0000"/>
                </a:solidFill>
              </a:rPr>
              <a:t>3.6	Example illustrate</a:t>
            </a:r>
            <a:endParaRPr lang="en-US" altLang="zh-CN" sz="32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10" y="1156970"/>
            <a:ext cx="114300" cy="24765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835" y="3361055"/>
          <a:ext cx="881126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6667500" imgH="431800" progId="Equation.KSEE3">
                  <p:embed/>
                </p:oleObj>
              </mc:Choice>
              <mc:Fallback>
                <p:oleObj name="" r:id="rId3" imgW="6667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835" y="3361055"/>
                        <a:ext cx="881126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710" y="2190115"/>
            <a:ext cx="2162175" cy="733425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835" y="4391025"/>
          <a:ext cx="8810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6311900" imgH="431800" progId="Equation.KSEE3">
                  <p:embed/>
                </p:oleObj>
              </mc:Choice>
              <mc:Fallback>
                <p:oleObj name="" r:id="rId6" imgW="6311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835" y="4391025"/>
                        <a:ext cx="88106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8130" y="1404620"/>
            <a:ext cx="1790700" cy="581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3835" y="5117465"/>
            <a:ext cx="84829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They correspond to the fact that the distance between Good Fellas</a:t>
            </a:r>
            <a:r>
              <a:rPr lang="en-US" altLang="zh-CN" sz="2400"/>
              <a:t>'</a:t>
            </a:r>
            <a:r>
              <a:rPr lang="zh-CN" altLang="en-US" sz="2400"/>
              <a:t>s De Niro and Vertigo</a:t>
            </a:r>
            <a:r>
              <a:rPr lang="en-US" altLang="zh-CN" sz="2400"/>
              <a:t>'</a:t>
            </a:r>
            <a:r>
              <a:rPr lang="zh-CN" altLang="en-US" sz="2400"/>
              <a:t>s Stewart is larger than that between Godfather II</a:t>
            </a:r>
            <a:r>
              <a:rPr lang="en-US" altLang="zh-CN" sz="2400"/>
              <a:t>'</a:t>
            </a:r>
            <a:r>
              <a:rPr lang="zh-CN" altLang="en-US" sz="2400"/>
              <a:t>s De Niro and Good Fellas</a:t>
            </a:r>
            <a:r>
              <a:rPr lang="en-US" altLang="zh-CN" sz="2400"/>
              <a:t>'</a:t>
            </a:r>
            <a:r>
              <a:rPr lang="zh-CN" altLang="en-US" sz="2400"/>
              <a:t>s De Niro.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457200" y="75565"/>
            <a:ext cx="822960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rgbClr val="FF0000"/>
                </a:solidFill>
              </a:rPr>
              <a:t>3.7	Co-Occurence</a:t>
            </a:r>
            <a:endParaRPr lang="en-US" altLang="zh-CN" sz="320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1033145"/>
            <a:ext cx="4076065" cy="222885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8550" y="3232150"/>
          <a:ext cx="186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866900" imgH="393700" progId="Equation.KSEE3">
                  <p:embed/>
                </p:oleObj>
              </mc:Choice>
              <mc:Fallback>
                <p:oleObj name="" r:id="rId2" imgW="1866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8550" y="3232150"/>
                        <a:ext cx="1866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1163320"/>
            <a:ext cx="5755640" cy="4939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63600"/>
            <a:ext cx="8229600" cy="755015"/>
          </a:xfrm>
        </p:spPr>
        <p:txBody>
          <a:bodyPr/>
          <a:p>
            <a:pPr algn="l"/>
            <a:r>
              <a:rPr lang="zh-CN" altLang="en-US" sz="3200">
                <a:solidFill>
                  <a:srgbClr val="FF0000"/>
                </a:solidFill>
              </a:rPr>
              <a:t>一、背景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457200" y="863600"/>
            <a:ext cx="822960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>
                <a:solidFill>
                  <a:srgbClr val="FF0000"/>
                </a:solidFill>
              </a:rPr>
              <a:t>二、缺点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endParaRPr lang="en-US" altLang="zh-CN"/>
          </a:p>
          <a:p>
            <a:pPr lvl="1"/>
            <a:r>
              <a:rPr lang="en-US" altLang="zh-CN"/>
              <a:t>(W-IaADV) The weight intra-coupled attribute distance for values within an attribute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(W-IeADV)  The weighted inter-coupled attribute distance for values  with other attribute</a:t>
            </a:r>
            <a:endParaRPr lang="en-US" altLang="zh-CN"/>
          </a:p>
          <a:p>
            <a:pPr lvl="1"/>
            <a:r>
              <a:rPr lang="en-US" altLang="zh-CN"/>
              <a:t>coupling intergration on the object level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57200" y="863600"/>
            <a:ext cx="822960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>
                <a:solidFill>
                  <a:srgbClr val="FF0000"/>
                </a:solidFill>
              </a:rPr>
              <a:t>三、带权的耦合属性相似度分析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457200" y="863600"/>
            <a:ext cx="822960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rgbClr val="FF0000"/>
                </a:solidFill>
              </a:rPr>
              <a:t>3.1	Preliminary Definitions</a:t>
            </a:r>
            <a:endParaRPr lang="en-US" altLang="zh-CN" sz="3200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6460" y="5360670"/>
          <a:ext cx="165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5100" imgH="254000" progId="Equation.KSEE3">
                  <p:embed/>
                </p:oleObj>
              </mc:Choice>
              <mc:Fallback>
                <p:oleObj name="" r:id="rId1" imgW="1651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6460" y="5360670"/>
                        <a:ext cx="165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1618615"/>
            <a:ext cx="5638165" cy="1702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285" y="3385820"/>
            <a:ext cx="407606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8045" y="1108710"/>
            <a:ext cx="7407910" cy="464058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257810" y="86360"/>
            <a:ext cx="822960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rgbClr val="FF0000"/>
                </a:solidFill>
              </a:rPr>
              <a:t>3.2	The Intra-attribute weight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3475" y="1089025"/>
            <a:ext cx="6877685" cy="5058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9370" y="1848485"/>
            <a:ext cx="570547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880" y="1064260"/>
            <a:ext cx="7000875" cy="500443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257810" y="86360"/>
            <a:ext cx="8229600" cy="75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rgbClr val="FF0000"/>
                </a:solidFill>
              </a:rPr>
              <a:t>3.2	The Inter-attribute weight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WPS 演示</Application>
  <PresentationFormat>全屏显示(4:3)</PresentationFormat>
  <Paragraphs>49</Paragraphs>
  <Slides>19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黑体</vt:lpstr>
      <vt:lpstr>Wingdings</vt:lpstr>
      <vt:lpstr>微软雅黑</vt:lpstr>
      <vt:lpstr>Arial Unicode MS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一、背景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409</cp:revision>
  <dcterms:created xsi:type="dcterms:W3CDTF">2016-01-29T01:17:00Z</dcterms:created>
  <dcterms:modified xsi:type="dcterms:W3CDTF">2017-06-29T02:08:56Z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