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0"/>
  </p:notesMasterIdLst>
  <p:sldIdLst>
    <p:sldId id="256" r:id="rId2"/>
    <p:sldId id="258" r:id="rId3"/>
    <p:sldId id="263" r:id="rId4"/>
    <p:sldId id="257" r:id="rId5"/>
    <p:sldId id="259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43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E2DC0-40A9-4DF9-88AB-97D34D41E89D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1DCF4-6037-4560-B36B-105C6C088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4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1DCF4-6037-4560-B36B-105C6C0887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5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8B93-A0A9-4E81-9935-BC162E6FC12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0A5-8765-47F3-99C0-E639592A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54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8B93-A0A9-4E81-9935-BC162E6FC12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0A5-8765-47F3-99C0-E639592A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5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8B93-A0A9-4E81-9935-BC162E6FC12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0A5-8765-47F3-99C0-E639592A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0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8B93-A0A9-4E81-9935-BC162E6FC12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0A5-8765-47F3-99C0-E639592A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6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8B93-A0A9-4E81-9935-BC162E6FC12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0A5-8765-47F3-99C0-E639592A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8B93-A0A9-4E81-9935-BC162E6FC12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0A5-8765-47F3-99C0-E639592A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3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8B93-A0A9-4E81-9935-BC162E6FC12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0A5-8765-47F3-99C0-E639592A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7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8B93-A0A9-4E81-9935-BC162E6FC12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0A5-8765-47F3-99C0-E639592A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0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8B93-A0A9-4E81-9935-BC162E6FC12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0A5-8765-47F3-99C0-E639592A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754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8B93-A0A9-4E81-9935-BC162E6FC12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0A5-8765-47F3-99C0-E639592A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76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8B93-A0A9-4E81-9935-BC162E6FC12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0A5-8765-47F3-99C0-E639592A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4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A8B93-A0A9-4E81-9935-BC162E6FC122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2B0A5-8765-47F3-99C0-E639592A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0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Comparison of RIM, N2, AIB Behavior in off food situation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4658327"/>
            <a:ext cx="7814441" cy="938431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-Cathy </a:t>
            </a:r>
          </a:p>
          <a:p>
            <a:pPr algn="r"/>
            <a:r>
              <a:rPr lang="en-US" dirty="0" smtClean="0"/>
              <a:t>2017/08/17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1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3690" cy="1325563"/>
          </a:xfrm>
        </p:spPr>
        <p:txBody>
          <a:bodyPr>
            <a:normAutofit/>
          </a:bodyPr>
          <a:lstStyle/>
          <a:p>
            <a:r>
              <a:rPr lang="en-US" smtClean="0"/>
              <a:t>Behavior Comparison </a:t>
            </a:r>
            <a:r>
              <a:rPr lang="en-US" dirty="0" smtClean="0"/>
              <a:t>of </a:t>
            </a:r>
            <a:r>
              <a:rPr lang="en-US" dirty="0" err="1" smtClean="0"/>
              <a:t>AIB_nf</a:t>
            </a:r>
            <a:r>
              <a:rPr lang="en-US" dirty="0" smtClean="0"/>
              <a:t>, </a:t>
            </a:r>
            <a:r>
              <a:rPr lang="en-US" dirty="0" err="1" smtClean="0"/>
              <a:t>RIM_nf</a:t>
            </a:r>
            <a:r>
              <a:rPr lang="en-US" dirty="0" smtClean="0"/>
              <a:t>, N2_nf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✥ Direction 1: compare each type by a generalized summary, based on </a:t>
            </a:r>
            <a:r>
              <a:rPr lang="en-US" dirty="0"/>
              <a:t>9</a:t>
            </a:r>
            <a:r>
              <a:rPr lang="en-US" dirty="0" smtClean="0"/>
              <a:t> videos randomly chosen, 3 for each type.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AIB_nf</a:t>
            </a:r>
            <a:r>
              <a:rPr lang="en-US" dirty="0" smtClean="0"/>
              <a:t>: AIB_nf3, AIB_nf7, AIB_nf9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RIM_nf</a:t>
            </a:r>
            <a:r>
              <a:rPr lang="en-US" dirty="0"/>
              <a:t>: </a:t>
            </a:r>
            <a:r>
              <a:rPr lang="en-US" dirty="0" smtClean="0"/>
              <a:t>RIM_nf3, RIM_nf5, RIM_nf7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N2_nf: N2_nf1,</a:t>
            </a:r>
            <a:r>
              <a:rPr lang="en-US" dirty="0"/>
              <a:t> </a:t>
            </a:r>
            <a:r>
              <a:rPr lang="en-US" dirty="0" smtClean="0"/>
              <a:t>N2_nf3,</a:t>
            </a:r>
            <a:r>
              <a:rPr lang="en-US" dirty="0"/>
              <a:t> </a:t>
            </a:r>
            <a:r>
              <a:rPr lang="en-US" dirty="0" smtClean="0"/>
              <a:t>N2_nf5</a:t>
            </a:r>
          </a:p>
          <a:p>
            <a:r>
              <a:rPr lang="en-US" dirty="0"/>
              <a:t>✥ </a:t>
            </a:r>
            <a:r>
              <a:rPr lang="en-US" dirty="0" smtClean="0"/>
              <a:t>Direction 2:</a:t>
            </a:r>
            <a:r>
              <a:rPr lang="en-US" dirty="0"/>
              <a:t> compare each type by </a:t>
            </a:r>
            <a:r>
              <a:rPr lang="en-US" dirty="0" smtClean="0"/>
              <a:t>single worms, 1 video from each type. The videos are AIB_nf3, RIM_nf7, </a:t>
            </a:r>
            <a:r>
              <a:rPr lang="en-US" dirty="0" smtClean="0"/>
              <a:t>N2_nf1</a:t>
            </a:r>
          </a:p>
          <a:p>
            <a:r>
              <a:rPr lang="en-US" dirty="0"/>
              <a:t>✥ Direction </a:t>
            </a:r>
            <a:r>
              <a:rPr lang="en-US" dirty="0" smtClean="0"/>
              <a:t>3: </a:t>
            </a:r>
            <a:r>
              <a:rPr lang="en-US" dirty="0"/>
              <a:t>compare </a:t>
            </a:r>
            <a:r>
              <a:rPr lang="en-US" dirty="0" smtClean="0"/>
              <a:t>by aggregating each type by all available HR videos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AIB_nf</a:t>
            </a:r>
            <a:r>
              <a:rPr lang="en-US" dirty="0" smtClean="0"/>
              <a:t>:  23 videos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RIM_nf</a:t>
            </a:r>
            <a:r>
              <a:rPr lang="en-US" dirty="0" smtClean="0"/>
              <a:t>: 7 videos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N2_nf: 5 videos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579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2554" y="1704769"/>
            <a:ext cx="5675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N2_nf </a:t>
            </a:r>
            <a:r>
              <a:rPr lang="en-US" altLang="zh-CN" dirty="0" smtClean="0"/>
              <a:t>have higher speed on average (high Mean Speed) and </a:t>
            </a:r>
            <a:r>
              <a:rPr lang="en-US" dirty="0"/>
              <a:t>speed up more frequently than </a:t>
            </a:r>
            <a:r>
              <a:rPr lang="en-US" dirty="0" err="1"/>
              <a:t>AIB_nf</a:t>
            </a:r>
            <a:r>
              <a:rPr lang="en-US" dirty="0"/>
              <a:t> and </a:t>
            </a:r>
            <a:r>
              <a:rPr lang="en-US" dirty="0" err="1"/>
              <a:t>RIM_nf</a:t>
            </a:r>
            <a:r>
              <a:rPr lang="en-US" dirty="0"/>
              <a:t> (H</a:t>
            </a:r>
            <a:r>
              <a:rPr lang="en-US" altLang="zh-CN" dirty="0"/>
              <a:t>igh Positive Mean of Acceleration</a:t>
            </a:r>
            <a:r>
              <a:rPr lang="en-US" altLang="zh-CN" dirty="0" smtClean="0"/>
              <a:t>).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29275" y="1578299"/>
            <a:ext cx="5249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RIM_nf</a:t>
            </a:r>
            <a:r>
              <a:rPr lang="en-US" dirty="0" smtClean="0"/>
              <a:t> shows higher variance in </a:t>
            </a:r>
            <a:r>
              <a:rPr lang="en-US" dirty="0" smtClean="0"/>
              <a:t>Acceleration than </a:t>
            </a:r>
            <a:r>
              <a:rPr lang="en-US" dirty="0" smtClean="0"/>
              <a:t>the other two types, which means the speed of RIM change swiftly.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85699" y="2688984"/>
            <a:ext cx="5336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AIB_nf</a:t>
            </a:r>
            <a:r>
              <a:rPr lang="en-US" dirty="0" smtClean="0"/>
              <a:t> shows negative Mean of Acceleration, </a:t>
            </a:r>
          </a:p>
          <a:p>
            <a:r>
              <a:rPr lang="en-US" dirty="0"/>
              <a:t>w</a:t>
            </a:r>
            <a:r>
              <a:rPr lang="en-US" dirty="0" smtClean="0"/>
              <a:t>hich means </a:t>
            </a:r>
            <a:r>
              <a:rPr lang="en-US" dirty="0" err="1" smtClean="0"/>
              <a:t>AIB_nf</a:t>
            </a:r>
            <a:r>
              <a:rPr lang="en-US" dirty="0" smtClean="0"/>
              <a:t> decrease speed  more frequently.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29275" y="3774865"/>
            <a:ext cx="5565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RIM_nf</a:t>
            </a:r>
            <a:r>
              <a:rPr lang="en-US" dirty="0" smtClean="0"/>
              <a:t> shows negative </a:t>
            </a:r>
            <a:r>
              <a:rPr lang="en-US" dirty="0" smtClean="0"/>
              <a:t>Mean/Median </a:t>
            </a:r>
            <a:r>
              <a:rPr lang="en-US" dirty="0" smtClean="0"/>
              <a:t>value for Angle, </a:t>
            </a:r>
          </a:p>
          <a:p>
            <a:r>
              <a:rPr lang="en-US" dirty="0"/>
              <a:t>w</a:t>
            </a:r>
            <a:r>
              <a:rPr lang="en-US" dirty="0" smtClean="0"/>
              <a:t>hich </a:t>
            </a:r>
            <a:r>
              <a:rPr lang="en-US" dirty="0" smtClean="0"/>
              <a:t>means</a:t>
            </a:r>
            <a:r>
              <a:rPr lang="en-US" dirty="0"/>
              <a:t> </a:t>
            </a:r>
            <a:r>
              <a:rPr lang="en-US" dirty="0" err="1" smtClean="0"/>
              <a:t>RIM_nf</a:t>
            </a:r>
            <a:r>
              <a:rPr lang="en-US" dirty="0" smtClean="0"/>
              <a:t> is showing more movement in</a:t>
            </a:r>
          </a:p>
          <a:p>
            <a:r>
              <a:rPr lang="en-US" dirty="0" smtClean="0"/>
              <a:t>downward direction.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487" y="664294"/>
            <a:ext cx="6088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✥ Direction </a:t>
            </a:r>
            <a:r>
              <a:rPr lang="en-US" sz="4000" dirty="0" smtClean="0"/>
              <a:t>1 Observations: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595749"/>
              </p:ext>
            </p:extLst>
          </p:nvPr>
        </p:nvGraphicFramePr>
        <p:xfrm>
          <a:off x="679269" y="2688988"/>
          <a:ext cx="5164182" cy="3485390"/>
        </p:xfrm>
        <a:graphic>
          <a:graphicData uri="http://schemas.openxmlformats.org/drawingml/2006/table">
            <a:tbl>
              <a:tblPr/>
              <a:tblGrid>
                <a:gridCol w="631092"/>
                <a:gridCol w="819650"/>
                <a:gridCol w="634940"/>
                <a:gridCol w="1015906"/>
                <a:gridCol w="692662"/>
                <a:gridCol w="1369932"/>
              </a:tblGrid>
              <a:tr h="215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Acceleration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Angular_Velocity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590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AIB_nf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-3360.5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-178.93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1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1742.89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RIM_nf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-3170.83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-179.14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1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491.57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1674.88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N2_nf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181.27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-3928.27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-179.16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1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3007.68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07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733690" cy="643868"/>
          </a:xfrm>
        </p:spPr>
        <p:txBody>
          <a:bodyPr>
            <a:normAutofit fontScale="90000"/>
          </a:bodyPr>
          <a:lstStyle/>
          <a:p>
            <a:r>
              <a:rPr lang="en-US" dirty="0"/>
              <a:t>✥ Direction </a:t>
            </a:r>
            <a:r>
              <a:rPr lang="en-US" dirty="0" smtClean="0"/>
              <a:t>2: compare 3 worms by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                                 </a:t>
            </a:r>
            <a:r>
              <a:rPr lang="mr-IN" dirty="0" smtClean="0"/>
              <a:t>–</a:t>
            </a:r>
            <a:r>
              <a:rPr lang="en-US" dirty="0" smtClean="0"/>
              <a:t>Speed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65" y="1292772"/>
            <a:ext cx="7345491" cy="49976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564" y="3077964"/>
            <a:ext cx="4271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Observation: AIB shows a lower variance in </a:t>
            </a:r>
          </a:p>
          <a:p>
            <a:r>
              <a:rPr lang="en-US" dirty="0" smtClean="0"/>
              <a:t>speed, while N2 has the highest</a:t>
            </a:r>
          </a:p>
          <a:p>
            <a:r>
              <a:rPr lang="en-US" dirty="0" smtClean="0"/>
              <a:t>speed variance.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0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1345" cy="754227"/>
          </a:xfrm>
        </p:spPr>
        <p:txBody>
          <a:bodyPr>
            <a:normAutofit fontScale="90000"/>
          </a:bodyPr>
          <a:lstStyle/>
          <a:p>
            <a:r>
              <a:rPr lang="en-US" dirty="0"/>
              <a:t>✥ Direction 2: compare 3 worms </a:t>
            </a:r>
            <a:r>
              <a:rPr lang="en-US" dirty="0" smtClean="0"/>
              <a:t>by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  <a:r>
              <a:rPr lang="mr-IN" dirty="0" smtClean="0"/>
              <a:t>–</a:t>
            </a:r>
            <a:r>
              <a:rPr lang="en-US" dirty="0" smtClean="0"/>
              <a:t>Acceleration </a:t>
            </a:r>
            <a:r>
              <a:rPr lang="en-US" dirty="0"/>
              <a:t>over Time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26" y="1353529"/>
            <a:ext cx="7712152" cy="4558540"/>
          </a:xfrm>
        </p:spPr>
      </p:pic>
      <p:sp>
        <p:nvSpPr>
          <p:cNvPr id="7" name="TextBox 6"/>
          <p:cNvSpPr txBox="1"/>
          <p:nvPr/>
        </p:nvSpPr>
        <p:spPr>
          <a:xfrm>
            <a:off x="8371233" y="2931785"/>
            <a:ext cx="373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Observation: </a:t>
            </a:r>
            <a:r>
              <a:rPr lang="en-US" dirty="0" smtClean="0"/>
              <a:t>RIM shows </a:t>
            </a:r>
            <a:r>
              <a:rPr lang="en-US" dirty="0" smtClean="0"/>
              <a:t>high variance in acceleration.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86848" cy="659633"/>
          </a:xfrm>
        </p:spPr>
        <p:txBody>
          <a:bodyPr>
            <a:normAutofit fontScale="90000"/>
          </a:bodyPr>
          <a:lstStyle/>
          <a:p>
            <a:r>
              <a:rPr lang="en-US" dirty="0"/>
              <a:t>✥ Direction 2: compare 3 worms by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/>
              <a:t> </a:t>
            </a:r>
            <a:r>
              <a:rPr lang="en-US" smtClean="0"/>
              <a:t>                                                     </a:t>
            </a:r>
            <a:r>
              <a:rPr lang="mr-IN" dirty="0" smtClean="0"/>
              <a:t>–</a:t>
            </a:r>
            <a:r>
              <a:rPr lang="en-US" dirty="0" smtClean="0"/>
              <a:t>Angle </a:t>
            </a:r>
            <a:r>
              <a:rPr lang="en-US" dirty="0"/>
              <a:t>over Time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26" y="1427771"/>
            <a:ext cx="8208700" cy="4736546"/>
          </a:xfrm>
        </p:spPr>
      </p:pic>
      <p:sp>
        <p:nvSpPr>
          <p:cNvPr id="5" name="TextBox 4"/>
          <p:cNvSpPr txBox="1"/>
          <p:nvPr/>
        </p:nvSpPr>
        <p:spPr>
          <a:xfrm>
            <a:off x="8880191" y="2500560"/>
            <a:ext cx="3033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Observation: AIB and RIM shows </a:t>
            </a:r>
            <a:r>
              <a:rPr lang="en-US" dirty="0" smtClean="0"/>
              <a:t>similar </a:t>
            </a:r>
            <a:r>
              <a:rPr lang="en-US" dirty="0" smtClean="0"/>
              <a:t>pattern of </a:t>
            </a:r>
            <a:r>
              <a:rPr lang="en-US" dirty="0" smtClean="0"/>
              <a:t>frequent angle change over </a:t>
            </a:r>
            <a:r>
              <a:rPr lang="en-US" dirty="0" smtClean="0"/>
              <a:t>time, </a:t>
            </a:r>
            <a:r>
              <a:rPr lang="en-US" dirty="0" smtClean="0"/>
              <a:t>which </a:t>
            </a:r>
            <a:r>
              <a:rPr lang="en-US" dirty="0" smtClean="0"/>
              <a:t>are different </a:t>
            </a:r>
            <a:r>
              <a:rPr lang="en-US" dirty="0" smtClean="0"/>
              <a:t>from </a:t>
            </a:r>
            <a:r>
              <a:rPr lang="en-US" dirty="0" smtClean="0"/>
              <a:t>N2</a:t>
            </a:r>
            <a:r>
              <a:rPr lang="en-US" dirty="0" smtClean="0"/>
              <a:t>. </a:t>
            </a:r>
            <a:r>
              <a:rPr lang="en-US" dirty="0" smtClean="0"/>
              <a:t>This means </a:t>
            </a:r>
            <a:r>
              <a:rPr lang="en-US" dirty="0" err="1" smtClean="0"/>
              <a:t>AIB_nf</a:t>
            </a:r>
            <a:r>
              <a:rPr lang="en-US" dirty="0" smtClean="0"/>
              <a:t> and </a:t>
            </a:r>
            <a:r>
              <a:rPr lang="en-US" dirty="0" err="1" smtClean="0"/>
              <a:t>RIM_nf</a:t>
            </a:r>
            <a:r>
              <a:rPr lang="en-US" dirty="0" smtClean="0"/>
              <a:t> change moving direction more frequently than N2.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209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717924" cy="643868"/>
          </a:xfrm>
        </p:spPr>
        <p:txBody>
          <a:bodyPr>
            <a:normAutofit fontScale="90000"/>
          </a:bodyPr>
          <a:lstStyle/>
          <a:p>
            <a:r>
              <a:rPr lang="en-US" dirty="0"/>
              <a:t>✥ Direction 2: compare 3 worms </a:t>
            </a:r>
            <a:r>
              <a:rPr lang="en-US" dirty="0" smtClean="0"/>
              <a:t>by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mr-IN" dirty="0" smtClean="0"/>
              <a:t>–</a:t>
            </a:r>
            <a:r>
              <a:rPr lang="en-US" dirty="0" smtClean="0"/>
              <a:t>Velocity of Angle </a:t>
            </a:r>
            <a:r>
              <a:rPr lang="en-US" dirty="0"/>
              <a:t>over Time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6" y="1257301"/>
            <a:ext cx="8537434" cy="4623238"/>
          </a:xfrm>
        </p:spPr>
      </p:pic>
      <p:sp>
        <p:nvSpPr>
          <p:cNvPr id="5" name="TextBox 4"/>
          <p:cNvSpPr txBox="1"/>
          <p:nvPr/>
        </p:nvSpPr>
        <p:spPr>
          <a:xfrm>
            <a:off x="9369218" y="2553257"/>
            <a:ext cx="29621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Observation: AIB shows </a:t>
            </a:r>
          </a:p>
          <a:p>
            <a:r>
              <a:rPr lang="en-US" dirty="0"/>
              <a:t>d</a:t>
            </a:r>
            <a:r>
              <a:rPr lang="en-US" dirty="0" smtClean="0"/>
              <a:t>ifferent pattern of velocity</a:t>
            </a:r>
          </a:p>
          <a:p>
            <a:r>
              <a:rPr lang="en-US" dirty="0" smtClean="0"/>
              <a:t>of Angle, it displays periods </a:t>
            </a:r>
            <a:r>
              <a:rPr lang="en-US" dirty="0" smtClean="0"/>
              <a:t>of unchanged angle, which means </a:t>
            </a:r>
            <a:r>
              <a:rPr lang="en-US" dirty="0" smtClean="0"/>
              <a:t>more movement in one direction</a:t>
            </a:r>
            <a:r>
              <a:rPr lang="en-US" dirty="0" smtClean="0"/>
              <a:t>. 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761617" cy="723446"/>
          </a:xfrm>
        </p:spPr>
        <p:txBody>
          <a:bodyPr>
            <a:normAutofit fontScale="90000"/>
          </a:bodyPr>
          <a:lstStyle/>
          <a:p>
            <a:r>
              <a:rPr lang="en-US" dirty="0"/>
              <a:t>✥ Direction 3: </a:t>
            </a:r>
            <a:r>
              <a:rPr lang="en-US" dirty="0" smtClean="0"/>
              <a:t>Behavior comparison </a:t>
            </a:r>
            <a:r>
              <a:rPr lang="en-US" dirty="0"/>
              <a:t>by aggregating each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4994"/>
            <a:ext cx="10515600" cy="801189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Observation 1: The Behavior of RIM is persistent through all videos with more downward movement ( Negative Mean of Angle) and changing moving direction frequently(high variance observed in Angle and high Mean of </a:t>
            </a:r>
            <a:r>
              <a:rPr lang="en-US" sz="1800" dirty="0" err="1" smtClean="0"/>
              <a:t>Angular_Velocity</a:t>
            </a:r>
            <a:r>
              <a:rPr lang="en-US" sz="1800" dirty="0" smtClean="0"/>
              <a:t>).     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905727" y="2299064"/>
            <a:ext cx="628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bservation 2: Behavior of </a:t>
            </a:r>
            <a:r>
              <a:rPr lang="en-US" dirty="0" err="1" smtClean="0"/>
              <a:t>AIB_nf</a:t>
            </a:r>
            <a:r>
              <a:rPr lang="en-US" dirty="0" smtClean="0"/>
              <a:t> is also persistent in </a:t>
            </a:r>
          </a:p>
          <a:p>
            <a:r>
              <a:rPr lang="en-US" dirty="0" smtClean="0"/>
              <a:t>decreasing speed more frequently( negative Mean Acceleration).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7954" y="3247404"/>
            <a:ext cx="606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 </a:t>
            </a:r>
            <a:r>
              <a:rPr lang="en-US" dirty="0" smtClean="0"/>
              <a:t>3: </a:t>
            </a:r>
            <a:r>
              <a:rPr lang="en-US" dirty="0" err="1" smtClean="0"/>
              <a:t>AIB_nf</a:t>
            </a:r>
            <a:r>
              <a:rPr lang="en-US" dirty="0" smtClean="0"/>
              <a:t> is also changing speed frequently overall </a:t>
            </a:r>
          </a:p>
          <a:p>
            <a:r>
              <a:rPr lang="en-US" dirty="0" smtClean="0"/>
              <a:t>more than the other type( high variance in Speed).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05727" y="4302034"/>
            <a:ext cx="603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 </a:t>
            </a:r>
            <a:r>
              <a:rPr lang="en-US" dirty="0" smtClean="0"/>
              <a:t>4: The speed of N2 is overall higher than the other two type( high Mean Speed).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983768"/>
              </p:ext>
            </p:extLst>
          </p:nvPr>
        </p:nvGraphicFramePr>
        <p:xfrm>
          <a:off x="1163002" y="2342605"/>
          <a:ext cx="4514986" cy="3434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Worksheet" r:id="rId3" imgW="4257565" imgH="3238380" progId="Excel.Sheet.12">
                  <p:embed/>
                </p:oleObj>
              </mc:Choice>
              <mc:Fallback>
                <p:oleObj name="Worksheet" r:id="rId3" imgW="4257565" imgH="32383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3002" y="2342605"/>
                        <a:ext cx="4514986" cy="3434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066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541</Words>
  <Application>Microsoft Office PowerPoint</Application>
  <PresentationFormat>Widescreen</PresentationFormat>
  <Paragraphs>127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Mangal</vt:lpstr>
      <vt:lpstr>Office Theme</vt:lpstr>
      <vt:lpstr>Microsoft Excel Worksheet</vt:lpstr>
      <vt:lpstr>Comparison of RIM, N2, AIB Behavior in off food situation</vt:lpstr>
      <vt:lpstr>Behavior Comparison of AIB_nf, RIM_nf, N2_nf</vt:lpstr>
      <vt:lpstr>PowerPoint Presentation</vt:lpstr>
      <vt:lpstr>✥ Direction 2: compare 3 worms by                                                              –Speed over Time</vt:lpstr>
      <vt:lpstr>✥ Direction 2: compare 3 worms by                                                   –Acceleration over Time</vt:lpstr>
      <vt:lpstr>✥ Direction 2: compare 3 worms by                                                        –Angle over Time</vt:lpstr>
      <vt:lpstr>✥ Direction 2: compare 3 worms by                                          –Velocity of Angle over Time</vt:lpstr>
      <vt:lpstr>✥ Direction 3: Behavior comparison by aggregating each type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RIM, N2, AIB off food beahvior</dc:title>
  <dc:creator>HUANG, li</dc:creator>
  <cp:lastModifiedBy>HUANG, li</cp:lastModifiedBy>
  <cp:revision>35</cp:revision>
  <dcterms:created xsi:type="dcterms:W3CDTF">2017-08-16T21:11:34Z</dcterms:created>
  <dcterms:modified xsi:type="dcterms:W3CDTF">2017-08-17T16:49:16Z</dcterms:modified>
</cp:coreProperties>
</file>