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0" r:id="rId5"/>
    <p:sldId id="273" r:id="rId6"/>
    <p:sldId id="27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08"/>
    <p:restoredTop sz="73192"/>
  </p:normalViewPr>
  <p:slideViewPr>
    <p:cSldViewPr snapToGrid="0" snapToObjects="1">
      <p:cViewPr varScale="1">
        <p:scale>
          <a:sx n="85" d="100"/>
          <a:sy n="85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FFE78-CB44-7242-9B15-69343101BBFE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8C66-A7F6-CE43-A0A0-C637C1BB71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3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3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proven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</a:t>
            </a:r>
          </a:p>
          <a:p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Boosting. 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parallel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Trees (GBDT)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56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technique which applies a framework called gradient boosting that uses regression trees as base learners. 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 starts with a naïve prediction and then iteratively fits regression trees on the residuals to obtain a linear combination of predictors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DDDAC-E744-FD4B-A60B-30A8D32AD8B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4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XG-Boost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first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Both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dataset. 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descending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91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F7EA7F-161E-D746-8AE2-4781A6FAC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4217A66-0EA7-CB40-A430-46776AFC2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8EB66D2B-B34B-BB49-A153-44929FCB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91CF744A-1962-A643-AD0F-D3C5C14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E12B728A-9A69-1C49-B188-3E4CD5F3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0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CC77FE9-7DF8-9244-9F31-A97C980E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AF391587-4416-C141-A67C-8D51D91F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48570E1A-5532-A54B-BC91-D13D55B5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9C9184B-3D76-A845-8FF8-3ED114D5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8D33995C-833E-8B45-8DA8-11AE503E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2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D9A6F0E7-C5A5-B744-958D-3BA2AB992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B728208C-34D9-6A4B-841C-8CF767753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1C146832-AA29-2743-9616-F398DA8F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93C951D0-9EC2-714F-87B8-6E922862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76FBF254-77FE-E649-877F-E996A88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7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888A01-5FBF-D541-AF2E-29C579E4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7CC85C3-7FA3-4546-A8FC-9BE231ED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9FD3E396-5FD5-1A47-A238-C6767ABF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CB01C25B-7796-E242-998C-0D46B37A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F18DF7C3-8A3A-C842-9804-58ACE8AC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6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ED8E60-28B5-E248-9D56-ACB64D29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7858C877-2C79-FF4F-8322-27746E8D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C10A2BFB-D829-374F-8264-B123BCC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F989E31F-A5EE-2548-B287-B3570C0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7263932B-29AD-F94A-B840-EBB087CA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18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32B65A-887F-9F41-8148-B531B27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E7B30FA-13BB-D64B-B935-1465A9190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4E699924-C5A9-E24B-BA4D-561C96667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23D8F239-E1EF-C94E-9398-D5969497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ED3FB47E-8233-174E-B937-B03F9E38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3C253E80-5247-5143-A20F-D6EF3A84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2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4E9279-4797-0B42-97AB-0E942173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5516BCB8-E3F6-4146-A669-C321A9C6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44D2ECD3-F48C-BD4A-9100-B85B3068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D30D20A6-5C60-D54A-B63B-AC8E712C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116FDFDF-7B3A-0B4E-B289-46C66E9DE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B5DD103B-2A5A-4047-BC1B-C2B8E43A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C5C20A48-35EB-394E-AF43-6AF79DBE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1D28FE7C-8C28-9140-8469-03B1BC1C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5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8298053-0102-B843-986F-D230436A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3E2B86E6-C940-2F4A-B5C8-D6F55A64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23CE5D7B-8C6B-C344-BE8E-ECC84A8D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7787E726-D1B5-404D-8092-4ECE3BE0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13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BC869C7F-66BF-4649-A46F-EA809252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B0D6FF61-FAC6-1440-A44D-DA79015D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9EC1622A-6B28-F54C-9C2A-F636A942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6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2BFD8D7-41B8-0B46-B571-46BC36D6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3A75F0ED-D02D-0B43-B27E-E16AC0EA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CAB66628-0615-7D4D-AAE5-7D726EA8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285D8F32-6BE3-C749-8EB7-F2FD58B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2D5BF7BB-D77B-244A-B485-9A796DDC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806CBEA3-5F8D-3947-BDFA-B7CA40D4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4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ADC937-2D78-B34A-A0A1-DE4DAABD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D6E016DE-6951-BC4F-8EE8-56215E2FF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E0F47A5D-34F2-A841-9321-4833CBD6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4239103C-8C03-0A4A-97B7-CD48C99E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BF8274EE-7136-AE4E-AC36-BC2EBAF4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0537CFAC-9903-3143-AB9A-2E38A425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0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65158EF9-F326-F743-805A-53B2BC8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87047191-7790-3B41-9286-5F6ACE0F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536741C6-D9C0-2943-B250-B3D6519AC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76C75F5C-9B79-974D-A2E5-01F9639EC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BD50937C-D753-294D-B556-37CABBC30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2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help-2314109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224A0E2-57A2-E241-8765-85A30F35E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9351EB3E-543E-484F-A571-21F73F4BA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647D3D-5911-044C-A0F8-18209E1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New features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37AE02E8-812B-DC46-91A8-9C2AF840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of numeric property </a:t>
            </a:r>
            <a:r>
              <a:rPr lang="en-US" dirty="0" smtClean="0"/>
              <a:t>features</a:t>
            </a:r>
          </a:p>
          <a:p>
            <a:r>
              <a:rPr lang="en-US" dirty="0"/>
              <a:t>Clustering the mean numeric </a:t>
            </a:r>
            <a:r>
              <a:rPr lang="en-US" dirty="0" smtClean="0"/>
              <a:t>features</a:t>
            </a:r>
          </a:p>
          <a:p>
            <a:r>
              <a:rPr lang="nl-NL" dirty="0" err="1" smtClean="0"/>
              <a:t>Mean</a:t>
            </a:r>
            <a:r>
              <a:rPr lang="nl-NL" dirty="0" smtClean="0"/>
              <a:t> </a:t>
            </a:r>
            <a:r>
              <a:rPr lang="nl-NL" dirty="0" err="1" smtClean="0"/>
              <a:t>difference</a:t>
            </a:r>
            <a:r>
              <a:rPr lang="nl-NL" dirty="0" smtClean="0"/>
              <a:t> </a:t>
            </a:r>
            <a:r>
              <a:rPr lang="nl-NL" dirty="0"/>
              <a:t>in </a:t>
            </a:r>
            <a:r>
              <a:rPr lang="nl-NL" dirty="0" err="1" smtClean="0"/>
              <a:t>distance</a:t>
            </a:r>
            <a:r>
              <a:rPr lang="nl-NL" dirty="0" smtClean="0"/>
              <a:t> per search </a:t>
            </a:r>
            <a:r>
              <a:rPr lang="nl-NL" dirty="0" err="1" smtClean="0"/>
              <a:t>id</a:t>
            </a:r>
            <a:endParaRPr lang="nl-NL" dirty="0" smtClean="0"/>
          </a:p>
          <a:p>
            <a:r>
              <a:rPr lang="nl-NL" dirty="0" err="1" smtClean="0"/>
              <a:t>Mean</a:t>
            </a:r>
            <a:r>
              <a:rPr lang="nl-NL" dirty="0" smtClean="0"/>
              <a:t> </a:t>
            </a:r>
            <a:r>
              <a:rPr lang="nl-NL" dirty="0" err="1" smtClean="0"/>
              <a:t>difference</a:t>
            </a:r>
            <a:r>
              <a:rPr lang="nl-NL" dirty="0" smtClean="0"/>
              <a:t> </a:t>
            </a:r>
            <a:r>
              <a:rPr lang="nl-NL" dirty="0"/>
              <a:t>in </a:t>
            </a:r>
            <a:r>
              <a:rPr lang="nl-NL" dirty="0" err="1" smtClean="0"/>
              <a:t>price</a:t>
            </a:r>
            <a:r>
              <a:rPr lang="nl-NL" dirty="0" smtClean="0"/>
              <a:t> </a:t>
            </a:r>
            <a:r>
              <a:rPr lang="nl-NL" dirty="0"/>
              <a:t>per search </a:t>
            </a:r>
            <a:r>
              <a:rPr lang="nl-NL" dirty="0" err="1"/>
              <a:t>id</a:t>
            </a:r>
            <a:endParaRPr lang="nl-NL" dirty="0" smtClean="0"/>
          </a:p>
          <a:p>
            <a:r>
              <a:rPr lang="en-US" dirty="0"/>
              <a:t>Mean number of bookings for a property and property </a:t>
            </a:r>
            <a:r>
              <a:rPr lang="en-US" dirty="0" smtClean="0"/>
              <a:t>destination combination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784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647D3D-5911-044C-A0F8-18209E1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XgBoost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37AE02E8-812B-DC46-91A8-9C2AF840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‘</a:t>
            </a:r>
            <a:r>
              <a:rPr lang="nl-NL" dirty="0" err="1"/>
              <a:t>eXtreme</a:t>
            </a:r>
            <a:r>
              <a:rPr lang="nl-NL" dirty="0"/>
              <a:t>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Boosting</a:t>
            </a:r>
            <a:r>
              <a:rPr lang="nl-NL" dirty="0"/>
              <a:t>’ </a:t>
            </a:r>
          </a:p>
          <a:p>
            <a:r>
              <a:rPr lang="nl-NL" dirty="0"/>
              <a:t>A parallel </a:t>
            </a:r>
            <a:r>
              <a:rPr lang="nl-NL" dirty="0" err="1"/>
              <a:t>implementation</a:t>
            </a:r>
            <a:r>
              <a:rPr lang="nl-NL" dirty="0"/>
              <a:t> of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Boosted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 (GBDT)</a:t>
            </a:r>
          </a:p>
          <a:p>
            <a:pPr lvl="1"/>
            <a:r>
              <a:rPr lang="nl-NL" dirty="0"/>
              <a:t>Speed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404763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D32179-1340-E346-BF96-06005B8C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Boosted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 (GBDT)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AFC386D7-B89F-AA46-9EB9-D072741A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which applies a framework called gradient boosting that uses regression trees as base learners. </a:t>
            </a:r>
            <a:endParaRPr lang="nl-NL" dirty="0"/>
          </a:p>
          <a:p>
            <a:r>
              <a:rPr lang="en-US" dirty="0"/>
              <a:t>Starts with a naïve prediction and then iteratively fits regression trees on the residuals to obtain a linear combination of predictors. </a:t>
            </a:r>
            <a:endParaRPr lang="nl-NL" dirty="0"/>
          </a:p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946AF0B5-917C-2442-831C-CF565A4E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617-377D-CE4E-A6E4-D70B0BC3804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90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542751B-E125-EC4D-914C-28CB7378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</p:txBody>
      </p:sp>
      <p:pic>
        <p:nvPicPr>
          <p:cNvPr id="5" name="Tijdelijke aanduiding voor inhoud 4" descr="Hoofd met radertjes">
            <a:extLst>
              <a:ext uri="{FF2B5EF4-FFF2-40B4-BE49-F238E27FC236}">
                <a16:creationId xmlns:a16="http://schemas.microsoft.com/office/drawing/2014/main" xmlns="" id="{14059995-B822-2E48-9567-307A78FC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68929" y="2203686"/>
            <a:ext cx="914400" cy="914400"/>
          </a:xfrm>
        </p:spPr>
      </p:pic>
      <p:pic>
        <p:nvPicPr>
          <p:cNvPr id="6" name="Tijdelijke aanduiding voor inhoud 4" descr="Hoofd met radertjes">
            <a:extLst>
              <a:ext uri="{FF2B5EF4-FFF2-40B4-BE49-F238E27FC236}">
                <a16:creationId xmlns:a16="http://schemas.microsoft.com/office/drawing/2014/main" xmlns="" id="{4F8EACE5-8557-C24A-BAB5-A6E756377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68929" y="3617743"/>
            <a:ext cx="914400" cy="914400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xmlns="" id="{69C39090-AB20-BC44-A751-16C29C655B51}"/>
              </a:ext>
            </a:extLst>
          </p:cNvPr>
          <p:cNvCxnSpPr>
            <a:cxnSpLocks/>
          </p:cNvCxnSpPr>
          <p:nvPr/>
        </p:nvCxnSpPr>
        <p:spPr>
          <a:xfrm>
            <a:off x="3037114" y="2660886"/>
            <a:ext cx="10287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xmlns="" id="{9291CF3E-41E4-8844-994C-972A1362DBFE}"/>
              </a:ext>
            </a:extLst>
          </p:cNvPr>
          <p:cNvSpPr txBox="1"/>
          <p:nvPr/>
        </p:nvSpPr>
        <p:spPr>
          <a:xfrm>
            <a:off x="4637313" y="2471755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Value </a:t>
            </a:r>
            <a:r>
              <a:rPr lang="nl-NL" dirty="0" err="1"/>
              <a:t>clicking</a:t>
            </a:r>
            <a:r>
              <a:rPr lang="nl-NL" dirty="0"/>
              <a:t> </a:t>
            </a:r>
            <a:r>
              <a:rPr lang="nl-NL" dirty="0" err="1"/>
              <a:t>bool</a:t>
            </a:r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xmlns="" id="{707E2C16-3DDE-A640-9597-80C025DF0B69}"/>
              </a:ext>
            </a:extLst>
          </p:cNvPr>
          <p:cNvSpPr txBox="1"/>
          <p:nvPr/>
        </p:nvSpPr>
        <p:spPr>
          <a:xfrm>
            <a:off x="4637313" y="3890277"/>
            <a:ext cx="21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Value </a:t>
            </a:r>
            <a:r>
              <a:rPr lang="nl-NL" dirty="0" err="1"/>
              <a:t>booking</a:t>
            </a:r>
            <a:r>
              <a:rPr lang="nl-NL" dirty="0"/>
              <a:t> </a:t>
            </a:r>
            <a:r>
              <a:rPr lang="nl-NL" dirty="0" err="1"/>
              <a:t>bool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xmlns="" id="{D8D26760-BCC8-054E-B662-BF01FAE46545}"/>
              </a:ext>
            </a:extLst>
          </p:cNvPr>
          <p:cNvCxnSpPr>
            <a:cxnSpLocks/>
          </p:cNvCxnSpPr>
          <p:nvPr/>
        </p:nvCxnSpPr>
        <p:spPr>
          <a:xfrm>
            <a:off x="3037114" y="4074943"/>
            <a:ext cx="10287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BBF84C38-68E7-C645-B427-8C05AEEE9235}"/>
              </a:ext>
            </a:extLst>
          </p:cNvPr>
          <p:cNvSpPr txBox="1"/>
          <p:nvPr/>
        </p:nvSpPr>
        <p:spPr>
          <a:xfrm>
            <a:off x="4637313" y="4939467"/>
            <a:ext cx="21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xmlns="" id="{D79DD7CB-3662-B740-832D-CDFBB274351A}"/>
              </a:ext>
            </a:extLst>
          </p:cNvPr>
          <p:cNvCxnSpPr/>
          <p:nvPr/>
        </p:nvCxnSpPr>
        <p:spPr>
          <a:xfrm>
            <a:off x="4637313" y="4532143"/>
            <a:ext cx="280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us 15">
            <a:extLst>
              <a:ext uri="{FF2B5EF4-FFF2-40B4-BE49-F238E27FC236}">
                <a16:creationId xmlns:a16="http://schemas.microsoft.com/office/drawing/2014/main" xmlns="" id="{B490C7BE-DA89-BD48-858F-CE86658049B7}"/>
              </a:ext>
            </a:extLst>
          </p:cNvPr>
          <p:cNvSpPr/>
          <p:nvPr/>
        </p:nvSpPr>
        <p:spPr>
          <a:xfrm>
            <a:off x="7151912" y="4190025"/>
            <a:ext cx="261258" cy="301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6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558F58E-93BA-44A3-BCDA-585AFF2E4F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83AF20-3C85-4849-AB1D-DECC5513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Questions?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CD0BBC1-A7D4-445D-98AC-95A6A45D8E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 descr="Question Mark Help · Free image on Pixabay">
            <a:extLst>
              <a:ext uri="{FF2B5EF4-FFF2-40B4-BE49-F238E27FC236}">
                <a16:creationId xmlns:a16="http://schemas.microsoft.com/office/drawing/2014/main" xmlns="" id="{548F0DFA-8975-EB49-BA8B-A0DA78F4B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8444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34930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256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 Presentation</vt:lpstr>
      <vt:lpstr>New features</vt:lpstr>
      <vt:lpstr>XgBoost </vt:lpstr>
      <vt:lpstr>Gradient Boosted Decision Trees (GBDT)</vt:lpstr>
      <vt:lpstr>Final framework used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Cathy Tol</dc:creator>
  <cp:lastModifiedBy>Rens</cp:lastModifiedBy>
  <cp:revision>10</cp:revision>
  <dcterms:created xsi:type="dcterms:W3CDTF">2019-05-26T12:25:45Z</dcterms:created>
  <dcterms:modified xsi:type="dcterms:W3CDTF">2019-05-26T13:17:47Z</dcterms:modified>
</cp:coreProperties>
</file>