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8" r:id="rId2"/>
    <p:sldId id="259" r:id="rId3"/>
    <p:sldId id="260" r:id="rId4"/>
    <p:sldId id="261" r:id="rId5"/>
    <p:sldId id="268" r:id="rId6"/>
    <p:sldId id="262" r:id="rId7"/>
    <p:sldId id="266" r:id="rId8"/>
    <p:sldId id="269" r:id="rId9"/>
    <p:sldId id="263" r:id="rId10"/>
    <p:sldId id="270" r:id="rId11"/>
    <p:sldId id="271" r:id="rId12"/>
    <p:sldId id="273" r:id="rId13"/>
    <p:sldId id="276" r:id="rId14"/>
    <p:sldId id="272" r:id="rId15"/>
    <p:sldId id="274" r:id="rId16"/>
    <p:sldId id="275" r:id="rId17"/>
    <p:sldId id="277" r:id="rId18"/>
    <p:sldId id="278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9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2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2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43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94BFCF8-AF69-4A95-8E7A-1C80219ACD1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77C37E-BB14-4257-B949-5590B05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046DF6-C36B-4359-B845-8DF0425C5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18204" t="9027" r="18750" b="20972"/>
          <a:stretch/>
        </p:blipFill>
        <p:spPr>
          <a:xfrm>
            <a:off x="600270" y="67378"/>
            <a:ext cx="10765195" cy="6723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E1D1B1-8D08-43FB-846E-6F14E8C1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106" y="2164142"/>
            <a:ext cx="10058400" cy="27717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Mining Users’ Opinions from Amazon Reviews</a:t>
            </a:r>
            <a:br>
              <a:rPr lang="en-US" b="1" dirty="0"/>
            </a:br>
            <a:br>
              <a:rPr lang="en-US" b="1" dirty="0"/>
            </a:br>
            <a:r>
              <a:rPr lang="en-US" sz="4000" b="1" dirty="0"/>
              <a:t>by xinyu zhang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8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2CBE50-D8E8-453A-BC9F-AAC0B54EA7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685925"/>
            <a:ext cx="7620000" cy="4857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34929B-8B30-4108-BC8E-07132C60D5B8}"/>
              </a:ext>
            </a:extLst>
          </p:cNvPr>
          <p:cNvSpPr/>
          <p:nvPr/>
        </p:nvSpPr>
        <p:spPr>
          <a:xfrm>
            <a:off x="2930583" y="1224260"/>
            <a:ext cx="6642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</a:rPr>
              <a:t>Average number of sentences per review by rating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47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FB5DB8-7BE3-4EBA-80DF-2BF3B3B5541F}"/>
              </a:ext>
            </a:extLst>
          </p:cNvPr>
          <p:cNvSpPr/>
          <p:nvPr/>
        </p:nvSpPr>
        <p:spPr>
          <a:xfrm>
            <a:off x="1066800" y="1483567"/>
            <a:ext cx="10058400" cy="3433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E10D-3C3E-4372-9D04-BC0BE075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6461"/>
            <a:ext cx="10058400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An example of review text and summary: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review text: </a:t>
            </a:r>
          </a:p>
          <a:p>
            <a:pPr marL="0" indent="0">
              <a:buNone/>
            </a:pPr>
            <a:r>
              <a:rPr lang="en-US" i="1" dirty="0"/>
              <a:t>	“Ok... so I got this because a friend recommended melatonin to help me sleep at night. The first night I tried it I got a little relaxed, fuzzy sleeping feeling for maybe 5 minutes (I was already a little tired) and then BAM I felt hyper. Every other time I tried it since then? Nada. I might as well be drinking water. As for taste... I love me some straight up spirits, so the </a:t>
            </a:r>
            <a:r>
              <a:rPr lang="en-US" i="1" dirty="0" err="1"/>
              <a:t>alcoholy</a:t>
            </a:r>
            <a:r>
              <a:rPr lang="en-US" i="1" dirty="0"/>
              <a:t> part didn't bother me. It reminded me a bit of </a:t>
            </a:r>
            <a:r>
              <a:rPr lang="en-US" i="1" dirty="0" err="1"/>
              <a:t>NyQuil</a:t>
            </a:r>
            <a:r>
              <a:rPr lang="en-US" i="1" dirty="0"/>
              <a:t> meets a bit of, I don't </a:t>
            </a:r>
            <a:r>
              <a:rPr lang="en-US" i="1" dirty="0" err="1"/>
              <a:t>know..some</a:t>
            </a:r>
            <a:r>
              <a:rPr lang="en-US" i="1" dirty="0"/>
              <a:t> sort of flavored vodka. I'm certainly drank worse things.”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summary sentence: </a:t>
            </a:r>
          </a:p>
          <a:p>
            <a:pPr marL="0" indent="0">
              <a:buNone/>
            </a:pPr>
            <a:r>
              <a:rPr lang="en-US" i="1" dirty="0"/>
              <a:t>             “Can't decide if I should dump the rest or just keep using it.”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5219F-3A0C-4F71-B112-D8B2FC3F7712}"/>
              </a:ext>
            </a:extLst>
          </p:cNvPr>
          <p:cNvSpPr/>
          <p:nvPr/>
        </p:nvSpPr>
        <p:spPr>
          <a:xfrm>
            <a:off x="1066800" y="5374433"/>
            <a:ext cx="104254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Review text are less focused and cannot be labeled using rating</a:t>
            </a:r>
          </a:p>
          <a:p>
            <a:endParaRPr lang="en-US" dirty="0"/>
          </a:p>
          <a:p>
            <a:r>
              <a:rPr lang="en-US" dirty="0"/>
              <a:t>The summary sentence more straightforwardly reflects the user's opinion than the review text</a:t>
            </a:r>
          </a:p>
        </p:txBody>
      </p:sp>
    </p:spTree>
    <p:extLst>
      <p:ext uri="{BB962C8B-B14F-4D97-AF65-F5344CB8AC3E}">
        <p14:creationId xmlns:p14="http://schemas.microsoft.com/office/powerpoint/2010/main" val="267773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7AFE-B11F-46F2-B670-1B7A563E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and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442B-3844-49B0-9ACD-1D4C16FA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Data cleaning and integration</a:t>
            </a:r>
          </a:p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Exploratory data analysis</a:t>
            </a:r>
          </a:p>
          <a:p>
            <a:pPr lvl="0"/>
            <a:r>
              <a:rPr lang="en-US" sz="2800" dirty="0"/>
              <a:t>Sentiment analysis to identify the positive opinions and negative opinions</a:t>
            </a:r>
          </a:p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Extracting the relevant product features and representative sentences</a:t>
            </a:r>
          </a:p>
        </p:txBody>
      </p:sp>
    </p:spTree>
    <p:extLst>
      <p:ext uri="{BB962C8B-B14F-4D97-AF65-F5344CB8AC3E}">
        <p14:creationId xmlns:p14="http://schemas.microsoft.com/office/powerpoint/2010/main" val="155737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583E-6701-45CE-A85C-DA0F2EBF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8E79-B9D5-4A37-BEFA-B6BBBA78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Selecting data for training, validation and testing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Data preprocessing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Test-train split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Classification pipeline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Evaluate tuned classifiers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Custom cutoff probabilities for classification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7779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932F7A-4756-41DD-8CDF-68A83C63E1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462256"/>
            <a:ext cx="8077200" cy="468661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6D323D-9D05-4C72-A99A-2931E4F6EC07}"/>
              </a:ext>
            </a:extLst>
          </p:cNvPr>
          <p:cNvSpPr txBox="1"/>
          <p:nvPr/>
        </p:nvSpPr>
        <p:spPr>
          <a:xfrm>
            <a:off x="656141" y="447516"/>
            <a:ext cx="878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Selecting data for training, validation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125052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7F05-0647-4F86-ACF0-3CA41F0D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12" y="656502"/>
            <a:ext cx="10752039" cy="5324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Data Preprocessing</a:t>
            </a:r>
          </a:p>
          <a:p>
            <a:r>
              <a:rPr lang="en-US" sz="2800" dirty="0"/>
              <a:t>All letters changed to lower cases; </a:t>
            </a:r>
          </a:p>
          <a:p>
            <a:r>
              <a:rPr lang="en-US" sz="2800" dirty="0"/>
              <a:t>Separating "not" as a single word. For example: don't -&gt; do not, won't -&gt; will not. </a:t>
            </a:r>
          </a:p>
          <a:p>
            <a:r>
              <a:rPr lang="en-US" sz="2800" dirty="0"/>
              <a:t>Spelling correction. For example, </a:t>
            </a:r>
            <a:r>
              <a:rPr lang="en-US" sz="2800" dirty="0" err="1"/>
              <a:t>amazzzzing</a:t>
            </a:r>
            <a:r>
              <a:rPr lang="en-US" sz="2800" dirty="0"/>
              <a:t> -&gt; amazing. </a:t>
            </a:r>
          </a:p>
          <a:p>
            <a:r>
              <a:rPr lang="en-US" sz="2800" dirty="0"/>
              <a:t>Removing punctuations</a:t>
            </a:r>
          </a:p>
          <a:p>
            <a:r>
              <a:rPr lang="en-US" sz="2800" dirty="0"/>
              <a:t>Lemmatization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4400" b="1" dirty="0"/>
              <a:t>Test-train split</a:t>
            </a:r>
          </a:p>
          <a:p>
            <a:r>
              <a:rPr lang="en-US" sz="2800" dirty="0"/>
              <a:t>70%  for train and cross validation and 30% data for testing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739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735546-13BD-4550-8E4E-176885CB6AEC}"/>
              </a:ext>
            </a:extLst>
          </p:cNvPr>
          <p:cNvSpPr txBox="1">
            <a:spLocks/>
          </p:cNvSpPr>
          <p:nvPr/>
        </p:nvSpPr>
        <p:spPr>
          <a:xfrm>
            <a:off x="845912" y="656502"/>
            <a:ext cx="10752039" cy="532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Classification pipeline</a:t>
            </a:r>
          </a:p>
          <a:p>
            <a:pPr marL="0" indent="0" algn="ctr">
              <a:buNone/>
            </a:pPr>
            <a:r>
              <a:rPr lang="en-US" b="1" dirty="0" err="1"/>
              <a:t>Tf-idf</a:t>
            </a:r>
            <a:r>
              <a:rPr lang="en-US" b="1" dirty="0"/>
              <a:t> 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Chi square feature selection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5-fold cross validation</a:t>
            </a:r>
          </a:p>
          <a:p>
            <a:pPr marL="0" indent="0" algn="ctr">
              <a:buNone/>
            </a:pPr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FA767A-9F8D-49C9-AC3B-D6A6C5474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00919"/>
              </p:ext>
            </p:extLst>
          </p:nvPr>
        </p:nvGraphicFramePr>
        <p:xfrm>
          <a:off x="1055543" y="1651518"/>
          <a:ext cx="10080914" cy="508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942">
                  <a:extLst>
                    <a:ext uri="{9D8B030D-6E8A-4147-A177-3AD203B41FA5}">
                      <a16:colId xmlns:a16="http://schemas.microsoft.com/office/drawing/2014/main" val="961968711"/>
                    </a:ext>
                  </a:extLst>
                </a:gridCol>
                <a:gridCol w="3087116">
                  <a:extLst>
                    <a:ext uri="{9D8B030D-6E8A-4147-A177-3AD203B41FA5}">
                      <a16:colId xmlns:a16="http://schemas.microsoft.com/office/drawing/2014/main" val="1955696080"/>
                    </a:ext>
                  </a:extLst>
                </a:gridCol>
                <a:gridCol w="5124856">
                  <a:extLst>
                    <a:ext uri="{9D8B030D-6E8A-4147-A177-3AD203B41FA5}">
                      <a16:colId xmlns:a16="http://schemas.microsoft.com/office/drawing/2014/main" val="1640919437"/>
                    </a:ext>
                  </a:extLst>
                </a:gridCol>
              </a:tblGrid>
              <a:tr h="3384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Stages of pipeline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Hyperparameters to tune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Tuning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3008259245"/>
                  </a:ext>
                </a:extLst>
              </a:tr>
              <a:tr h="602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Tfidf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 grams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1-3: single word, bigrams, and trigrams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1-4: single word to four grams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1-5: single word to five grams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460310128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features to keep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100, 300, 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3485477291"/>
                  </a:ext>
                </a:extLst>
              </a:tr>
              <a:tr h="20626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Classification (5-fold cross validation)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50274"/>
                  </a:ext>
                </a:extLst>
              </a:tr>
              <a:tr h="194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Naïve Bayes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Smooth factor (alpha)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0.01, 0.1, 1, 10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625621222"/>
                  </a:ext>
                </a:extLst>
              </a:tr>
              <a:tr h="51192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random trees used to aggregate the predictions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1942130804"/>
                  </a:ext>
                </a:extLst>
              </a:tr>
              <a:tr h="398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Maximum number of features used to grow a tree</a:t>
                      </a:r>
                      <a:endParaRPr lang="en-US" sz="1600"/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20, log2(N), (N)^0.5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N= total number of features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2494624570"/>
                  </a:ext>
                </a:extLst>
              </a:tr>
              <a:tr h="324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Maximum number of splits in a tree</a:t>
                      </a:r>
                      <a:endParaRPr lang="en-US" sz="1600"/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8, 10, 40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3360881884"/>
                  </a:ext>
                </a:extLst>
              </a:tr>
              <a:tr h="33843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SVM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Penalty coefficient of the error term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0.01, 0.1, 1, 10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3175770287"/>
                  </a:ext>
                </a:extLst>
              </a:tr>
              <a:tr h="194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Kernel coefficient (gamma)</a:t>
                      </a:r>
                      <a:endParaRPr lang="en-US" sz="1600"/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0.01, 0.1, 1, 10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2205993644"/>
                  </a:ext>
                </a:extLst>
              </a:tr>
              <a:tr h="194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Kernel </a:t>
                      </a:r>
                      <a:endParaRPr lang="en-US" sz="1600"/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‘rbf’, ‘poly’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1590703447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Gradient Boosting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trees to assemble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50, 100, 500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2912886972"/>
                  </a:ext>
                </a:extLst>
              </a:tr>
              <a:tr h="398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 number of features used to grow a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20, log2(N), (N)^0.5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N= total number of features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1688777565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number of leaves on a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3, 10, 20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3031486862"/>
                  </a:ext>
                </a:extLst>
              </a:tr>
              <a:tr h="194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Minimum number of split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3, 5, 10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49" marR="46949" marT="0" marB="0"/>
                </a:tc>
                <a:extLst>
                  <a:ext uri="{0D108BD9-81ED-4DB2-BD59-A6C34878D82A}">
                    <a16:rowId xmlns:a16="http://schemas.microsoft.com/office/drawing/2014/main" val="108482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65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6ED2-7AC5-46DB-BE55-12D7EE7C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20" y="385914"/>
            <a:ext cx="10453459" cy="59215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Evaluate tuned classifier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0503-EAF9-46E8-8AB7-0A8771581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44" y="1447799"/>
            <a:ext cx="6747711" cy="4555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A6E928-CCEE-4468-B1D7-9B98706A5EF8}"/>
                  </a:ext>
                </a:extLst>
              </p:cNvPr>
              <p:cNvSpPr txBox="1"/>
              <p:nvPr/>
            </p:nvSpPr>
            <p:spPr>
              <a:xfrm>
                <a:off x="5769429" y="1143665"/>
                <a:ext cx="1205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𝐑𝐎𝐂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𝐂𝐮𝐫𝐯𝐞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A6E928-CCEE-4468-B1D7-9B98706A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9" y="1143665"/>
                <a:ext cx="1205458" cy="276999"/>
              </a:xfrm>
              <a:prstGeom prst="rect">
                <a:avLst/>
              </a:prstGeom>
              <a:blipFill>
                <a:blip r:embed="rId3"/>
                <a:stretch>
                  <a:fillRect l="-3535" r="-45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77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85AC1-3C42-4FA4-A7F0-B2F9198C3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7" y="1539844"/>
            <a:ext cx="5583060" cy="37692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B35569-2E50-4152-9C31-C41001B1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20" y="385914"/>
            <a:ext cx="10453459" cy="59215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Evaluate tuned classifier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E666CA-471E-4551-A4DE-A2F6B32F5121}"/>
                  </a:ext>
                </a:extLst>
              </p:cNvPr>
              <p:cNvSpPr txBox="1"/>
              <p:nvPr/>
            </p:nvSpPr>
            <p:spPr>
              <a:xfrm>
                <a:off x="2184450" y="1401344"/>
                <a:ext cx="2654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𝐏𝐫𝐞𝐜𝐢𝐬𝐢𝐨𝐧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𝐫𝐞𝐜𝐚𝐥𝐥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𝐜𝐮𝐫𝐯𝐞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E666CA-471E-4551-A4DE-A2F6B32F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50" y="1401344"/>
                <a:ext cx="2654573" cy="276999"/>
              </a:xfrm>
              <a:prstGeom prst="rect">
                <a:avLst/>
              </a:prstGeom>
              <a:blipFill>
                <a:blip r:embed="rId3"/>
                <a:stretch>
                  <a:fillRect l="-1376" r="-11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6D3B1D8-06D5-4BF7-8B9E-5FE04BB94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53" y="1401344"/>
            <a:ext cx="5065826" cy="38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5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19421D-9D4F-43E2-BDC0-97070D40F2DE}"/>
              </a:ext>
            </a:extLst>
          </p:cNvPr>
          <p:cNvGrpSpPr/>
          <p:nvPr/>
        </p:nvGrpSpPr>
        <p:grpSpPr>
          <a:xfrm>
            <a:off x="1058019" y="475909"/>
            <a:ext cx="10315997" cy="6815392"/>
            <a:chOff x="1058019" y="475909"/>
            <a:chExt cx="10315997" cy="68153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78A0E76-70CB-464B-896A-4D954342C4F4}"/>
                    </a:ext>
                  </a:extLst>
                </p:cNvPr>
                <p:cNvSpPr/>
                <p:nvPr/>
              </p:nvSpPr>
              <p:spPr>
                <a:xfrm>
                  <a:off x="1058019" y="475909"/>
                  <a:ext cx="10315997" cy="6815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800" b="1" dirty="0"/>
                    <a:t>Custom cutoff probabilities for classification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sz="2400" b="1" dirty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US" sz="2400" dirty="0"/>
                    <a:t>Unbalanced classes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US" sz="2400" dirty="0"/>
                    <a:t>Neutral opinions are of less interest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US" sz="2400" dirty="0"/>
                    <a:t>Choose cutoff probabilities separately for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2400" dirty="0"/>
                    <a:t>positive opinions and negative opinions: optimized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a14:m>
                  <a:endParaRPr lang="en-US" sz="2400" dirty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endParaRPr lang="en-US" sz="2400" dirty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endParaRPr lang="en-US" sz="2400" dirty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endParaRPr lang="en-US" sz="2400" dirty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US" sz="2400" dirty="0"/>
                    <a:t>Cutoff probabilities found for negative opinions is &lt;0.42 and &gt;0.91 for positive opinions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sz="2400" b="1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78A0E76-70CB-464B-896A-4D954342C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19" y="475909"/>
                  <a:ext cx="10315997" cy="6815392"/>
                </a:xfrm>
                <a:prstGeom prst="rect">
                  <a:avLst/>
                </a:prstGeom>
                <a:blipFill>
                  <a:blip r:embed="rId2"/>
                  <a:stretch>
                    <a:fillRect l="-1241" r="-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B3255B8-5075-411D-9757-9828957D91F6}"/>
                    </a:ext>
                  </a:extLst>
                </p:cNvPr>
                <p:cNvSpPr/>
                <p:nvPr/>
              </p:nvSpPr>
              <p:spPr>
                <a:xfrm>
                  <a:off x="2828439" y="4342661"/>
                  <a:ext cx="4907626" cy="8558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=(1+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𝑝𝑟𝑒𝑐𝑖𝑠𝑖𝑜𝑛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𝑟𝑒𝑐𝑎𝑙𝑙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𝑝𝑟𝑒𝑐𝑖𝑠𝑖𝑜𝑛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𝑟𝑒𝑐𝑎𝑙𝑙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B3255B8-5075-411D-9757-9828957D9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8439" y="4342661"/>
                  <a:ext cx="4907626" cy="8558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628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15B3-F3CC-4242-BD76-D8AF07FA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CA74-8B6A-4D42-8366-8584444C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Through mining amazon review text to understand: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When reviewers like or dislikes a certain product, what do they like/dislike about?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986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7AFE-B11F-46F2-B670-1B7A563E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and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442B-3844-49B0-9ACD-1D4C16FA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Data cleaning and integration</a:t>
            </a:r>
          </a:p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Exploratory data analysis</a:t>
            </a:r>
          </a:p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Sentiment analysis to identify the positive opinions and negative opinions</a:t>
            </a:r>
          </a:p>
          <a:p>
            <a:pPr lvl="0"/>
            <a:r>
              <a:rPr lang="en-US" sz="2800" dirty="0"/>
              <a:t>Extracting the relevant product features and representative sentences</a:t>
            </a:r>
          </a:p>
        </p:txBody>
      </p:sp>
    </p:spTree>
    <p:extLst>
      <p:ext uri="{BB962C8B-B14F-4D97-AF65-F5344CB8AC3E}">
        <p14:creationId xmlns:p14="http://schemas.microsoft.com/office/powerpoint/2010/main" val="181732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1179-1E27-4E4E-87B8-0843710D7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69" y="1179015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Extracting the relevant product features and representative sentences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Classifying Unlabeled Data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Extracting Meaningful Phrases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Finding the Representative Sentences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361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AA23-DF25-484E-8796-D5F173CE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99" y="404575"/>
            <a:ext cx="7039426" cy="59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Classifying</a:t>
            </a:r>
            <a:r>
              <a:rPr lang="en-US" sz="2800" dirty="0"/>
              <a:t> unlabeled data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421EE-2A3E-4665-894B-24FEFC06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91771"/>
            <a:ext cx="6848475" cy="45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2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0B7DF8-5F14-4CA5-A41D-361BA286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99" y="404575"/>
            <a:ext cx="7039426" cy="59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Classifying unlabeled data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0D7B5-60B3-4BD0-BC17-398A00B26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438275"/>
            <a:ext cx="6926322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F4BD39-4597-4016-BB91-566BAB61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99" y="404575"/>
            <a:ext cx="7039426" cy="59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Extracting Meaningful Phrases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56E25-5D04-41A6-9A45-5989A8570D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9" y="1000125"/>
            <a:ext cx="5990642" cy="213359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EFE39-A282-4A60-9302-7A37E7FD18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8" y="3429000"/>
            <a:ext cx="6087311" cy="3332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69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440F3C-8455-406B-B526-BABD3019E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95551"/>
              </p:ext>
            </p:extLst>
          </p:nvPr>
        </p:nvGraphicFramePr>
        <p:xfrm>
          <a:off x="462292" y="813387"/>
          <a:ext cx="4100378" cy="5448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4924">
                  <a:extLst>
                    <a:ext uri="{9D8B030D-6E8A-4147-A177-3AD203B41FA5}">
                      <a16:colId xmlns:a16="http://schemas.microsoft.com/office/drawing/2014/main" val="1436579601"/>
                    </a:ext>
                  </a:extLst>
                </a:gridCol>
                <a:gridCol w="1875454">
                  <a:extLst>
                    <a:ext uri="{9D8B030D-6E8A-4147-A177-3AD203B41FA5}">
                      <a16:colId xmlns:a16="http://schemas.microsoft.com/office/drawing/2014/main" val="2359507751"/>
                    </a:ext>
                  </a:extLst>
                </a:gridCol>
              </a:tblGrid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Bigrams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Likelihood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1456122371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sleep mask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1127012762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fall asleep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3.246981e+215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2532111213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doe not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7.644850e+160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1723064265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dream 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1.111200e+159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199551254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 well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4.158263e+150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3135585127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 product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1.323021e+150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3667259717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 great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2.313019e+133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2786353626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 night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1.596020e+128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2269743739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ear plug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5.910845e+121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1698566832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jet 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1.146892e+87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1405633249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doxylamine succinate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1.157488e+69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4122202094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2.807142e+63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562098650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side effect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1.883415e+62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3517798350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 sleep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3.214381e+61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1162948045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next 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4.774278e+60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1965571322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 sleep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8.225597e+58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1356774360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release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5.060111e+58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3557537746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also sleep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3.014924e+58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3761852980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eye sleep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2.554948e+58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4059970474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much better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2.036825e+58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700" marR="36700" marT="36700" marB="36700" anchor="ctr"/>
                </a:tc>
                <a:extLst>
                  <a:ext uri="{0D108BD9-81ED-4DB2-BD59-A6C34878D82A}">
                    <a16:rowId xmlns:a16="http://schemas.microsoft.com/office/drawing/2014/main" val="3626477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2E4FD5-A240-41CA-BDC7-4B5B5F1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80356"/>
              </p:ext>
            </p:extLst>
          </p:nvPr>
        </p:nvGraphicFramePr>
        <p:xfrm>
          <a:off x="5791557" y="392976"/>
          <a:ext cx="4994632" cy="6289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7316">
                  <a:extLst>
                    <a:ext uri="{9D8B030D-6E8A-4147-A177-3AD203B41FA5}">
                      <a16:colId xmlns:a16="http://schemas.microsoft.com/office/drawing/2014/main" val="1007147277"/>
                    </a:ext>
                  </a:extLst>
                </a:gridCol>
                <a:gridCol w="2497316">
                  <a:extLst>
                    <a:ext uri="{9D8B030D-6E8A-4147-A177-3AD203B41FA5}">
                      <a16:colId xmlns:a16="http://schemas.microsoft.com/office/drawing/2014/main" val="1771199516"/>
                    </a:ext>
                  </a:extLst>
                </a:gridCol>
              </a:tblGrid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Bigrams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Likelihood ratio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3319142166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work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2308185336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help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4.594080e+70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643698393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anything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1.769477e+67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2516175132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3.918912e+65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703149931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side effects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2.840317e+56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2611985420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taste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4.025552e+55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1119735190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night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5.350249e+54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1470183160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find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1.617184e+54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2786774916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strap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1.054834e+53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3058751754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think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3.958870e+52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3336079018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like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1.248547e+52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2598160362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thing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9.385651e+49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3579521847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know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5.681983e+48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3321021441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5.695425e+47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3082300042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well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2.455697e+47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160215409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sleep aid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2.166788e+45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3860254752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sure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1.087599e+41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3911410760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notice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1.420797e+37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1514814806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feel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1.164237e+33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3357131872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trying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1.318783e+30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2171477975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use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7.833462e+22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2571017112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simply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1.032731e+22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1948530038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stay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1.453739e+21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4265612951"/>
                  </a:ext>
                </a:extLst>
              </a:tr>
              <a:tr h="22577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recommend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7.177878e+20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760" marR="32760" marT="32760" marB="32760" anchor="ctr"/>
                </a:tc>
                <a:extLst>
                  <a:ext uri="{0D108BD9-81ED-4DB2-BD59-A6C34878D82A}">
                    <a16:rowId xmlns:a16="http://schemas.microsoft.com/office/drawing/2014/main" val="39924061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EB2F0A-9B20-4708-BC49-6D96C442A0D8}"/>
                  </a:ext>
                </a:extLst>
              </p:cNvPr>
              <p:cNvSpPr txBox="1"/>
              <p:nvPr/>
            </p:nvSpPr>
            <p:spPr>
              <a:xfrm>
                <a:off x="221341" y="392976"/>
                <a:ext cx="4211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selected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phrases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opinions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EB2F0A-9B20-4708-BC49-6D96C442A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41" y="392976"/>
                <a:ext cx="4211089" cy="276999"/>
              </a:xfrm>
              <a:prstGeom prst="rect">
                <a:avLst/>
              </a:prstGeom>
              <a:blipFill>
                <a:blip r:embed="rId2"/>
                <a:stretch>
                  <a:fillRect l="-1302" r="-15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A7044B-09EA-4490-95E8-45E2B413C7FA}"/>
                  </a:ext>
                </a:extLst>
              </p:cNvPr>
              <p:cNvSpPr txBox="1"/>
              <p:nvPr/>
            </p:nvSpPr>
            <p:spPr>
              <a:xfrm>
                <a:off x="6270688" y="37149"/>
                <a:ext cx="4263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selected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phrases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opinions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A7044B-09EA-4490-95E8-45E2B413C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88" y="37149"/>
                <a:ext cx="4263988" cy="276999"/>
              </a:xfrm>
              <a:prstGeom prst="rect">
                <a:avLst/>
              </a:prstGeom>
              <a:blipFill>
                <a:blip r:embed="rId3"/>
                <a:stretch>
                  <a:fillRect l="-1431" r="-143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9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921F67-4A56-429D-888E-CD96287D00F6}"/>
              </a:ext>
            </a:extLst>
          </p:cNvPr>
          <p:cNvSpPr txBox="1">
            <a:spLocks/>
          </p:cNvSpPr>
          <p:nvPr/>
        </p:nvSpPr>
        <p:spPr>
          <a:xfrm>
            <a:off x="780599" y="404575"/>
            <a:ext cx="7039426" cy="5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Extracting Representative Sentences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92320-E366-44A9-BAA1-57A21E2E49BE}"/>
              </a:ext>
            </a:extLst>
          </p:cNvPr>
          <p:cNvGrpSpPr/>
          <p:nvPr/>
        </p:nvGrpSpPr>
        <p:grpSpPr>
          <a:xfrm>
            <a:off x="1642184" y="1584466"/>
            <a:ext cx="3648272" cy="4370714"/>
            <a:chOff x="1570282" y="1904693"/>
            <a:chExt cx="3179706" cy="23093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345B26-1DBA-4474-8DBD-09FED3713B3A}"/>
                </a:ext>
              </a:extLst>
            </p:cNvPr>
            <p:cNvSpPr/>
            <p:nvPr/>
          </p:nvSpPr>
          <p:spPr>
            <a:xfrm>
              <a:off x="2208413" y="1904693"/>
              <a:ext cx="1903445" cy="240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Phrases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23B70D-1030-4F83-B5B9-D7A25BF6928D}"/>
                </a:ext>
              </a:extLst>
            </p:cNvPr>
            <p:cNvSpPr/>
            <p:nvPr/>
          </p:nvSpPr>
          <p:spPr>
            <a:xfrm>
              <a:off x="1570284" y="2879299"/>
              <a:ext cx="3179704" cy="314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Find preprocessed text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9D064A-BF70-41C3-AFB7-5CC78F4D62D0}"/>
                </a:ext>
              </a:extLst>
            </p:cNvPr>
            <p:cNvSpPr/>
            <p:nvPr/>
          </p:nvSpPr>
          <p:spPr>
            <a:xfrm>
              <a:off x="1570282" y="3789014"/>
              <a:ext cx="3179705" cy="42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Find corresponding raw sentences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ECE522-E007-4115-8645-D49FD8DEB821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160136" y="2145492"/>
              <a:ext cx="0" cy="733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C6D4EB2-5416-430A-ACDA-FAEAB9FDEE29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3160135" y="3193973"/>
              <a:ext cx="1" cy="5950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68A66EB-FF1E-493F-8F4E-44D75B2CD59E}"/>
              </a:ext>
            </a:extLst>
          </p:cNvPr>
          <p:cNvSpPr/>
          <p:nvPr/>
        </p:nvSpPr>
        <p:spPr>
          <a:xfrm>
            <a:off x="5842313" y="5368286"/>
            <a:ext cx="634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e.g. "My son doesn't wake up at 5:30 a.m. anymore! Yea! "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2E193D-4D1D-4B8D-83EF-529362528369}"/>
              </a:ext>
            </a:extLst>
          </p:cNvPr>
          <p:cNvSpPr/>
          <p:nvPr/>
        </p:nvSpPr>
        <p:spPr>
          <a:xfrm>
            <a:off x="5926975" y="3422956"/>
            <a:ext cx="5898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e.g. 'my son doe not wake up at : a. m. anymore! yea! '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80487A-92F6-40E7-A1AD-EE18E15DE565}"/>
              </a:ext>
            </a:extLst>
          </p:cNvPr>
          <p:cNvSpPr/>
          <p:nvPr/>
        </p:nvSpPr>
        <p:spPr>
          <a:xfrm>
            <a:off x="7451014" y="1584466"/>
            <a:ext cx="142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e.g. doe not</a:t>
            </a:r>
          </a:p>
        </p:txBody>
      </p:sp>
    </p:spTree>
    <p:extLst>
      <p:ext uri="{BB962C8B-B14F-4D97-AF65-F5344CB8AC3E}">
        <p14:creationId xmlns:p14="http://schemas.microsoft.com/office/powerpoint/2010/main" val="3673746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4A3D30-04C5-4A06-94D0-D407E176B443}"/>
              </a:ext>
            </a:extLst>
          </p:cNvPr>
          <p:cNvSpPr/>
          <p:nvPr/>
        </p:nvSpPr>
        <p:spPr>
          <a:xfrm>
            <a:off x="1247129" y="3191069"/>
            <a:ext cx="10126887" cy="3467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D75BA-2F76-4CFA-84B0-042FD3F53775}"/>
              </a:ext>
            </a:extLst>
          </p:cNvPr>
          <p:cNvSpPr/>
          <p:nvPr/>
        </p:nvSpPr>
        <p:spPr>
          <a:xfrm>
            <a:off x="1247129" y="1147665"/>
            <a:ext cx="10126887" cy="1623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6863-D78B-44A2-967A-5D60EA5C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129" y="199303"/>
            <a:ext cx="10058400" cy="66586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b="1" dirty="0"/>
              <a:t>Examples of extracted opinions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200" u="sng" dirty="0"/>
              <a:t>Product "</a:t>
            </a:r>
            <a:r>
              <a:rPr lang="en-US" sz="2200" u="sng" dirty="0" err="1"/>
              <a:t>Biotab</a:t>
            </a:r>
            <a:r>
              <a:rPr lang="en-US" sz="2200" u="sng" dirty="0"/>
              <a:t> Nutraceuticals </a:t>
            </a:r>
            <a:r>
              <a:rPr lang="en-US" sz="2200" u="sng" dirty="0" err="1"/>
              <a:t>Alteril</a:t>
            </a:r>
            <a:r>
              <a:rPr lang="en-US" sz="2200" u="sng" dirty="0"/>
              <a:t> Sleep Aid with L-Tryptophan, Tablets 30 </a:t>
            </a:r>
            <a:r>
              <a:rPr lang="en-US" sz="2200" u="sng" dirty="0" err="1"/>
              <a:t>ea</a:t>
            </a:r>
            <a:r>
              <a:rPr lang="en-US" sz="2200" u="sng" dirty="0"/>
              <a:t>" </a:t>
            </a: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Positive opinions: </a:t>
            </a: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		“Works Well for Our 8 Year Old”</a:t>
            </a: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Negative opinions: </a:t>
            </a: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		“I've taken double and triple the recommended dosage and I don't feel a thing, not even a little sleepy. Don't waste your money on this one. “</a:t>
            </a:r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u="sng" dirty="0"/>
              <a:t>Product "Dream Zone- Earth Therapeutics Sleep Mask, 1ct"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Positive opinions: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“My son doesn't wake up at 5:30 a.m. anymore! Yea!... “</a:t>
            </a:r>
          </a:p>
          <a:p>
            <a:pPr marL="0" indent="0">
              <a:buNone/>
            </a:pPr>
            <a:r>
              <a:rPr lang="en-US" i="1" dirty="0"/>
              <a:t>                           			 “works well... “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		“When I take two tablets, they seem to work well. I'm able to get to sleep within 1/2 hour, and stay asleep for at least 4; many times, longer.... “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Negative opinions: </a:t>
            </a:r>
          </a:p>
          <a:p>
            <a:pPr marL="0" indent="0" algn="ctr">
              <a:buNone/>
            </a:pPr>
            <a:r>
              <a:rPr lang="en-US" i="1" dirty="0"/>
              <a:t>“Strap not comfortable...” </a:t>
            </a:r>
          </a:p>
          <a:p>
            <a:pPr marL="0" indent="0" algn="ctr">
              <a:buNone/>
            </a:pPr>
            <a:r>
              <a:rPr lang="en-US" i="1" dirty="0"/>
              <a:t>“This product in no way made me sleepy, not to say that it won't work for you.... “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“I hate to say this product did not work for me....”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“I'm not sure if it did or did not; I used for about 2-3 months then went back off.... “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“That's okay on an rare basis, but would not work nightly.”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67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B6C7-F42A-4690-A756-6E41013F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E30B-066B-417B-B8D6-153006B5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7AFE-B11F-46F2-B670-1B7A563E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and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442B-3844-49B0-9ACD-1D4C16FA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Data cleaning and integration</a:t>
            </a:r>
          </a:p>
          <a:p>
            <a:pPr lvl="0"/>
            <a:r>
              <a:rPr lang="en-US" sz="2800" dirty="0"/>
              <a:t>Exploratory data analysis</a:t>
            </a:r>
          </a:p>
          <a:p>
            <a:pPr lvl="0"/>
            <a:r>
              <a:rPr lang="en-US" sz="2800" dirty="0"/>
              <a:t>Sentiment analysis to identify the positive opinions and negative opinions</a:t>
            </a:r>
          </a:p>
          <a:p>
            <a:pPr lvl="0"/>
            <a:r>
              <a:rPr lang="en-US" sz="2800" dirty="0"/>
              <a:t>Extracting the relevant product features and representative sentences</a:t>
            </a:r>
          </a:p>
        </p:txBody>
      </p:sp>
    </p:spTree>
    <p:extLst>
      <p:ext uri="{BB962C8B-B14F-4D97-AF65-F5344CB8AC3E}">
        <p14:creationId xmlns:p14="http://schemas.microsoft.com/office/powerpoint/2010/main" val="226217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7AFE-B11F-46F2-B670-1B7A563E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and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442B-3844-49B0-9ACD-1D4C16FA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Data cleaning and integration</a:t>
            </a:r>
          </a:p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Exploratory data analysis</a:t>
            </a:r>
          </a:p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Sentiment analysis to identify the positive opinions and negative opinions</a:t>
            </a:r>
          </a:p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Extracting the relevant product features and representative sentences</a:t>
            </a:r>
          </a:p>
        </p:txBody>
      </p:sp>
    </p:spTree>
    <p:extLst>
      <p:ext uri="{BB962C8B-B14F-4D97-AF65-F5344CB8AC3E}">
        <p14:creationId xmlns:p14="http://schemas.microsoft.com/office/powerpoint/2010/main" val="24667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C7BD-3139-4407-9B0A-0DA1B0F5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38FA-C2ED-4603-82E2-D625BBA9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There are in total </a:t>
            </a:r>
            <a:r>
              <a:rPr lang="en-US" dirty="0"/>
              <a:t>263032 products in Health and personal care department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C83324-4D96-4DB4-9BC2-A721CBA50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92560"/>
              </p:ext>
            </p:extLst>
          </p:nvPr>
        </p:nvGraphicFramePr>
        <p:xfrm>
          <a:off x="1434841" y="2664450"/>
          <a:ext cx="8698204" cy="3708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9102">
                  <a:extLst>
                    <a:ext uri="{9D8B030D-6E8A-4147-A177-3AD203B41FA5}">
                      <a16:colId xmlns:a16="http://schemas.microsoft.com/office/drawing/2014/main" val="1846857689"/>
                    </a:ext>
                  </a:extLst>
                </a:gridCol>
                <a:gridCol w="4349102">
                  <a:extLst>
                    <a:ext uri="{9D8B030D-6E8A-4147-A177-3AD203B41FA5}">
                      <a16:colId xmlns:a16="http://schemas.microsoft.com/office/drawing/2014/main" val="2480479441"/>
                    </a:ext>
                  </a:extLst>
                </a:gridCol>
              </a:tblGrid>
              <a:tr h="370891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Product metadata contain: 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product ID.  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brief description of the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other products that users who bought this product also bought.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rank of the sale amount of product.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categories that a product can belong 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i="0" dirty="0"/>
                        <a:t>Review data contains:</a:t>
                      </a:r>
                    </a:p>
                    <a:p>
                      <a:pPr marL="0" indent="0">
                        <a:buNone/>
                      </a:pPr>
                      <a:endParaRPr lang="en-US" b="1" i="1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reviewers' ID   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reviewers’ user name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number of people who find the review helpful or not helpful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review text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rating (1 – 5)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summary of the review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time the review was uploaded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product 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3977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72853-C169-4581-9D75-6E4E3056CDA7}"/>
              </a:ext>
            </a:extLst>
          </p:cNvPr>
          <p:cNvCxnSpPr/>
          <p:nvPr/>
        </p:nvCxnSpPr>
        <p:spPr>
          <a:xfrm>
            <a:off x="1754155" y="3517641"/>
            <a:ext cx="11569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EBE4E4-3214-42C4-8D38-B897981BE0C8}"/>
              </a:ext>
            </a:extLst>
          </p:cNvPr>
          <p:cNvCxnSpPr/>
          <p:nvPr/>
        </p:nvCxnSpPr>
        <p:spPr>
          <a:xfrm>
            <a:off x="6170645" y="5806751"/>
            <a:ext cx="11569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B785D1-46B0-4574-879B-B62963102831}"/>
              </a:ext>
            </a:extLst>
          </p:cNvPr>
          <p:cNvCxnSpPr>
            <a:cxnSpLocks/>
          </p:cNvCxnSpPr>
          <p:nvPr/>
        </p:nvCxnSpPr>
        <p:spPr>
          <a:xfrm>
            <a:off x="3670359" y="6530576"/>
            <a:ext cx="407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6491E2-7D0A-40E0-AB25-5637685FB01A}"/>
              </a:ext>
            </a:extLst>
          </p:cNvPr>
          <p:cNvSpPr txBox="1"/>
          <p:nvPr/>
        </p:nvSpPr>
        <p:spPr>
          <a:xfrm>
            <a:off x="4077796" y="6345910"/>
            <a:ext cx="418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datasets are linked by product ID</a:t>
            </a:r>
          </a:p>
        </p:txBody>
      </p:sp>
    </p:spTree>
    <p:extLst>
      <p:ext uri="{BB962C8B-B14F-4D97-AF65-F5344CB8AC3E}">
        <p14:creationId xmlns:p14="http://schemas.microsoft.com/office/powerpoint/2010/main" val="124330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8F06-9AD1-4568-BDAC-7FF8401B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Inner join product metadata with review data by column of product ID</a:t>
            </a:r>
          </a:p>
          <a:p>
            <a:r>
              <a:rPr lang="en-US" sz="2400" dirty="0"/>
              <a:t>Select products under category “Sleep &amp; Snoring”</a:t>
            </a:r>
          </a:p>
          <a:p>
            <a:pPr lvl="0"/>
            <a:r>
              <a:rPr lang="en-US" sz="2400" dirty="0"/>
              <a:t>Select subset of columns for sentiment analysis</a:t>
            </a:r>
          </a:p>
          <a:p>
            <a:pPr lvl="1">
              <a:buFontTx/>
              <a:buChar char="-"/>
            </a:pPr>
            <a:r>
              <a:rPr lang="en-US" sz="2000" dirty="0"/>
              <a:t>Review ID</a:t>
            </a:r>
          </a:p>
          <a:p>
            <a:pPr lvl="1">
              <a:buFontTx/>
              <a:buChar char="-"/>
            </a:pPr>
            <a:r>
              <a:rPr lang="en-US" sz="2000" dirty="0"/>
              <a:t>product ID</a:t>
            </a:r>
          </a:p>
          <a:p>
            <a:pPr lvl="1">
              <a:buFontTx/>
              <a:buChar char="-"/>
            </a:pPr>
            <a:r>
              <a:rPr lang="en-US" sz="2000" dirty="0"/>
              <a:t>Review text</a:t>
            </a:r>
          </a:p>
          <a:p>
            <a:pPr lvl="1">
              <a:buFontTx/>
              <a:buChar char="-"/>
            </a:pPr>
            <a:r>
              <a:rPr lang="en-US" sz="2000" dirty="0"/>
              <a:t>Rating</a:t>
            </a:r>
          </a:p>
          <a:p>
            <a:pPr lvl="1">
              <a:buFontTx/>
              <a:buChar char="-"/>
            </a:pPr>
            <a:r>
              <a:rPr lang="en-US" sz="2000" dirty="0"/>
              <a:t>Summary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6DF8D-2684-443B-B097-90E8ED17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Data cleaning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272965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7AFE-B11F-46F2-B670-1B7A563E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and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442B-3844-49B0-9ACD-1D4C16FA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Data cleaning and integration</a:t>
            </a:r>
          </a:p>
          <a:p>
            <a:pPr lvl="0"/>
            <a:r>
              <a:rPr lang="en-US" sz="2800" dirty="0"/>
              <a:t>Exploratory data analysis</a:t>
            </a:r>
          </a:p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Sentiment analysis to identify the positive opinions and negative opinions</a:t>
            </a:r>
          </a:p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Extracting the relevant product features and representative sentences</a:t>
            </a:r>
          </a:p>
        </p:txBody>
      </p:sp>
    </p:spTree>
    <p:extLst>
      <p:ext uri="{BB962C8B-B14F-4D97-AF65-F5344CB8AC3E}">
        <p14:creationId xmlns:p14="http://schemas.microsoft.com/office/powerpoint/2010/main" val="303274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99230A-218B-43C9-AE6A-1E29909185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74" y="1375799"/>
            <a:ext cx="7221229" cy="4819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558076-54AA-4CEA-A077-862144E34694}"/>
              </a:ext>
            </a:extLst>
          </p:cNvPr>
          <p:cNvSpPr/>
          <p:nvPr/>
        </p:nvSpPr>
        <p:spPr>
          <a:xfrm>
            <a:off x="3997384" y="752680"/>
            <a:ext cx="4197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</a:rPr>
              <a:t>Number of reviews by rating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7187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2894</TotalTime>
  <Words>1070</Words>
  <Application>Microsoft Office PowerPoint</Application>
  <PresentationFormat>Widescreen</PresentationFormat>
  <Paragraphs>281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DengXian</vt:lpstr>
      <vt:lpstr>Arial</vt:lpstr>
      <vt:lpstr>Calibri</vt:lpstr>
      <vt:lpstr>Cambria Math</vt:lpstr>
      <vt:lpstr>Rockwell</vt:lpstr>
      <vt:lpstr>Rockwell Condensed</vt:lpstr>
      <vt:lpstr>Times New Roman</vt:lpstr>
      <vt:lpstr>Wingdings</vt:lpstr>
      <vt:lpstr>Wood Type</vt:lpstr>
      <vt:lpstr>Mining Users’ Opinions from Amazon Reviews  by xinyu zhang </vt:lpstr>
      <vt:lpstr>Goals</vt:lpstr>
      <vt:lpstr>Data Collection</vt:lpstr>
      <vt:lpstr>Methods and Results</vt:lpstr>
      <vt:lpstr>Methods and Results</vt:lpstr>
      <vt:lpstr>Data cleaning and integration</vt:lpstr>
      <vt:lpstr>Data cleaning and integration</vt:lpstr>
      <vt:lpstr>Methods and Results</vt:lpstr>
      <vt:lpstr>PowerPoint Presentation</vt:lpstr>
      <vt:lpstr>PowerPoint Presentation</vt:lpstr>
      <vt:lpstr>PowerPoint Presentation</vt:lpstr>
      <vt:lpstr>Methods and Results</vt:lpstr>
      <vt:lpstr>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zhang</dc:creator>
  <cp:lastModifiedBy>xinyu zhang</cp:lastModifiedBy>
  <cp:revision>17</cp:revision>
  <dcterms:created xsi:type="dcterms:W3CDTF">2018-06-10T22:03:45Z</dcterms:created>
  <dcterms:modified xsi:type="dcterms:W3CDTF">2018-06-12T22:18:04Z</dcterms:modified>
</cp:coreProperties>
</file>